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8" r:id="rId6"/>
    <p:sldId id="259" r:id="rId7"/>
    <p:sldId id="260" r:id="rId8"/>
    <p:sldId id="268" r:id="rId9"/>
    <p:sldId id="288" r:id="rId10"/>
    <p:sldId id="269" r:id="rId11"/>
    <p:sldId id="281" r:id="rId12"/>
    <p:sldId id="284" r:id="rId13"/>
    <p:sldId id="262" r:id="rId14"/>
    <p:sldId id="265" r:id="rId15"/>
    <p:sldId id="287" r:id="rId16"/>
    <p:sldId id="272" r:id="rId17"/>
    <p:sldId id="291" r:id="rId18"/>
    <p:sldId id="296" r:id="rId19"/>
    <p:sldId id="294" r:id="rId20"/>
    <p:sldId id="299" r:id="rId21"/>
    <p:sldId id="290" r:id="rId22"/>
    <p:sldId id="264" r:id="rId23"/>
    <p:sldId id="276" r:id="rId24"/>
    <p:sldId id="274" r:id="rId25"/>
    <p:sldId id="297" r:id="rId26"/>
    <p:sldId id="289" r:id="rId27"/>
    <p:sldId id="266" r:id="rId28"/>
    <p:sldId id="273" r:id="rId29"/>
    <p:sldId id="298" r:id="rId30"/>
    <p:sldId id="277" r:id="rId31"/>
    <p:sldId id="293" r:id="rId32"/>
    <p:sldId id="295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44" autoAdjust="0"/>
    <p:restoredTop sz="90977" autoAdjust="0"/>
  </p:normalViewPr>
  <p:slideViewPr>
    <p:cSldViewPr snapToGrid="0">
      <p:cViewPr varScale="1">
        <p:scale>
          <a:sx n="89" d="100"/>
          <a:sy n="89" d="100"/>
        </p:scale>
        <p:origin x="558" y="84"/>
      </p:cViewPr>
      <p:guideLst/>
    </p:cSldViewPr>
  </p:slideViewPr>
  <p:outlineViewPr>
    <p:cViewPr>
      <p:scale>
        <a:sx n="33" d="100"/>
        <a:sy n="33" d="100"/>
      </p:scale>
      <p:origin x="0" y="-36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71D81C-86D0-4D0F-A89F-225EC27F0467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96D020-A858-489E-B360-64D37003B5E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430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A6123-D29F-4396-BD2F-AF8A76E08F8E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7902F-DEA6-4DE7-8CE4-77C711B7CF5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774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6991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9526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6392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802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9526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8823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9D8B1-3F4C-3C10-A559-06DA7EA66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FBAE87-3CD5-4DFE-9EBE-7AD949956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6D9B5-7BB2-9C0B-8363-0B6D5CF8BB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B63F3-3B6D-6F7A-9D0F-9C7B07D5FF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33936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9896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7D382-74DA-E357-6ED0-A97C1C0A9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837F24-DF5D-062C-3E6A-E91EA4B5F6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9D195-55C4-1BEF-FCEF-42A4AED5A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59DE5-B483-08E8-A734-DEE324CA2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0143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7144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472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8056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1532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8071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67D89-FBDA-BBFD-36B5-2DD04730E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9BAA09-00F2-3952-28BE-0625B8558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E3D3C2-E08D-4AD1-B2E1-93A90124B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D7B08-032D-7109-F6E1-7268D53CFF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8812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12226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221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0751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4A956-0CB8-F518-FCAF-10B66F95C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ADA72-42DF-686D-2391-7A8097965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94E54-7740-A647-9904-7E2A56596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42936-A175-77E4-FEC0-BD1F908891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5453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8364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1309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28B67-9FF3-D0E6-004D-EBBC8818F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B8C834-5838-C088-F364-7B3964D60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8DEA5-E3A6-A084-08DE-E71E7B26D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F6376-2C7D-D460-3662-3DD2200A6C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1619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576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543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2477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8627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6184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9136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902F-DEA6-4DE7-8CE4-77C711B7CF5C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167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08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147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139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76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0001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300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59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8516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97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5071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6EA6-B599-4479-94D0-D07F679D102A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210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96EA6-B599-4479-94D0-D07F679D102A}" type="datetimeFigureOut">
              <a:rPr lang="en-CA" smtClean="0"/>
              <a:t>2026-02-03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882C1-DB9B-4A09-B25E-0C30533AD68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082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aron.curtis@valourcanada.ca" TargetMode="External"/><Relationship Id="rId5" Type="http://schemas.openxmlformats.org/officeDocument/2006/relationships/hyperlink" Target="http://www.valourcanada.ca/" TargetMode="External"/><Relationship Id="rId4" Type="http://schemas.openxmlformats.org/officeDocument/2006/relationships/hyperlink" Target="https://valourcanada.ca/education/in-museum/#CCMH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valourcanada.ca/education/websites-and-social-media/" TargetMode="External"/><Relationship Id="rId3" Type="http://schemas.openxmlformats.org/officeDocument/2006/relationships/image" Target="../media/image2.tiff"/><Relationship Id="rId7" Type="http://schemas.openxmlformats.org/officeDocument/2006/relationships/hyperlink" Target="https://www.youtube.com/user/canadianvalour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alourcanada.ca/education/classroom-resources/diversity-inclusivity/" TargetMode="External"/><Relationship Id="rId5" Type="http://schemas.openxmlformats.org/officeDocument/2006/relationships/hyperlink" Target="https://valourcanada.ca/education/" TargetMode="External"/><Relationship Id="rId4" Type="http://schemas.openxmlformats.org/officeDocument/2006/relationships/hyperlink" Target="http://www.valourcanada.ca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alourcanada.c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valourcanada.ca/Education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97" y="5779316"/>
            <a:ext cx="4348206" cy="911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8B92F-4AB4-459F-834A-77085D798C56}"/>
              </a:ext>
            </a:extLst>
          </p:cNvPr>
          <p:cNvSpPr txBox="1"/>
          <p:nvPr/>
        </p:nvSpPr>
        <p:spPr>
          <a:xfrm>
            <a:off x="10058400" y="609131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Date: 202602v1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684E11-0BF2-47D4-9125-269E909DC1B0}"/>
              </a:ext>
            </a:extLst>
          </p:cNvPr>
          <p:cNvSpPr txBox="1">
            <a:spLocks/>
          </p:cNvSpPr>
          <p:nvPr/>
        </p:nvSpPr>
        <p:spPr>
          <a:xfrm>
            <a:off x="1068778" y="1072662"/>
            <a:ext cx="10054442" cy="4208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latin typeface="+mn-lt"/>
              </a:rPr>
              <a:t>Effective &amp; Inspiring Canadian Military History Learning Activities</a:t>
            </a:r>
          </a:p>
          <a:p>
            <a:r>
              <a:rPr lang="en-US" sz="7200" dirty="0">
                <a:latin typeface="+mn-lt"/>
              </a:rPr>
              <a:t>in the Classroom</a:t>
            </a:r>
            <a:endParaRPr lang="en-CA" sz="7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6940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6A7A0-DB29-4456-9647-4497374CBA09}"/>
              </a:ext>
            </a:extLst>
          </p:cNvPr>
          <p:cNvSpPr txBox="1"/>
          <p:nvPr/>
        </p:nvSpPr>
        <p:spPr>
          <a:xfrm>
            <a:off x="2457973" y="145043"/>
            <a:ext cx="973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cs typeface="Arial" panose="020B0604020202020204" pitchFamily="34" charset="0"/>
              </a:rPr>
              <a:t>The Character of our Canadian Military History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3290F3-4613-4F21-B3D7-4C2EE524C1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3606" r="16111" b="16640"/>
          <a:stretch/>
        </p:blipFill>
        <p:spPr>
          <a:xfrm>
            <a:off x="787796" y="814294"/>
            <a:ext cx="10616407" cy="5414337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49CC0-3462-42D6-93E8-7AA89E4E3341}"/>
              </a:ext>
            </a:extLst>
          </p:cNvPr>
          <p:cNvSpPr txBox="1"/>
          <p:nvPr/>
        </p:nvSpPr>
        <p:spPr>
          <a:xfrm>
            <a:off x="1" y="62383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cs typeface="Arial" panose="020B0604020202020204" pitchFamily="34" charset="0"/>
              </a:rPr>
              <a:t>A Grade 5 class experiencing the CCMH program at The Military Museum.</a:t>
            </a:r>
          </a:p>
        </p:txBody>
      </p:sp>
    </p:spTree>
    <p:extLst>
      <p:ext uri="{BB962C8B-B14F-4D97-AF65-F5344CB8AC3E}">
        <p14:creationId xmlns:p14="http://schemas.microsoft.com/office/powerpoint/2010/main" val="331803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47EE3-1977-448A-AA37-EB07BAD88C0C}"/>
              </a:ext>
            </a:extLst>
          </p:cNvPr>
          <p:cNvSpPr txBox="1"/>
          <p:nvPr/>
        </p:nvSpPr>
        <p:spPr>
          <a:xfrm>
            <a:off x="405718" y="698674"/>
            <a:ext cx="11380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u="sng" dirty="0">
                <a:cs typeface="Arial" panose="020B0604020202020204" pitchFamily="34" charset="0"/>
              </a:rPr>
              <a:t>What is it</a:t>
            </a:r>
            <a:r>
              <a:rPr lang="en-CA" sz="2800" dirty="0">
                <a:cs typeface="Arial" panose="020B0604020202020204" pitchFamily="34" charset="0"/>
              </a:rPr>
              <a:t>? 	A set of educational modules with curricular connections 			that present pieces of Canadian military history.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0F85D-293A-478A-8BE5-36522C9AE7B0}"/>
              </a:ext>
            </a:extLst>
          </p:cNvPr>
          <p:cNvSpPr txBox="1"/>
          <p:nvPr/>
        </p:nvSpPr>
        <p:spPr>
          <a:xfrm>
            <a:off x="0" y="1647765"/>
            <a:ext cx="12192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700" u="sng" dirty="0">
                <a:latin typeface="Calibri"/>
              </a:rPr>
              <a:t>The program ties 3 important things together</a:t>
            </a:r>
            <a:r>
              <a:rPr lang="en-CA" sz="2700" dirty="0">
                <a:latin typeface="Calibri"/>
              </a:rPr>
              <a:t>:</a:t>
            </a:r>
          </a:p>
          <a:p>
            <a:pPr algn="ctr"/>
            <a:r>
              <a:rPr lang="en-CA" sz="2600" b="1" dirty="0">
                <a:latin typeface="Calibri"/>
              </a:rPr>
              <a:t>Canadian Military History   •   Group &amp; cooperative learning   •   Character (Life Skills)</a:t>
            </a:r>
            <a:endParaRPr lang="en-CA" sz="2600" dirty="0"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BFAFA0-0316-4878-8E53-B8681461B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" b="11495"/>
          <a:stretch/>
        </p:blipFill>
        <p:spPr>
          <a:xfrm>
            <a:off x="579120" y="2601872"/>
            <a:ext cx="5981190" cy="332344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DFA23-67E9-4966-964D-267E7FF6B039}"/>
              </a:ext>
            </a:extLst>
          </p:cNvPr>
          <p:cNvSpPr txBox="1"/>
          <p:nvPr/>
        </p:nvSpPr>
        <p:spPr>
          <a:xfrm>
            <a:off x="1524000" y="6035525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dirty="0">
                <a:latin typeface="Calibri"/>
              </a:rPr>
              <a:t>A series of interchangeable modules, each consisting of 3 basic parts:</a:t>
            </a:r>
          </a:p>
          <a:p>
            <a:endParaRPr lang="en-CA" sz="100" dirty="0">
              <a:latin typeface="Calibri"/>
            </a:endParaRPr>
          </a:p>
          <a:p>
            <a:r>
              <a:rPr lang="en-CA" sz="2400" dirty="0">
                <a:latin typeface="Calibri"/>
              </a:rPr>
              <a:t>1.</a:t>
            </a:r>
            <a:r>
              <a:rPr lang="en-CA" sz="2400" b="1" dirty="0">
                <a:latin typeface="Calibri"/>
              </a:rPr>
              <a:t> History </a:t>
            </a:r>
            <a:r>
              <a:rPr lang="en-CA" sz="2400" dirty="0">
                <a:latin typeface="Calibri"/>
              </a:rPr>
              <a:t>(15 min)     2. </a:t>
            </a:r>
            <a:r>
              <a:rPr lang="en-CA" sz="2400" b="1" dirty="0">
                <a:latin typeface="Calibri"/>
              </a:rPr>
              <a:t>Activity/challenge </a:t>
            </a:r>
            <a:r>
              <a:rPr lang="en-CA" sz="2400" dirty="0">
                <a:latin typeface="Calibri"/>
              </a:rPr>
              <a:t>(20 min)     3. </a:t>
            </a:r>
            <a:r>
              <a:rPr lang="en-CA" sz="2400" b="1" dirty="0">
                <a:latin typeface="Calibri"/>
              </a:rPr>
              <a:t>Debrief </a:t>
            </a:r>
            <a:r>
              <a:rPr lang="en-CA" sz="2400" dirty="0">
                <a:latin typeface="Calibri"/>
              </a:rPr>
              <a:t>(5 min)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DCBC34-804F-4773-AE33-EE41931FD8C6}"/>
              </a:ext>
            </a:extLst>
          </p:cNvPr>
          <p:cNvSpPr txBox="1"/>
          <p:nvPr/>
        </p:nvSpPr>
        <p:spPr>
          <a:xfrm>
            <a:off x="2457973" y="145043"/>
            <a:ext cx="973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cs typeface="Arial" panose="020B0604020202020204" pitchFamily="34" charset="0"/>
              </a:rPr>
              <a:t>The Character of our Canadian Military History Program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B25786-868B-C30C-9A4D-AFD394D970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" r="4172" b="47782"/>
          <a:stretch/>
        </p:blipFill>
        <p:spPr>
          <a:xfrm>
            <a:off x="6919734" y="2601872"/>
            <a:ext cx="4619994" cy="3323440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</p:spTree>
    <p:extLst>
      <p:ext uri="{BB962C8B-B14F-4D97-AF65-F5344CB8AC3E}">
        <p14:creationId xmlns:p14="http://schemas.microsoft.com/office/powerpoint/2010/main" val="2910108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2B68A-3EA5-4132-87F3-2623BA801D63}"/>
              </a:ext>
            </a:extLst>
          </p:cNvPr>
          <p:cNvSpPr txBox="1"/>
          <p:nvPr/>
        </p:nvSpPr>
        <p:spPr>
          <a:xfrm>
            <a:off x="472328" y="747847"/>
            <a:ext cx="1162028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Calibri"/>
              </a:rPr>
              <a:t>Benchmark Skills and Processes</a:t>
            </a:r>
            <a:r>
              <a:rPr lang="en-US" sz="3200" dirty="0">
                <a:latin typeface="Calibri"/>
              </a:rPr>
              <a:t>:		</a:t>
            </a:r>
            <a:r>
              <a:rPr lang="en-US" sz="3200" b="1" dirty="0">
                <a:latin typeface="Calibri"/>
              </a:rPr>
              <a:t>All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</a:rPr>
              <a:t>Dimensions of Thinking	</a:t>
            </a:r>
          </a:p>
          <a:p>
            <a:pPr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- Critical Thinking   	    - Historical Thinking</a:t>
            </a:r>
          </a:p>
          <a:p>
            <a:pPr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- Geographic Thinking	    - Decision Making &amp; Problem Solving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</a:rPr>
              <a:t>Social Participation as Democratic Practice</a:t>
            </a:r>
          </a:p>
          <a:p>
            <a:pPr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- Cooperation, Conflict Resolution, and Consensus Building</a:t>
            </a:r>
          </a:p>
          <a:p>
            <a:pPr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- Social Involvement as Responsible Citizens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</a:rPr>
              <a:t>Research for Deliberative Inquiry</a:t>
            </a:r>
          </a:p>
          <a:p>
            <a:pPr lvl="1"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- Apply the Research Process</a:t>
            </a:r>
          </a:p>
          <a:p>
            <a:pPr marL="447675" lvl="1" indent="-447675"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</a:rPr>
              <a:t>Communication</a:t>
            </a:r>
          </a:p>
          <a:p>
            <a:pPr marL="0" lvl="1"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- Oral, Written, and</a:t>
            </a:r>
          </a:p>
          <a:p>
            <a:pPr marL="0" lvl="1">
              <a:tabLst>
                <a:tab pos="719138" algn="l"/>
              </a:tabLst>
            </a:pPr>
            <a:r>
              <a:rPr lang="en-US" sz="3200" dirty="0">
                <a:latin typeface="Calibri"/>
              </a:rPr>
              <a:t>	Visual Skills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077A01-89B4-79F9-EA05-B1BD7D061BBC}"/>
              </a:ext>
            </a:extLst>
          </p:cNvPr>
          <p:cNvSpPr txBox="1">
            <a:spLocks/>
          </p:cNvSpPr>
          <p:nvPr/>
        </p:nvSpPr>
        <p:spPr>
          <a:xfrm>
            <a:off x="2676629" y="65459"/>
            <a:ext cx="8004341" cy="682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General Curricular Connections: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DAEF97-4442-505B-0E56-A63AB7F450BD}"/>
              </a:ext>
            </a:extLst>
          </p:cNvPr>
          <p:cNvSpPr/>
          <p:nvPr/>
        </p:nvSpPr>
        <p:spPr>
          <a:xfrm>
            <a:off x="6313251" y="4742720"/>
            <a:ext cx="5818272" cy="2062103"/>
          </a:xfrm>
          <a:prstGeom prst="rect">
            <a:avLst/>
          </a:prstGeom>
          <a:ln w="19050">
            <a:solidFill>
              <a:srgbClr val="C2043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solidFill>
                  <a:srgbClr val="C2043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  Courage</a:t>
            </a:r>
          </a:p>
          <a:p>
            <a:pPr algn="ctr"/>
            <a:endParaRPr lang="en-CA" sz="400" dirty="0">
              <a:solidFill>
                <a:srgbClr val="C2043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CA" sz="4000" dirty="0">
                <a:solidFill>
                  <a:srgbClr val="C2043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Cooperation  Responsibility</a:t>
            </a:r>
          </a:p>
          <a:p>
            <a:pPr algn="ctr"/>
            <a:endParaRPr lang="en-CA" sz="400" dirty="0">
              <a:solidFill>
                <a:srgbClr val="C2043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CA" sz="4000" dirty="0">
                <a:solidFill>
                  <a:srgbClr val="C2043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Resilience  Thoughtfulness</a:t>
            </a:r>
            <a:endParaRPr lang="en-CA" sz="4000" dirty="0">
              <a:solidFill>
                <a:srgbClr val="C2043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58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1" y="940360"/>
            <a:ext cx="6945549" cy="500001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6600" dirty="0"/>
              <a:t>Resources,</a:t>
            </a:r>
          </a:p>
          <a:p>
            <a:pPr marL="0" indent="0" algn="ctr">
              <a:buNone/>
            </a:pPr>
            <a:r>
              <a:rPr lang="en-CA" sz="6600" dirty="0"/>
              <a:t>CCMH Modules</a:t>
            </a:r>
          </a:p>
          <a:p>
            <a:pPr marL="0" indent="0" algn="ctr">
              <a:buNone/>
            </a:pPr>
            <a:r>
              <a:rPr lang="en-CA" sz="6600" dirty="0"/>
              <a:t>&amp;</a:t>
            </a:r>
          </a:p>
          <a:p>
            <a:pPr marL="0" indent="0" algn="ctr">
              <a:buNone/>
            </a:pPr>
            <a:r>
              <a:rPr lang="en-CA" sz="6600" dirty="0"/>
              <a:t>Specific Curricular Connections</a:t>
            </a:r>
          </a:p>
        </p:txBody>
      </p:sp>
      <p:pic>
        <p:nvPicPr>
          <p:cNvPr id="3" name="Picture 2" descr="A picture containing man, photo&#10;&#10;Description automatically generated">
            <a:extLst>
              <a:ext uri="{FF2B5EF4-FFF2-40B4-BE49-F238E27FC236}">
                <a16:creationId xmlns:a16="http://schemas.microsoft.com/office/drawing/2014/main" id="{0ECD68AD-85D6-43C8-8496-3010014CCF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1" t="2866" r="-1667" b="4438"/>
          <a:stretch/>
        </p:blipFill>
        <p:spPr>
          <a:xfrm>
            <a:off x="6780179" y="71754"/>
            <a:ext cx="4669276" cy="6714492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</p:spTree>
    <p:extLst>
      <p:ext uri="{BB962C8B-B14F-4D97-AF65-F5344CB8AC3E}">
        <p14:creationId xmlns:p14="http://schemas.microsoft.com/office/powerpoint/2010/main" val="2689402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2D99CAC0-1DEE-9BB2-E8F3-6513BAF2A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29"/>
          <a:stretch/>
        </p:blipFill>
        <p:spPr>
          <a:xfrm>
            <a:off x="2400267" y="645603"/>
            <a:ext cx="9732466" cy="6133470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Article Library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EAB94-FC9D-0246-C8A4-DC623AC64A52}"/>
              </a:ext>
            </a:extLst>
          </p:cNvPr>
          <p:cNvSpPr txBox="1"/>
          <p:nvPr/>
        </p:nvSpPr>
        <p:spPr>
          <a:xfrm>
            <a:off x="50124" y="167704"/>
            <a:ext cx="2278883" cy="64325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links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800" dirty="0">
                <a:solidFill>
                  <a:schemeClr val="bg1"/>
                </a:solidFill>
                <a:latin typeface="Calibri"/>
              </a:rPr>
              <a:t>Dependent on Social Studies grade &amp; topic, 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e.g., </a:t>
            </a:r>
            <a:r>
              <a:rPr lang="en-US" sz="2400" dirty="0">
                <a:solidFill>
                  <a:schemeClr val="bg1"/>
                </a:solidFill>
              </a:rPr>
              <a:t>Red Ensign, North-West Resistances, War of 1812, Fenian Raids, Louis Riel, Laura Secord, Plains of Abraham, Isaac Brock, Queenston Heights, etc.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362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B8360-34F1-DFD9-A829-6E4443E11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2E7414C7-4318-4762-DD66-00D5F9EAC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r="1603"/>
          <a:stretch/>
        </p:blipFill>
        <p:spPr>
          <a:xfrm>
            <a:off x="2379277" y="729450"/>
            <a:ext cx="9762599" cy="6071185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549E57-D54B-5946-5881-882E3DF36FF5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Documentary Videos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B455E-E245-EB27-60FE-FE5D426F45C4}"/>
              </a:ext>
            </a:extLst>
          </p:cNvPr>
          <p:cNvSpPr txBox="1"/>
          <p:nvPr/>
        </p:nvSpPr>
        <p:spPr>
          <a:xfrm>
            <a:off x="50124" y="167704"/>
            <a:ext cx="2278883" cy="64325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links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800" dirty="0">
                <a:solidFill>
                  <a:schemeClr val="bg1"/>
                </a:solidFill>
                <a:latin typeface="Calibri"/>
              </a:rPr>
              <a:t>Dependent on Social Studies grade &amp; topic, 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e.g., Tecumseh, </a:t>
            </a:r>
            <a:r>
              <a:rPr lang="en-US" sz="2400" dirty="0">
                <a:solidFill>
                  <a:schemeClr val="bg1"/>
                </a:solidFill>
              </a:rPr>
              <a:t>Dieppe, D-Day, Vimy Ridge, Propaganda &amp; War Posters, Trenches, CWAC, Chinese Labour Corps, Halifax Explosion, Victoria Cross Recipients, etc.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8151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9FE3-F2B3-4D39-B96E-91773BD67EBA}"/>
              </a:ext>
            </a:extLst>
          </p:cNvPr>
          <p:cNvSpPr txBox="1"/>
          <p:nvPr/>
        </p:nvSpPr>
        <p:spPr>
          <a:xfrm>
            <a:off x="1" y="729818"/>
            <a:ext cx="33786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ELA &amp; SS: K-1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Collie Dog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Fort Garry Horse Regiment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WW2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Whitey the Collie Dog’s Journey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A967D-1BD4-4EC1-8DE0-2EA73701379F}"/>
              </a:ext>
            </a:extLst>
          </p:cNvPr>
          <p:cNvSpPr txBox="1"/>
          <p:nvPr/>
        </p:nvSpPr>
        <p:spPr>
          <a:xfrm>
            <a:off x="41225" y="4510866"/>
            <a:ext cx="3378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Nil, but I show Artifacts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7403B-4F69-4F10-8B7A-D1E86E123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" t="15318" r="23010" b="-15318"/>
          <a:stretch>
            <a:fillRect/>
          </a:stretch>
        </p:blipFill>
        <p:spPr>
          <a:xfrm>
            <a:off x="3355672" y="707887"/>
            <a:ext cx="8632761" cy="6085412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299D40-5E90-1DBD-608E-23FCC1B332BE}"/>
              </a:ext>
            </a:extLst>
          </p:cNvPr>
          <p:cNvSpPr txBox="1"/>
          <p:nvPr/>
        </p:nvSpPr>
        <p:spPr>
          <a:xfrm>
            <a:off x="3419856" y="5725672"/>
            <a:ext cx="8522857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K-1: ELA </a:t>
            </a:r>
            <a:r>
              <a:rPr lang="en-US" sz="2200" dirty="0">
                <a:solidFill>
                  <a:schemeClr val="bg1"/>
                </a:solidFill>
                <a:latin typeface="Calibri"/>
              </a:rPr>
              <a:t>(Stories, Communication)</a:t>
            </a:r>
            <a:r>
              <a:rPr lang="en-US" sz="2900" dirty="0">
                <a:solidFill>
                  <a:schemeClr val="bg1"/>
                </a:solidFill>
                <a:latin typeface="Calibri"/>
              </a:rPr>
              <a:t>, SS </a:t>
            </a:r>
            <a:r>
              <a:rPr lang="en-US" sz="2200" dirty="0">
                <a:solidFill>
                  <a:schemeClr val="bg1"/>
                </a:solidFill>
                <a:latin typeface="Calibri"/>
              </a:rPr>
              <a:t>(People, Places, Community)</a:t>
            </a:r>
            <a:endParaRPr lang="en-CA" sz="2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8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BC2AF-4FBF-FBF7-BB01-E32736A7C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341090-BE3F-6E93-BC43-32C808994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1F1A0-DBF8-1B7A-B58E-97AFDB0E89F2}"/>
              </a:ext>
            </a:extLst>
          </p:cNvPr>
          <p:cNvSpPr txBox="1"/>
          <p:nvPr/>
        </p:nvSpPr>
        <p:spPr>
          <a:xfrm>
            <a:off x="1" y="729818"/>
            <a:ext cx="337863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Science 1 &amp; 3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Forces &amp; Matter 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Cause &amp; Effect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DD4E7-1FC5-92C5-6059-B7E8DDAB4B4E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4 Forces of Flight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676EB-4C6A-1B1C-5C3C-C536E5EE624C}"/>
              </a:ext>
            </a:extLst>
          </p:cNvPr>
          <p:cNvSpPr txBox="1"/>
          <p:nvPr/>
        </p:nvSpPr>
        <p:spPr>
          <a:xfrm>
            <a:off x="-1" y="3992120"/>
            <a:ext cx="33786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Make a paper airplane, then test 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75B25D-90E4-7001-B815-7D426609EB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941" r="8813" b="265"/>
          <a:stretch/>
        </p:blipFill>
        <p:spPr>
          <a:xfrm>
            <a:off x="3355672" y="707887"/>
            <a:ext cx="8632761" cy="6085412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B881E7-17C6-D8C4-D22D-768FAB01200A}"/>
              </a:ext>
            </a:extLst>
          </p:cNvPr>
          <p:cNvSpPr txBox="1"/>
          <p:nvPr/>
        </p:nvSpPr>
        <p:spPr>
          <a:xfrm>
            <a:off x="3419856" y="5725672"/>
            <a:ext cx="8522857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Gr. 1,3: Matter &amp; Energy: Properties, Movement, Forces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543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9FE3-F2B3-4D39-B96E-91773BD67EBA}"/>
              </a:ext>
            </a:extLst>
          </p:cNvPr>
          <p:cNvSpPr txBox="1"/>
          <p:nvPr/>
        </p:nvSpPr>
        <p:spPr>
          <a:xfrm>
            <a:off x="1" y="729818"/>
            <a:ext cx="32208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Social 4 and up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WW1 context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Rules of War 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Nursing Sisters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The Sinking of Llandovery Castle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A967D-1BD4-4EC1-8DE0-2EA73701379F}"/>
              </a:ext>
            </a:extLst>
          </p:cNvPr>
          <p:cNvSpPr txBox="1"/>
          <p:nvPr/>
        </p:nvSpPr>
        <p:spPr>
          <a:xfrm>
            <a:off x="0" y="3992120"/>
            <a:ext cx="3220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Assess items for survival in a lifeboat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7403B-4F69-4F10-8B7A-D1E86E123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3" b="1400"/>
          <a:stretch/>
        </p:blipFill>
        <p:spPr>
          <a:xfrm>
            <a:off x="3338422" y="676681"/>
            <a:ext cx="4298512" cy="612667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C6CF1-B50C-213B-E1EE-F88A8D3F2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5" r="-1" b="1400"/>
          <a:stretch/>
        </p:blipFill>
        <p:spPr>
          <a:xfrm>
            <a:off x="7869677" y="683817"/>
            <a:ext cx="4165228" cy="612667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A607E7-8DCB-8807-6605-F0B5C80D43CD}"/>
              </a:ext>
            </a:extLst>
          </p:cNvPr>
          <p:cNvSpPr txBox="1"/>
          <p:nvPr/>
        </p:nvSpPr>
        <p:spPr>
          <a:xfrm>
            <a:off x="3419856" y="5725672"/>
            <a:ext cx="8522857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Gr. 4</a:t>
            </a:r>
            <a:r>
              <a:rPr lang="en-US" sz="2900" dirty="0">
                <a:solidFill>
                  <a:schemeClr val="bg1"/>
                </a:solidFill>
              </a:rPr>
              <a:t>+: No specific grade, but the best fit is likely Gr. 7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22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B097BAE-DB53-46A3-B5D3-8F821054E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4339" r="11309" b="20042"/>
          <a:stretch/>
        </p:blipFill>
        <p:spPr>
          <a:xfrm>
            <a:off x="862471" y="739376"/>
            <a:ext cx="10467058" cy="5595404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D882A-0DBD-4005-B275-AE73215BB83A}"/>
              </a:ext>
            </a:extLst>
          </p:cNvPr>
          <p:cNvSpPr txBox="1"/>
          <p:nvPr/>
        </p:nvSpPr>
        <p:spPr>
          <a:xfrm>
            <a:off x="1168074" y="6334780"/>
            <a:ext cx="985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cs typeface="Arial" panose="020B0604020202020204" pitchFamily="34" charset="0"/>
              </a:rPr>
              <a:t>A Grade 8 class experiencing the CCMH program two years ago.</a:t>
            </a:r>
          </a:p>
        </p:txBody>
      </p:sp>
    </p:spTree>
    <p:extLst>
      <p:ext uri="{BB962C8B-B14F-4D97-AF65-F5344CB8AC3E}">
        <p14:creationId xmlns:p14="http://schemas.microsoft.com/office/powerpoint/2010/main" val="4007582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8912" y="1023581"/>
            <a:ext cx="11753088" cy="5542589"/>
          </a:xfrm>
        </p:spPr>
        <p:txBody>
          <a:bodyPr>
            <a:normAutofit/>
          </a:bodyPr>
          <a:lstStyle/>
          <a:p>
            <a:r>
              <a:rPr lang="en-CA" sz="4000" dirty="0"/>
              <a:t>Introduction:  Aaron Curtis &amp; Valour Canada</a:t>
            </a:r>
          </a:p>
          <a:p>
            <a:pPr marL="0" indent="0">
              <a:buNone/>
            </a:pPr>
            <a:endParaRPr lang="en-CA" sz="400" dirty="0"/>
          </a:p>
          <a:p>
            <a:r>
              <a:rPr lang="en-CA" sz="4000" dirty="0"/>
              <a:t>Challenges:  Educating about Military History &amp; War</a:t>
            </a:r>
          </a:p>
          <a:p>
            <a:pPr marL="0" indent="0">
              <a:buNone/>
            </a:pPr>
            <a:endParaRPr lang="en-CA" sz="400" dirty="0"/>
          </a:p>
          <a:p>
            <a:r>
              <a:rPr lang="en-CA" sz="4000" dirty="0"/>
              <a:t>Pedagogical Approach</a:t>
            </a:r>
          </a:p>
          <a:p>
            <a:pPr marL="0" indent="0">
              <a:buNone/>
            </a:pPr>
            <a:endParaRPr lang="en-CA" sz="400" dirty="0"/>
          </a:p>
          <a:p>
            <a:r>
              <a:rPr lang="en-CA" sz="4000" dirty="0"/>
              <a:t>CCMH Program:	 Description</a:t>
            </a:r>
          </a:p>
          <a:p>
            <a:pPr marL="3657600" lvl="8" indent="0">
              <a:buNone/>
            </a:pPr>
            <a:r>
              <a:rPr lang="en-CA" sz="4000" dirty="0"/>
              <a:t> Benchmark Skills &amp; Processes</a:t>
            </a:r>
          </a:p>
          <a:p>
            <a:pPr marL="3657600" lvl="8" indent="0">
              <a:buNone/>
            </a:pPr>
            <a:r>
              <a:rPr lang="en-CA" sz="4000" dirty="0"/>
              <a:t> Activities &amp; Curricular Connections</a:t>
            </a:r>
          </a:p>
          <a:p>
            <a:pPr marL="0" indent="0">
              <a:buNone/>
            </a:pPr>
            <a:endParaRPr lang="en-CA" sz="400" dirty="0"/>
          </a:p>
          <a:p>
            <a:r>
              <a:rPr lang="en-CA" sz="4000" dirty="0"/>
              <a:t>Resources</a:t>
            </a:r>
            <a:endParaRPr lang="en-CA" sz="3600" dirty="0"/>
          </a:p>
          <a:p>
            <a:pPr lvl="1"/>
            <a:endParaRPr lang="en-CA" sz="3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62983" y="58748"/>
            <a:ext cx="2541320" cy="719174"/>
          </a:xfrm>
        </p:spPr>
        <p:txBody>
          <a:bodyPr anchor="t">
            <a:noAutofit/>
          </a:bodyPr>
          <a:lstStyle/>
          <a:p>
            <a:r>
              <a:rPr lang="en-CA" dirty="0">
                <a:latin typeface="+mn-lt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904795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9FE3-F2B3-4D39-B96E-91773BD67EBA}"/>
              </a:ext>
            </a:extLst>
          </p:cNvPr>
          <p:cNvSpPr txBox="1"/>
          <p:nvPr/>
        </p:nvSpPr>
        <p:spPr>
          <a:xfrm>
            <a:off x="1" y="729818"/>
            <a:ext cx="32208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Social 4 and up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WW1 context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Preparation 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Technological</a:t>
            </a:r>
          </a:p>
          <a:p>
            <a:r>
              <a:rPr lang="en-CA" sz="3400" dirty="0">
                <a:latin typeface="Calibri"/>
              </a:rPr>
              <a:t>  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The Battle of Vimy Ridge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A967D-1BD4-4EC1-8DE0-2EA73701379F}"/>
              </a:ext>
            </a:extLst>
          </p:cNvPr>
          <p:cNvSpPr txBox="1"/>
          <p:nvPr/>
        </p:nvSpPr>
        <p:spPr>
          <a:xfrm>
            <a:off x="0" y="3992120"/>
            <a:ext cx="3220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Duplicate the positions on the battlefield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1BAF0B48-75D1-1D98-45EB-C73CA55F55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" b="1484"/>
          <a:stretch/>
        </p:blipFill>
        <p:spPr>
          <a:xfrm>
            <a:off x="3220872" y="692507"/>
            <a:ext cx="8889505" cy="6044721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1C94D7-7853-059E-EA1B-52DE31C32DA6}"/>
              </a:ext>
            </a:extLst>
          </p:cNvPr>
          <p:cNvSpPr txBox="1"/>
          <p:nvPr/>
        </p:nvSpPr>
        <p:spPr>
          <a:xfrm>
            <a:off x="3310128" y="5661664"/>
            <a:ext cx="8723376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Gr</a:t>
            </a:r>
            <a:r>
              <a:rPr lang="en-US" sz="2900" dirty="0">
                <a:solidFill>
                  <a:schemeClr val="bg1"/>
                </a:solidFill>
              </a:rPr>
              <a:t>. 7 &amp; 8:  WW1, Nationalism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9FE3-F2B3-4D39-B96E-91773BD67EBA}"/>
              </a:ext>
            </a:extLst>
          </p:cNvPr>
          <p:cNvSpPr txBox="1"/>
          <p:nvPr/>
        </p:nvSpPr>
        <p:spPr>
          <a:xfrm>
            <a:off x="1" y="729818"/>
            <a:ext cx="32208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Social 8 and up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WW2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Dieppe 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Atlantic Wall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3428551" y="-61554"/>
            <a:ext cx="840564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D-Day: Operation NEPTUNE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A967D-1BD4-4EC1-8DE0-2EA73701379F}"/>
              </a:ext>
            </a:extLst>
          </p:cNvPr>
          <p:cNvSpPr txBox="1"/>
          <p:nvPr/>
        </p:nvSpPr>
        <p:spPr>
          <a:xfrm>
            <a:off x="1" y="3573637"/>
            <a:ext cx="32208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Where will your group attempt an invasion?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7403B-4F69-4F10-8B7A-D1E86E123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r="782" b="1041"/>
          <a:stretch/>
        </p:blipFill>
        <p:spPr>
          <a:xfrm>
            <a:off x="3070747" y="707887"/>
            <a:ext cx="9049917" cy="608539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1044AF-3898-13E9-8702-25D6C5F31C27}"/>
              </a:ext>
            </a:extLst>
          </p:cNvPr>
          <p:cNvSpPr txBox="1"/>
          <p:nvPr/>
        </p:nvSpPr>
        <p:spPr>
          <a:xfrm>
            <a:off x="3291840" y="5679952"/>
            <a:ext cx="8723376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Gr</a:t>
            </a:r>
            <a:r>
              <a:rPr lang="en-US" sz="2900" dirty="0">
                <a:solidFill>
                  <a:schemeClr val="bg1"/>
                </a:solidFill>
              </a:rPr>
              <a:t>. 8 &amp; 9:  Nationalism &amp; WW2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66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9B115-C2B8-27DF-3EC1-7602C3B6D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FFBF4C-2712-FDDB-8BD5-6C04BF5C6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59433-647B-EF1B-ADD2-F876BCDB08D2}"/>
              </a:ext>
            </a:extLst>
          </p:cNvPr>
          <p:cNvSpPr txBox="1"/>
          <p:nvPr/>
        </p:nvSpPr>
        <p:spPr>
          <a:xfrm>
            <a:off x="0" y="729818"/>
            <a:ext cx="38030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Social 5 and up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WW1 &amp; 2 Posters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Propaganda       Devices </a:t>
            </a:r>
          </a:p>
          <a:p>
            <a:r>
              <a:rPr lang="en-CA" sz="3400" dirty="0"/>
              <a:t>• </a:t>
            </a:r>
            <a:r>
              <a:rPr lang="en-CA" sz="3400" dirty="0">
                <a:latin typeface="Calibri"/>
              </a:rPr>
              <a:t>Media Literacy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DC05E-674A-EA77-5CDA-3066B05E87AC}"/>
              </a:ext>
            </a:extLst>
          </p:cNvPr>
          <p:cNvSpPr txBox="1"/>
          <p:nvPr/>
        </p:nvSpPr>
        <p:spPr>
          <a:xfrm>
            <a:off x="3449333" y="77790"/>
            <a:ext cx="8405645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Propaganda: Using War Posters to Develop Critical Thinking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15149-0392-D1EE-F807-1B42B3241692}"/>
              </a:ext>
            </a:extLst>
          </p:cNvPr>
          <p:cNvSpPr txBox="1"/>
          <p:nvPr/>
        </p:nvSpPr>
        <p:spPr>
          <a:xfrm>
            <a:off x="-34480" y="4256485"/>
            <a:ext cx="3220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Different options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4D5497-0B38-13E3-19DE-21CADE7A2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7181" r="180" b="3725"/>
          <a:stretch/>
        </p:blipFill>
        <p:spPr>
          <a:xfrm>
            <a:off x="3595255" y="1584245"/>
            <a:ext cx="8525409" cy="5107502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EFE42C-D488-2EC2-792B-0BD6EEF0088C}"/>
              </a:ext>
            </a:extLst>
          </p:cNvPr>
          <p:cNvSpPr txBox="1"/>
          <p:nvPr/>
        </p:nvSpPr>
        <p:spPr>
          <a:xfrm>
            <a:off x="3551614" y="5679952"/>
            <a:ext cx="8569049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Gr</a:t>
            </a:r>
            <a:r>
              <a:rPr lang="en-US" sz="2900" dirty="0">
                <a:solidFill>
                  <a:schemeClr val="bg1"/>
                </a:solidFill>
              </a:rPr>
              <a:t>. 5 and up:  Media Literacy, WW1 &amp; WW2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59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9FE3-F2B3-4D39-B96E-91773BD67EBA}"/>
              </a:ext>
            </a:extLst>
          </p:cNvPr>
          <p:cNvSpPr txBox="1"/>
          <p:nvPr/>
        </p:nvSpPr>
        <p:spPr>
          <a:xfrm>
            <a:off x="1" y="729818"/>
            <a:ext cx="33786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Presentation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All grades</a:t>
            </a:r>
          </a:p>
          <a:p>
            <a:r>
              <a:rPr lang="en-CA" sz="3400" dirty="0"/>
              <a:t>• All conflicts</a:t>
            </a:r>
            <a:endParaRPr lang="en-CA" sz="3400" dirty="0">
              <a:latin typeface="Calibri"/>
            </a:endParaRPr>
          </a:p>
          <a:p>
            <a:r>
              <a:rPr lang="en-CA" sz="3400" dirty="0"/>
              <a:t>• Technological change through time</a:t>
            </a:r>
            <a:endParaRPr lang="en-CA" sz="3400" dirty="0"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Artifact Handling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7403B-4F69-4F10-8B7A-D1E86E123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5" b="10563"/>
          <a:stretch/>
        </p:blipFill>
        <p:spPr>
          <a:xfrm>
            <a:off x="4068085" y="680106"/>
            <a:ext cx="6771736" cy="610662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A9EB75-4EA9-0468-AA72-53C29122486C}"/>
              </a:ext>
            </a:extLst>
          </p:cNvPr>
          <p:cNvSpPr txBox="1"/>
          <p:nvPr/>
        </p:nvSpPr>
        <p:spPr>
          <a:xfrm>
            <a:off x="0" y="3992120"/>
            <a:ext cx="3220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Activity/task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4000" dirty="0">
                <a:latin typeface="Calibri"/>
              </a:rPr>
              <a:t>Show &amp; tell style; other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AAAA2-C815-C6DD-D91C-1A1B39CA994E}"/>
              </a:ext>
            </a:extLst>
          </p:cNvPr>
          <p:cNvSpPr txBox="1"/>
          <p:nvPr/>
        </p:nvSpPr>
        <p:spPr>
          <a:xfrm>
            <a:off x="3876898" y="5794592"/>
            <a:ext cx="7154110" cy="10310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  <a:latin typeface="Calibri"/>
              </a:rPr>
              <a:t>Curriculum link</a:t>
            </a:r>
            <a:r>
              <a:rPr lang="en-CA" sz="3200" dirty="0">
                <a:solidFill>
                  <a:schemeClr val="bg1"/>
                </a:solidFill>
                <a:latin typeface="Calibri"/>
              </a:rPr>
              <a:t>:</a:t>
            </a:r>
          </a:p>
          <a:p>
            <a:r>
              <a:rPr lang="en-US" sz="2900" dirty="0">
                <a:solidFill>
                  <a:schemeClr val="bg1"/>
                </a:solidFill>
                <a:latin typeface="Calibri"/>
              </a:rPr>
              <a:t>All grades: Dependent on artifacts and teacher</a:t>
            </a:r>
            <a:endParaRPr lang="en-CA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96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D4C94B-BE64-49CA-99C1-3A5ECA2906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8" t="16898" r="21030" b="7987"/>
          <a:stretch/>
        </p:blipFill>
        <p:spPr>
          <a:xfrm>
            <a:off x="5486401" y="761798"/>
            <a:ext cx="6285084" cy="6002411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9546F3-CC12-42B7-95AB-DD2E6D22DF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1" r="11404" b="23896"/>
          <a:stretch/>
        </p:blipFill>
        <p:spPr>
          <a:xfrm>
            <a:off x="394136" y="765211"/>
            <a:ext cx="4729951" cy="6005693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978297-2DF9-4D9C-A93B-7DD7A733EB1F}"/>
              </a:ext>
            </a:extLst>
          </p:cNvPr>
          <p:cNvSpPr txBox="1"/>
          <p:nvPr/>
        </p:nvSpPr>
        <p:spPr>
          <a:xfrm>
            <a:off x="2457973" y="145043"/>
            <a:ext cx="973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cs typeface="Arial" panose="020B0604020202020204" pitchFamily="34" charset="0"/>
              </a:rPr>
              <a:t>The Character of our Canadian Military History Program</a:t>
            </a:r>
          </a:p>
        </p:txBody>
      </p:sp>
    </p:spTree>
    <p:extLst>
      <p:ext uri="{BB962C8B-B14F-4D97-AF65-F5344CB8AC3E}">
        <p14:creationId xmlns:p14="http://schemas.microsoft.com/office/powerpoint/2010/main" val="1214805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9FE3-F2B3-4D39-B96E-91773BD67EBA}"/>
              </a:ext>
            </a:extLst>
          </p:cNvPr>
          <p:cNvSpPr txBox="1"/>
          <p:nvPr/>
        </p:nvSpPr>
        <p:spPr>
          <a:xfrm>
            <a:off x="333721" y="935125"/>
            <a:ext cx="8851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Calibri"/>
              </a:rPr>
              <a:t>Survey Results and Feedback Received: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B68A-3EA5-4132-87F3-2623BA801D63}"/>
              </a:ext>
            </a:extLst>
          </p:cNvPr>
          <p:cNvSpPr txBox="1"/>
          <p:nvPr/>
        </p:nvSpPr>
        <p:spPr>
          <a:xfrm>
            <a:off x="333721" y="1665672"/>
            <a:ext cx="116202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F.S.-  Most memorable thing I learned: </a:t>
            </a:r>
          </a:p>
          <a:p>
            <a:pPr algn="ctr"/>
            <a:r>
              <a:rPr lang="en-CA" sz="2800" dirty="0"/>
              <a:t>“shorter, more portly men make better pilot” [sic]</a:t>
            </a:r>
          </a:p>
          <a:p>
            <a:endParaRPr lang="en-CA" sz="800" dirty="0"/>
          </a:p>
          <a:p>
            <a:r>
              <a:rPr lang="en-CA" sz="2800" dirty="0"/>
              <a:t>P.R.-  It was very fun and interesting - best field trip ever</a:t>
            </a:r>
          </a:p>
          <a:p>
            <a:endParaRPr lang="en-CA" sz="800" dirty="0"/>
          </a:p>
          <a:p>
            <a:r>
              <a:rPr lang="en-CA" sz="2800" dirty="0"/>
              <a:t>K.D.-  Favorite part of the day:</a:t>
            </a:r>
          </a:p>
          <a:p>
            <a:pPr algn="ctr"/>
            <a:r>
              <a:rPr lang="en-CA" sz="2800" dirty="0"/>
              <a:t> “watching Kyra put on military gear + learning about the equip used in war.”</a:t>
            </a:r>
          </a:p>
          <a:p>
            <a:endParaRPr lang="en-CA" sz="800" dirty="0"/>
          </a:p>
          <a:p>
            <a:r>
              <a:rPr lang="en-CA" sz="2800" dirty="0"/>
              <a:t>D.M.-  Most memorable thing I learned: "Too many things”</a:t>
            </a:r>
          </a:p>
          <a:p>
            <a:endParaRPr lang="en-CA" sz="800" dirty="0"/>
          </a:p>
          <a:p>
            <a:r>
              <a:rPr lang="en-CA" sz="2800" dirty="0"/>
              <a:t>J.H.-  This was a really fun field trip and I like it more than the boring zoo. [sic]</a:t>
            </a:r>
          </a:p>
          <a:p>
            <a:endParaRPr lang="en-CA" sz="800" dirty="0"/>
          </a:p>
          <a:p>
            <a:r>
              <a:rPr lang="en-CA" sz="2800" dirty="0"/>
              <a:t>E.D.-  Am new to Canada i learnt alot today [sic]</a:t>
            </a:r>
          </a:p>
          <a:p>
            <a:endParaRPr lang="en-CA" sz="800" dirty="0"/>
          </a:p>
          <a:p>
            <a:r>
              <a:rPr lang="en-CA" sz="2800" dirty="0"/>
              <a:t>N.L.-  Thank you for an amazing day.</a:t>
            </a:r>
            <a:endParaRPr lang="en-CA" sz="2800" dirty="0"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0264D-D3D0-49B1-8C45-9D4A78AD6E56}"/>
              </a:ext>
            </a:extLst>
          </p:cNvPr>
          <p:cNvSpPr txBox="1"/>
          <p:nvPr/>
        </p:nvSpPr>
        <p:spPr>
          <a:xfrm>
            <a:off x="2457973" y="145043"/>
            <a:ext cx="973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cs typeface="Arial" panose="020B0604020202020204" pitchFamily="34" charset="0"/>
              </a:rPr>
              <a:t>The Character of our Canadian Military History Program</a:t>
            </a:r>
          </a:p>
        </p:txBody>
      </p:sp>
    </p:spTree>
    <p:extLst>
      <p:ext uri="{BB962C8B-B14F-4D97-AF65-F5344CB8AC3E}">
        <p14:creationId xmlns:p14="http://schemas.microsoft.com/office/powerpoint/2010/main" val="1329426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DE0E5-7760-40A2-DA04-8095C97E3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568E34-0AEF-0A1A-66BE-294540EDF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E1B999-F00E-3893-C8FA-420F2B1E01BB}"/>
              </a:ext>
            </a:extLst>
          </p:cNvPr>
          <p:cNvSpPr txBox="1"/>
          <p:nvPr/>
        </p:nvSpPr>
        <p:spPr>
          <a:xfrm>
            <a:off x="0" y="729818"/>
            <a:ext cx="365759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Experience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High School</a:t>
            </a:r>
          </a:p>
          <a:p>
            <a:r>
              <a:rPr lang="en-CA" sz="3400" dirty="0">
                <a:latin typeface="Calibri"/>
              </a:rPr>
              <a:t>only (so far)</a:t>
            </a:r>
          </a:p>
          <a:p>
            <a:r>
              <a:rPr lang="en-CA" sz="3400" dirty="0"/>
              <a:t>• Hands-on</a:t>
            </a:r>
            <a:endParaRPr lang="en-CA" sz="3400" dirty="0">
              <a:latin typeface="Calibri"/>
            </a:endParaRPr>
          </a:p>
          <a:p>
            <a:r>
              <a:rPr lang="en-CA" sz="3400" dirty="0"/>
              <a:t>• Interact with soldiers</a:t>
            </a:r>
            <a:endParaRPr lang="en-CA" sz="3400" dirty="0">
              <a:latin typeface="Calibri"/>
            </a:endParaRPr>
          </a:p>
          <a:p>
            <a:endParaRPr lang="en-CA" sz="3400" dirty="0"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153AF-429D-DB9A-8317-17B25599C946}"/>
              </a:ext>
            </a:extLst>
          </p:cNvPr>
          <p:cNvSpPr txBox="1"/>
          <p:nvPr/>
        </p:nvSpPr>
        <p:spPr>
          <a:xfrm>
            <a:off x="2715905" y="-61554"/>
            <a:ext cx="94760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4400" b="1" dirty="0">
                <a:cs typeface="Arial" panose="020B0604020202020204" pitchFamily="34" charset="0"/>
              </a:rPr>
              <a:t>Field Trip to CFB Edmonton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8434B-7D5A-E16F-D0DA-AAA45765D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r="262"/>
          <a:stretch/>
        </p:blipFill>
        <p:spPr>
          <a:xfrm>
            <a:off x="3139073" y="645602"/>
            <a:ext cx="8873837" cy="610662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958133-AEEE-1EBB-EA2F-CA93BC4AECE7}"/>
              </a:ext>
            </a:extLst>
          </p:cNvPr>
          <p:cNvSpPr txBox="1"/>
          <p:nvPr/>
        </p:nvSpPr>
        <p:spPr>
          <a:xfrm>
            <a:off x="0" y="4238256"/>
            <a:ext cx="365759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u="sng" dirty="0">
                <a:latin typeface="Calibri"/>
              </a:rPr>
              <a:t>Activities</a:t>
            </a:r>
            <a:r>
              <a:rPr lang="en-CA" sz="4000" dirty="0">
                <a:latin typeface="Calibri"/>
              </a:rPr>
              <a:t>:</a:t>
            </a:r>
          </a:p>
          <a:p>
            <a:r>
              <a:rPr lang="en-CA" sz="3400" dirty="0">
                <a:latin typeface="Calibri"/>
              </a:rPr>
              <a:t>• Door breaching</a:t>
            </a:r>
          </a:p>
          <a:p>
            <a:r>
              <a:rPr lang="en-CA" sz="3400" dirty="0"/>
              <a:t>• Para training</a:t>
            </a:r>
          </a:p>
          <a:p>
            <a:r>
              <a:rPr lang="en-CA" sz="3400" dirty="0"/>
              <a:t>• Tank targeting</a:t>
            </a:r>
            <a:endParaRPr lang="en-CA" sz="3400" dirty="0"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62C287-B612-B442-BBD7-01CAA025C7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r="1614"/>
          <a:stretch/>
        </p:blipFill>
        <p:spPr>
          <a:xfrm>
            <a:off x="3179199" y="687136"/>
            <a:ext cx="8873837" cy="610662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81FCCC-4F29-975E-8917-5AC8EB28B7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9" b="4109"/>
          <a:stretch/>
        </p:blipFill>
        <p:spPr>
          <a:xfrm>
            <a:off x="3207117" y="719366"/>
            <a:ext cx="8873837" cy="610662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160CA-0539-66F5-A258-0C061D613E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r="1614"/>
          <a:stretch/>
        </p:blipFill>
        <p:spPr>
          <a:xfrm>
            <a:off x="3248681" y="751375"/>
            <a:ext cx="8873837" cy="6106625"/>
          </a:xfrm>
          <a:prstGeom prst="rect">
            <a:avLst/>
          </a:prstGeom>
          <a:ln w="31750">
            <a:solidFill>
              <a:srgbClr val="C20437"/>
            </a:solidFill>
          </a:ln>
        </p:spPr>
      </p:pic>
    </p:spTree>
    <p:extLst>
      <p:ext uri="{BB962C8B-B14F-4D97-AF65-F5344CB8AC3E}">
        <p14:creationId xmlns:p14="http://schemas.microsoft.com/office/powerpoint/2010/main" val="335630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05134" y="326796"/>
            <a:ext cx="10836378" cy="6074004"/>
          </a:xfrm>
        </p:spPr>
        <p:txBody>
          <a:bodyPr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CA" sz="7900" dirty="0"/>
              <a:t>Questions?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sz="4200" b="1" dirty="0">
                <a:solidFill>
                  <a:srgbClr val="C20437"/>
                </a:solidFill>
              </a:rPr>
              <a:t>Download the modules </a:t>
            </a:r>
            <a:r>
              <a:rPr lang="en-CA" sz="4200" dirty="0">
                <a:solidFill>
                  <a:srgbClr val="C20437"/>
                </a:solidFill>
              </a:rPr>
              <a:t>(Ppt, handouts, etc.) for free at:</a:t>
            </a:r>
          </a:p>
          <a:p>
            <a:pPr marL="0" indent="0">
              <a:buNone/>
            </a:pPr>
            <a:endParaRPr lang="en-CA" sz="900" dirty="0">
              <a:solidFill>
                <a:srgbClr val="C20437"/>
              </a:solidFill>
            </a:endParaRPr>
          </a:p>
          <a:p>
            <a:pPr marL="0" indent="0" algn="ctr">
              <a:buNone/>
            </a:pPr>
            <a:r>
              <a:rPr lang="en-CA" sz="4400" dirty="0">
                <a:hlinkClick r:id="rId4"/>
              </a:rPr>
              <a:t>https://valourcanada.ca/education/in-museum/#CCMH</a:t>
            </a:r>
            <a:r>
              <a:rPr lang="en-CA" sz="4400" dirty="0"/>
              <a:t>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sz="4300" dirty="0"/>
              <a:t>Valour Canada’s Website: </a:t>
            </a:r>
            <a:r>
              <a:rPr lang="en-CA" sz="4400" dirty="0"/>
              <a:t> </a:t>
            </a:r>
            <a:r>
              <a:rPr lang="en-CA" sz="4400" dirty="0">
                <a:solidFill>
                  <a:srgbClr val="C20437"/>
                </a:solidFill>
                <a:hlinkClick r:id="rId5"/>
              </a:rPr>
              <a:t>www.ValourCanada.ca</a:t>
            </a:r>
            <a:endParaRPr lang="en-CA" sz="4400" dirty="0">
              <a:solidFill>
                <a:srgbClr val="C20437"/>
              </a:solidFill>
            </a:endParaRPr>
          </a:p>
          <a:p>
            <a:pPr marL="0" indent="0">
              <a:buNone/>
            </a:pPr>
            <a:endParaRPr lang="en-CA" dirty="0">
              <a:solidFill>
                <a:srgbClr val="C20437"/>
              </a:solidFill>
            </a:endParaRPr>
          </a:p>
          <a:p>
            <a:pPr marL="0" indent="0">
              <a:buNone/>
            </a:pPr>
            <a:r>
              <a:rPr lang="en-CA" sz="4400" dirty="0"/>
              <a:t>Aaron’s email address:  </a:t>
            </a:r>
            <a:r>
              <a:rPr lang="en-CA" sz="4400" dirty="0">
                <a:solidFill>
                  <a:srgbClr val="C20437"/>
                </a:solidFill>
                <a:hlinkClick r:id="rId6"/>
              </a:rPr>
              <a:t>aaron.curtis@valourcanada.ca</a:t>
            </a:r>
            <a:r>
              <a:rPr lang="en-CA" sz="4400" dirty="0">
                <a:solidFill>
                  <a:srgbClr val="C20437"/>
                </a:solidFill>
              </a:rPr>
              <a:t> </a:t>
            </a:r>
          </a:p>
          <a:p>
            <a:pPr marL="0" indent="0">
              <a:buNone/>
            </a:pPr>
            <a:endParaRPr lang="en-CA" sz="1000" dirty="0">
              <a:solidFill>
                <a:srgbClr val="C20437"/>
              </a:solidFill>
            </a:endParaRPr>
          </a:p>
          <a:p>
            <a:pPr marL="0" indent="0">
              <a:buNone/>
            </a:pPr>
            <a:endParaRPr lang="en-CA" sz="1000" dirty="0">
              <a:solidFill>
                <a:srgbClr val="C20437"/>
              </a:solidFill>
            </a:endParaRPr>
          </a:p>
          <a:p>
            <a:pPr marL="0" indent="0" algn="ctr">
              <a:buNone/>
            </a:pPr>
            <a:r>
              <a:rPr lang="en-CA" sz="5400" dirty="0"/>
              <a:t>- Thank you -</a:t>
            </a:r>
            <a:endParaRPr lang="en-CA" sz="7200" dirty="0"/>
          </a:p>
        </p:txBody>
      </p:sp>
    </p:spTree>
    <p:extLst>
      <p:ext uri="{BB962C8B-B14F-4D97-AF65-F5344CB8AC3E}">
        <p14:creationId xmlns:p14="http://schemas.microsoft.com/office/powerpoint/2010/main" val="154420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322801"/>
            <a:ext cx="12192000" cy="6212398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7200" dirty="0"/>
              <a:t>Additional Resources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12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200" dirty="0">
              <a:solidFill>
                <a:srgbClr val="C204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4000" dirty="0"/>
              <a:t>Website: 	 </a:t>
            </a:r>
            <a:r>
              <a:rPr lang="en-CA" sz="4000" dirty="0">
                <a:solidFill>
                  <a:srgbClr val="C20437"/>
                </a:solidFill>
                <a:hlinkClick r:id="rId4"/>
              </a:rPr>
              <a:t>www.ValourCanada.ca</a:t>
            </a:r>
            <a:endParaRPr lang="en-CA" sz="4000" dirty="0">
              <a:solidFill>
                <a:srgbClr val="C20437"/>
              </a:solidFill>
            </a:endParaRPr>
          </a:p>
          <a:p>
            <a:pPr marL="0" indent="0">
              <a:buNone/>
            </a:pPr>
            <a:endParaRPr lang="en-CA" sz="500" dirty="0">
              <a:solidFill>
                <a:srgbClr val="C20437"/>
              </a:solidFill>
            </a:endParaRPr>
          </a:p>
          <a:p>
            <a:pPr marL="447675" lvl="1" indent="-174625"/>
            <a:r>
              <a:rPr lang="en-CA" sz="3200" dirty="0"/>
              <a:t>For </a:t>
            </a:r>
            <a:r>
              <a:rPr lang="en-CA" sz="3200" b="1" dirty="0">
                <a:solidFill>
                  <a:srgbClr val="C00000"/>
                </a:solidFill>
              </a:rPr>
              <a:t>Lesson Plans</a:t>
            </a:r>
            <a:r>
              <a:rPr lang="en-CA" sz="3200" dirty="0"/>
              <a:t>, Draft </a:t>
            </a:r>
            <a:r>
              <a:rPr lang="en-CA" sz="3200" b="1" dirty="0">
                <a:solidFill>
                  <a:srgbClr val="C00000"/>
                </a:solidFill>
              </a:rPr>
              <a:t>Remembrance Day</a:t>
            </a:r>
            <a:r>
              <a:rPr lang="en-CA" sz="3200" dirty="0">
                <a:solidFill>
                  <a:srgbClr val="C00000"/>
                </a:solidFill>
              </a:rPr>
              <a:t> </a:t>
            </a:r>
            <a:r>
              <a:rPr lang="en-CA" sz="3200" dirty="0"/>
              <a:t>Programs, Educational </a:t>
            </a:r>
            <a:r>
              <a:rPr lang="en-CA" sz="3200" b="1" dirty="0">
                <a:solidFill>
                  <a:srgbClr val="C00000"/>
                </a:solidFill>
              </a:rPr>
              <a:t>Video</a:t>
            </a:r>
            <a:r>
              <a:rPr lang="en-CA" sz="3200" dirty="0"/>
              <a:t> series, </a:t>
            </a:r>
            <a:r>
              <a:rPr lang="en-CA" sz="3200" b="1" dirty="0">
                <a:solidFill>
                  <a:srgbClr val="C00000"/>
                </a:solidFill>
              </a:rPr>
              <a:t>Scholarship</a:t>
            </a:r>
            <a:r>
              <a:rPr lang="en-CA" sz="3200" dirty="0"/>
              <a:t> Information, Other Programs, visit: </a:t>
            </a:r>
            <a:r>
              <a:rPr lang="en-CA" sz="3200" dirty="0">
                <a:solidFill>
                  <a:srgbClr val="C20437"/>
                </a:solidFill>
                <a:hlinkClick r:id="rId5"/>
              </a:rPr>
              <a:t>https://valourcanada.ca/education/</a:t>
            </a:r>
            <a:r>
              <a:rPr lang="en-CA" sz="3200" dirty="0">
                <a:solidFill>
                  <a:srgbClr val="C20437"/>
                </a:solidFill>
              </a:rPr>
              <a:t> </a:t>
            </a:r>
          </a:p>
          <a:p>
            <a:pPr marL="273050" lvl="1" indent="0">
              <a:buNone/>
            </a:pPr>
            <a:endParaRPr lang="en-CA" sz="1100" dirty="0"/>
          </a:p>
          <a:p>
            <a:pPr marL="447675" lvl="1" indent="-174625"/>
            <a:r>
              <a:rPr lang="en-CA" sz="3200" b="1" dirty="0">
                <a:solidFill>
                  <a:srgbClr val="C00000"/>
                </a:solidFill>
              </a:rPr>
              <a:t>Diversity &amp; Inclusivity </a:t>
            </a:r>
            <a:r>
              <a:rPr lang="en-CA" sz="3200" dirty="0"/>
              <a:t>themed materials, visit: </a:t>
            </a:r>
            <a:r>
              <a:rPr lang="en-CA" sz="3200" dirty="0">
                <a:solidFill>
                  <a:srgbClr val="C20437"/>
                </a:solidFill>
                <a:hlinkClick r:id="rId6"/>
              </a:rPr>
              <a:t>https://valourcanada.ca/education/classroom-resources/diversity-inclusivity/</a:t>
            </a:r>
            <a:r>
              <a:rPr lang="en-CA" sz="3200" dirty="0">
                <a:solidFill>
                  <a:srgbClr val="C20437"/>
                </a:solidFill>
              </a:rPr>
              <a:t> </a:t>
            </a:r>
          </a:p>
          <a:p>
            <a:pPr marL="273050" lvl="1" indent="0">
              <a:buNone/>
            </a:pPr>
            <a:endParaRPr lang="en-CA" sz="1000" dirty="0"/>
          </a:p>
          <a:p>
            <a:pPr marL="447675" lvl="1" indent="-174625"/>
            <a:r>
              <a:rPr lang="en-CA" sz="3200" dirty="0"/>
              <a:t>For our </a:t>
            </a:r>
            <a:r>
              <a:rPr lang="en-CA" sz="3200" b="1" dirty="0">
                <a:solidFill>
                  <a:srgbClr val="C00000"/>
                </a:solidFill>
              </a:rPr>
              <a:t>YouTube</a:t>
            </a:r>
            <a:r>
              <a:rPr lang="en-CA" sz="3200" dirty="0"/>
              <a:t> channel, visit:</a:t>
            </a:r>
            <a:r>
              <a:rPr lang="en-CA" sz="3200" dirty="0">
                <a:solidFill>
                  <a:srgbClr val="C20437"/>
                </a:solidFill>
              </a:rPr>
              <a:t> </a:t>
            </a:r>
            <a:r>
              <a:rPr lang="en-CA" sz="3200" dirty="0">
                <a:solidFill>
                  <a:srgbClr val="C20437"/>
                </a:solidFill>
                <a:hlinkClick r:id="rId7"/>
              </a:rPr>
              <a:t>https://www.youtube.com/user/canadianvalour</a:t>
            </a:r>
            <a:r>
              <a:rPr lang="en-CA" sz="3200" dirty="0">
                <a:solidFill>
                  <a:srgbClr val="C20437"/>
                </a:solidFill>
              </a:rPr>
              <a:t> </a:t>
            </a:r>
          </a:p>
          <a:p>
            <a:pPr marL="273050" lvl="1" indent="0">
              <a:buNone/>
            </a:pPr>
            <a:endParaRPr lang="en-CA" sz="1000" dirty="0">
              <a:solidFill>
                <a:srgbClr val="C20437"/>
              </a:solidFill>
            </a:endParaRPr>
          </a:p>
          <a:p>
            <a:pPr marL="447675" lvl="1" indent="-174625"/>
            <a:r>
              <a:rPr lang="en-CA" sz="3200" dirty="0"/>
              <a:t>For our </a:t>
            </a:r>
            <a:r>
              <a:rPr lang="en-CA" sz="3200" b="1" dirty="0">
                <a:solidFill>
                  <a:srgbClr val="C00000"/>
                </a:solidFill>
              </a:rPr>
              <a:t>Social Media</a:t>
            </a:r>
            <a:r>
              <a:rPr lang="en-CA" sz="3200" dirty="0"/>
              <a:t>, visit:</a:t>
            </a:r>
          </a:p>
          <a:p>
            <a:pPr marL="273050" lvl="1" indent="0">
              <a:buNone/>
            </a:pPr>
            <a:r>
              <a:rPr lang="en-CA" sz="3200" dirty="0">
                <a:solidFill>
                  <a:srgbClr val="C20437"/>
                </a:solidFill>
              </a:rPr>
              <a:t> </a:t>
            </a:r>
            <a:r>
              <a:rPr lang="en-CA" sz="3200" dirty="0">
                <a:solidFill>
                  <a:srgbClr val="C20437"/>
                </a:solidFill>
                <a:hlinkClick r:id="rId8"/>
              </a:rPr>
              <a:t>https://valourcanada.ca/education/websites-and-social-media/</a:t>
            </a:r>
            <a:r>
              <a:rPr lang="en-CA" sz="3200" dirty="0">
                <a:solidFill>
                  <a:srgbClr val="C20437"/>
                </a:solidFill>
              </a:rPr>
              <a:t> 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844357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7BD91-B9A0-7E03-174F-838BD2BF5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5C371C-232C-AC81-6D21-A042DAC9A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127" y="2643253"/>
            <a:ext cx="7493746" cy="157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75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76629" y="65459"/>
            <a:ext cx="8146046" cy="682388"/>
          </a:xfrm>
        </p:spPr>
        <p:txBody>
          <a:bodyPr>
            <a:noAutofit/>
          </a:bodyPr>
          <a:lstStyle/>
          <a:p>
            <a:r>
              <a:rPr lang="en-CA" dirty="0">
                <a:latin typeface="+mn-lt"/>
              </a:rPr>
              <a:t>What does Valour Canada do?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30FEA7-CED8-4EA4-67B6-F8DAC866B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348" y="1288740"/>
            <a:ext cx="10928282" cy="55692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4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Vision</a:t>
            </a:r>
            <a:r>
              <a:rPr lang="en-C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en-C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CA" sz="3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Valour Canada is a nationally-recognized, charitable, not-for-profit organization dedicated to connecting Canadians, especially youth, to Canada’s military heritage.</a:t>
            </a:r>
          </a:p>
          <a:p>
            <a:pPr marL="0" indent="0">
              <a:buNone/>
            </a:pPr>
            <a:endParaRPr lang="en-C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CA" sz="4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Mission</a:t>
            </a:r>
            <a:r>
              <a:rPr lang="en-C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en-CA" sz="3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Valour Canada will create engaging and effective programs to educate Canadians, with a focus on youth, about Canada’s military history.</a:t>
            </a:r>
          </a:p>
          <a:p>
            <a:pPr marL="0" indent="0">
              <a:buNone/>
            </a:pPr>
            <a:endParaRPr lang="en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www.ValourCanada.ca</a:t>
            </a:r>
            <a:r>
              <a:rPr lang="en-C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CA" sz="3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6819" y="791713"/>
            <a:ext cx="11815181" cy="2339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400" dirty="0"/>
              <a:t>Valour Canada has almost 40 years of experience delivering military history education programs in museums and classrooms.</a:t>
            </a:r>
          </a:p>
          <a:p>
            <a:r>
              <a:rPr lang="en-CA" sz="3400" dirty="0"/>
              <a:t>Educational documentaries  (190+ short videos)</a:t>
            </a:r>
          </a:p>
          <a:p>
            <a:r>
              <a:rPr lang="en-CA" sz="3400" dirty="0"/>
              <a:t>Online military history library  (290+ youth-accessible articles)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6D7455-3733-441B-84CC-87A2DCE3B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8" r="4347"/>
          <a:stretch/>
        </p:blipFill>
        <p:spPr>
          <a:xfrm>
            <a:off x="1064455" y="3144738"/>
            <a:ext cx="4061460" cy="1588624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4AF2E-1466-4543-9096-84CAE1695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8" t="-1" r="4196" b="5603"/>
          <a:stretch/>
        </p:blipFill>
        <p:spPr>
          <a:xfrm>
            <a:off x="1064455" y="4800610"/>
            <a:ext cx="4061460" cy="2009993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BC6DDFF6-3864-4DED-B37E-E8AC711670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29"/>
          <a:stretch/>
        </p:blipFill>
        <p:spPr>
          <a:xfrm>
            <a:off x="5483744" y="3144738"/>
            <a:ext cx="5819292" cy="3667360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0BE549-2974-9089-2D1E-72F9FCED90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7BEFC71-BB40-AEB5-EFAD-4FC037EFE4A6}"/>
              </a:ext>
            </a:extLst>
          </p:cNvPr>
          <p:cNvSpPr txBox="1">
            <a:spLocks/>
          </p:cNvSpPr>
          <p:nvPr/>
        </p:nvSpPr>
        <p:spPr>
          <a:xfrm>
            <a:off x="2662982" y="58748"/>
            <a:ext cx="3852117" cy="719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Valour Canada:</a:t>
            </a:r>
          </a:p>
        </p:txBody>
      </p:sp>
    </p:spTree>
    <p:extLst>
      <p:ext uri="{BB962C8B-B14F-4D97-AF65-F5344CB8AC3E}">
        <p14:creationId xmlns:p14="http://schemas.microsoft.com/office/powerpoint/2010/main" val="1024879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pic>
        <p:nvPicPr>
          <p:cNvPr id="8" name="Picture 7" descr="Past VCHHS winner Iqra Jamil with VC President, JQ Adams.">
            <a:extLst>
              <a:ext uri="{FF2B5EF4-FFF2-40B4-BE49-F238E27FC236}">
                <a16:creationId xmlns:a16="http://schemas.microsoft.com/office/drawing/2014/main" id="{32A7FB45-8C87-EC74-0E7A-37F37B3963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4213" b="6842"/>
          <a:stretch/>
        </p:blipFill>
        <p:spPr>
          <a:xfrm rot="5400000">
            <a:off x="6241628" y="965051"/>
            <a:ext cx="6614667" cy="4927897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8043943-C9C6-EBEF-7976-E8218639AB23}"/>
              </a:ext>
            </a:extLst>
          </p:cNvPr>
          <p:cNvSpPr txBox="1">
            <a:spLocks/>
          </p:cNvSpPr>
          <p:nvPr/>
        </p:nvSpPr>
        <p:spPr>
          <a:xfrm>
            <a:off x="2662982" y="58748"/>
            <a:ext cx="3852117" cy="719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Valour Canada: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94C4C5-C3DB-A676-898E-9C1551A2E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1126589"/>
            <a:ext cx="6686428" cy="53504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Juno Beach VR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Plus 10 other virtual tours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History and Heritage Scholarship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Annual; Contest ends in mid-June: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$2,000 1</a:t>
            </a:r>
            <a:r>
              <a:rPr lang="en-CA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place,  $500 2</a:t>
            </a:r>
            <a:r>
              <a:rPr lang="en-CA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Task: Create a 4 - 6 minute YouTube video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Girl Guides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Canadian Women of Valour Program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Speaker Series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2025 highlight: Historian Tim Cook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www.ValourCanada.ca/Education</a:t>
            </a:r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662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A2990-D6C4-FB0B-2555-7E1309FB3EA0}"/>
              </a:ext>
            </a:extLst>
          </p:cNvPr>
          <p:cNvSpPr txBox="1">
            <a:spLocks/>
          </p:cNvSpPr>
          <p:nvPr/>
        </p:nvSpPr>
        <p:spPr>
          <a:xfrm>
            <a:off x="2676629" y="65459"/>
            <a:ext cx="9420121" cy="682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Teaching about Military History &amp; War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F29E2-DD81-DDB1-BC05-EBCECD4C2DD2}"/>
              </a:ext>
            </a:extLst>
          </p:cNvPr>
          <p:cNvSpPr txBox="1"/>
          <p:nvPr/>
        </p:nvSpPr>
        <p:spPr>
          <a:xfrm>
            <a:off x="460131" y="782121"/>
            <a:ext cx="11271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find most challenging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3 minutes with your group and be prepared to share the 1 or 2 of the most challenging things when it comes to teaching about MH &amp; war.</a:t>
            </a:r>
            <a:endParaRPr lang="en-C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3A205-0B02-FEDC-FAA3-9C10C51DB58E}"/>
              </a:ext>
            </a:extLst>
          </p:cNvPr>
          <p:cNvSpPr txBox="1"/>
          <p:nvPr/>
        </p:nvSpPr>
        <p:spPr>
          <a:xfrm>
            <a:off x="460131" y="2701775"/>
            <a:ext cx="11271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should our overarching goal(s) be when teaching about MH &amp; war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another 3 minutes with your group and be prepared to share what your overarching goal(s) is/are.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0FCA1-4345-8817-3B83-B2AF887A1E2A}"/>
              </a:ext>
            </a:extLst>
          </p:cNvPr>
          <p:cNvSpPr txBox="1"/>
          <p:nvPr/>
        </p:nvSpPr>
        <p:spPr>
          <a:xfrm>
            <a:off x="460130" y="4621429"/>
            <a:ext cx="1154136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3 learning goals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60363" indent="-360363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 is nasty; it’s the most serious thing a country can decide to do.</a:t>
            </a:r>
          </a:p>
          <a:p>
            <a:pPr marL="360363" indent="-360363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Citizens, members of the electorate, have a responsibility to vote.</a:t>
            </a:r>
          </a:p>
          <a:p>
            <a:pPr marL="360363" indent="-360363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 for yourself (Do your due diligence and beware of propaganda).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4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A0F85D-293A-478A-8BE5-36522C9AE7B0}"/>
              </a:ext>
            </a:extLst>
          </p:cNvPr>
          <p:cNvSpPr txBox="1"/>
          <p:nvPr/>
        </p:nvSpPr>
        <p:spPr>
          <a:xfrm>
            <a:off x="179090" y="1348224"/>
            <a:ext cx="1184665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700" u="sng" dirty="0">
                <a:latin typeface="Calibri"/>
              </a:rPr>
              <a:t>Most youth have/are</a:t>
            </a:r>
            <a:r>
              <a:rPr lang="en-CA" sz="2700" dirty="0">
                <a:latin typeface="Calibri"/>
              </a:rPr>
              <a:t>:</a:t>
            </a:r>
          </a:p>
          <a:p>
            <a:endParaRPr lang="en-CA" sz="800" dirty="0">
              <a:latin typeface="Calibri"/>
            </a:endParaRPr>
          </a:p>
          <a:p>
            <a:r>
              <a:rPr lang="en-CA" sz="2700" dirty="0">
                <a:latin typeface="Calibri"/>
              </a:rPr>
              <a:t>- short attention span   	- little interest in the topic    - restless when immobile</a:t>
            </a:r>
          </a:p>
          <a:p>
            <a:r>
              <a:rPr lang="en-CA" sz="2700" dirty="0">
                <a:latin typeface="Calibri"/>
              </a:rPr>
              <a:t>- want to socialize 		- dislike “traditional” learning methods, etc.</a:t>
            </a:r>
            <a:endParaRPr lang="en-CA" sz="2600" dirty="0">
              <a:solidFill>
                <a:srgbClr val="C20437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75ED-BEE4-42B2-BEEA-66EFF50B5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2" b="8849"/>
          <a:stretch/>
        </p:blipFill>
        <p:spPr>
          <a:xfrm>
            <a:off x="6518863" y="3596054"/>
            <a:ext cx="5627456" cy="3196488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1B7B0F7-647B-4FBF-89E0-C2A1469B2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90" y="681920"/>
            <a:ext cx="11186555" cy="843227"/>
          </a:xfrm>
        </p:spPr>
        <p:txBody>
          <a:bodyPr>
            <a:normAutofit/>
          </a:bodyPr>
          <a:lstStyle/>
          <a:p>
            <a:r>
              <a:rPr lang="en-CA" sz="3200" dirty="0">
                <a:latin typeface="+mn-lt"/>
              </a:rPr>
              <a:t>Some Common Challenges when Educating Youth: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BA22DD-0EF4-428F-8087-BAB29CD75D18}"/>
              </a:ext>
            </a:extLst>
          </p:cNvPr>
          <p:cNvSpPr txBox="1"/>
          <p:nvPr/>
        </p:nvSpPr>
        <p:spPr>
          <a:xfrm>
            <a:off x="166254" y="3041948"/>
            <a:ext cx="121729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700" u="sng" dirty="0">
                <a:latin typeface="Calibri"/>
              </a:rPr>
              <a:t>Therefore, to best ensure successful learning the program should be</a:t>
            </a:r>
            <a:r>
              <a:rPr lang="en-CA" sz="2700" dirty="0">
                <a:latin typeface="Calibri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5721CB-9985-4597-BE5D-13FDF5ED780A}"/>
              </a:ext>
            </a:extLst>
          </p:cNvPr>
          <p:cNvSpPr txBox="1"/>
          <p:nvPr/>
        </p:nvSpPr>
        <p:spPr>
          <a:xfrm>
            <a:off x="179090" y="3518682"/>
            <a:ext cx="40232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700" dirty="0"/>
              <a:t>Social and collaborative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700" dirty="0"/>
              <a:t>Real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700" dirty="0"/>
              <a:t>Flexible </a:t>
            </a:r>
            <a:endParaRPr lang="en-CA" sz="2600" dirty="0">
              <a:solidFill>
                <a:srgbClr val="C20437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F563C3-564A-4820-B10A-5F9D2BB6B528}"/>
              </a:ext>
            </a:extLst>
          </p:cNvPr>
          <p:cNvSpPr txBox="1"/>
          <p:nvPr/>
        </p:nvSpPr>
        <p:spPr>
          <a:xfrm>
            <a:off x="4215184" y="3490172"/>
            <a:ext cx="21590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700" dirty="0"/>
              <a:t>Active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700" dirty="0"/>
              <a:t>Local links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700" b="1" dirty="0"/>
              <a:t>FUN</a:t>
            </a:r>
            <a:r>
              <a:rPr lang="en-CA" sz="2700" dirty="0"/>
              <a:t> !</a:t>
            </a:r>
            <a:endParaRPr lang="en-CA" sz="2600" dirty="0">
              <a:solidFill>
                <a:srgbClr val="C20437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72E6D17-3F80-44ED-B371-0B8D346ED58A}"/>
              </a:ext>
            </a:extLst>
          </p:cNvPr>
          <p:cNvSpPr/>
          <p:nvPr/>
        </p:nvSpPr>
        <p:spPr>
          <a:xfrm>
            <a:off x="179090" y="3549779"/>
            <a:ext cx="6045864" cy="803564"/>
          </a:xfrm>
          <a:custGeom>
            <a:avLst/>
            <a:gdLst>
              <a:gd name="connsiteX0" fmla="*/ 0 w 5943600"/>
              <a:gd name="connsiteY0" fmla="*/ 0 h 803564"/>
              <a:gd name="connsiteX1" fmla="*/ 13854 w 5943600"/>
              <a:gd name="connsiteY1" fmla="*/ 803564 h 803564"/>
              <a:gd name="connsiteX2" fmla="*/ 3657600 w 5943600"/>
              <a:gd name="connsiteY2" fmla="*/ 803564 h 803564"/>
              <a:gd name="connsiteX3" fmla="*/ 3657600 w 5943600"/>
              <a:gd name="connsiteY3" fmla="*/ 401782 h 803564"/>
              <a:gd name="connsiteX4" fmla="*/ 5943600 w 5943600"/>
              <a:gd name="connsiteY4" fmla="*/ 401782 h 803564"/>
              <a:gd name="connsiteX5" fmla="*/ 5929745 w 5943600"/>
              <a:gd name="connsiteY5" fmla="*/ 27709 h 803564"/>
              <a:gd name="connsiteX6" fmla="*/ 0 w 5943600"/>
              <a:gd name="connsiteY6" fmla="*/ 0 h 80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00" h="803564">
                <a:moveTo>
                  <a:pt x="0" y="0"/>
                </a:moveTo>
                <a:lnTo>
                  <a:pt x="13854" y="803564"/>
                </a:lnTo>
                <a:lnTo>
                  <a:pt x="3657600" y="803564"/>
                </a:lnTo>
                <a:lnTo>
                  <a:pt x="3657600" y="401782"/>
                </a:lnTo>
                <a:lnTo>
                  <a:pt x="5943600" y="401782"/>
                </a:lnTo>
                <a:lnTo>
                  <a:pt x="5929745" y="277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7ABB40-757B-4450-8508-E5F6308A457D}"/>
              </a:ext>
            </a:extLst>
          </p:cNvPr>
          <p:cNvSpPr txBox="1"/>
          <p:nvPr/>
        </p:nvSpPr>
        <p:spPr>
          <a:xfrm>
            <a:off x="166254" y="5012069"/>
            <a:ext cx="6514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latin typeface="Calibri"/>
              </a:rPr>
              <a:t>“Experiential” Learning</a:t>
            </a:r>
          </a:p>
          <a:p>
            <a:r>
              <a:rPr lang="en-CA" sz="2800" dirty="0">
                <a:latin typeface="Calibri"/>
              </a:rPr>
              <a:t>with Problem Solving and Critical Thought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A2990-D6C4-FB0B-2555-7E1309FB3EA0}"/>
              </a:ext>
            </a:extLst>
          </p:cNvPr>
          <p:cNvSpPr txBox="1">
            <a:spLocks/>
          </p:cNvSpPr>
          <p:nvPr/>
        </p:nvSpPr>
        <p:spPr>
          <a:xfrm>
            <a:off x="2676629" y="65459"/>
            <a:ext cx="8146046" cy="682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Pedagogical Approach:</a:t>
            </a:r>
          </a:p>
        </p:txBody>
      </p:sp>
    </p:spTree>
    <p:extLst>
      <p:ext uri="{BB962C8B-B14F-4D97-AF65-F5344CB8AC3E}">
        <p14:creationId xmlns:p14="http://schemas.microsoft.com/office/powerpoint/2010/main" val="392819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D875ED-BEE4-42B2-BEEA-66EFF50B5E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r="-59"/>
          <a:stretch/>
        </p:blipFill>
        <p:spPr>
          <a:xfrm>
            <a:off x="161506" y="832796"/>
            <a:ext cx="11868093" cy="5977330"/>
          </a:xfrm>
          <a:prstGeom prst="rect">
            <a:avLst/>
          </a:prstGeom>
          <a:ln w="19050">
            <a:solidFill>
              <a:srgbClr val="C20437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A2990-D6C4-FB0B-2555-7E1309FB3EA0}"/>
              </a:ext>
            </a:extLst>
          </p:cNvPr>
          <p:cNvSpPr txBox="1">
            <a:spLocks/>
          </p:cNvSpPr>
          <p:nvPr/>
        </p:nvSpPr>
        <p:spPr>
          <a:xfrm>
            <a:off x="2676629" y="65459"/>
            <a:ext cx="9069894" cy="682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Experiential Learning:           </a:t>
            </a:r>
            <a:r>
              <a:rPr lang="en-CA" sz="3200" dirty="0">
                <a:latin typeface="+mn-lt"/>
              </a:rPr>
              <a:t>(i.e. Kolb)</a:t>
            </a:r>
            <a:endParaRPr lang="en-CA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20E34-6C75-11E7-56BE-402C7DFB8EA0}"/>
              </a:ext>
            </a:extLst>
          </p:cNvPr>
          <p:cNvSpPr txBox="1"/>
          <p:nvPr/>
        </p:nvSpPr>
        <p:spPr>
          <a:xfrm>
            <a:off x="9920376" y="6222473"/>
            <a:ext cx="2065808" cy="523220"/>
          </a:xfrm>
          <a:prstGeom prst="rect">
            <a:avLst/>
          </a:prstGeom>
          <a:noFill/>
          <a:ln>
            <a:solidFill>
              <a:srgbClr val="C20437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Credit: www.QueensU.ca/</a:t>
            </a:r>
          </a:p>
          <a:p>
            <a:r>
              <a:rPr lang="en-US" sz="1400" dirty="0"/>
              <a:t>ExperientialLearningHub</a:t>
            </a:r>
            <a:endParaRPr lang="en-CA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9F080C-FD76-B38D-34B6-A2E720EF27DB}"/>
              </a:ext>
            </a:extLst>
          </p:cNvPr>
          <p:cNvSpPr txBox="1"/>
          <p:nvPr/>
        </p:nvSpPr>
        <p:spPr>
          <a:xfrm>
            <a:off x="4244556" y="6196083"/>
            <a:ext cx="3701989" cy="288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C20437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/>
              <a:t>Student’s Personal Takeaways</a:t>
            </a:r>
            <a:endParaRPr lang="en-CA" sz="2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FCACC3-1ADC-0296-622C-5A43AAAD7ECF}"/>
              </a:ext>
            </a:extLst>
          </p:cNvPr>
          <p:cNvSpPr txBox="1"/>
          <p:nvPr/>
        </p:nvSpPr>
        <p:spPr>
          <a:xfrm>
            <a:off x="8421466" y="4833644"/>
            <a:ext cx="1790245" cy="288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C20437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/>
              <a:t>We facilitate</a:t>
            </a:r>
            <a:endParaRPr lang="en-CA" sz="2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7314A3-7FD0-F2BE-16D1-C6A2450350B3}"/>
              </a:ext>
            </a:extLst>
          </p:cNvPr>
          <p:cNvSpPr txBox="1"/>
          <p:nvPr/>
        </p:nvSpPr>
        <p:spPr>
          <a:xfrm>
            <a:off x="4471973" y="2560179"/>
            <a:ext cx="3247157" cy="288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C20437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/>
              <a:t>We create and/or provide</a:t>
            </a:r>
            <a:endParaRPr lang="en-CA" sz="2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677219-249C-BD14-5FF6-8EE713A0406E}"/>
              </a:ext>
            </a:extLst>
          </p:cNvPr>
          <p:cNvSpPr txBox="1"/>
          <p:nvPr/>
        </p:nvSpPr>
        <p:spPr>
          <a:xfrm>
            <a:off x="1145409" y="4572278"/>
            <a:ext cx="2625126" cy="288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C20437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/>
              <a:t>Student’s day-to-day</a:t>
            </a:r>
            <a:endParaRPr lang="en-CA" sz="2200" b="1" dirty="0"/>
          </a:p>
        </p:txBody>
      </p:sp>
    </p:spTree>
    <p:extLst>
      <p:ext uri="{BB962C8B-B14F-4D97-AF65-F5344CB8AC3E}">
        <p14:creationId xmlns:p14="http://schemas.microsoft.com/office/powerpoint/2010/main" val="281266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" y="167704"/>
            <a:ext cx="2278883" cy="477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A2990-D6C4-FB0B-2555-7E1309FB3EA0}"/>
              </a:ext>
            </a:extLst>
          </p:cNvPr>
          <p:cNvSpPr txBox="1">
            <a:spLocks/>
          </p:cNvSpPr>
          <p:nvPr/>
        </p:nvSpPr>
        <p:spPr>
          <a:xfrm>
            <a:off x="2676629" y="65459"/>
            <a:ext cx="5500217" cy="682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+mn-lt"/>
              </a:rPr>
              <a:t>Experiential Learning: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F29E2-DD81-DDB1-BC05-EBCECD4C2DD2}"/>
              </a:ext>
            </a:extLst>
          </p:cNvPr>
          <p:cNvSpPr txBox="1"/>
          <p:nvPr/>
        </p:nvSpPr>
        <p:spPr>
          <a:xfrm>
            <a:off x="460131" y="782121"/>
            <a:ext cx="1127173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I create a situated learning environment in the classroom?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and present activities:</a:t>
            </a:r>
          </a:p>
          <a:p>
            <a:endParaRPr lang="en-US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require students to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together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solve a problem</a:t>
            </a:r>
          </a:p>
          <a:p>
            <a:r>
              <a:rPr lang="en-US" sz="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that are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adaptable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(scaffolding can be integrated) to different audiences so that learning is better ensured</a:t>
            </a:r>
          </a:p>
          <a:p>
            <a:endParaRPr lang="en-CA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that are primarily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 by the learners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i.e., the “instructor” is a facilitator of learning rather than a presenter of information</a:t>
            </a:r>
          </a:p>
          <a:p>
            <a:endParaRPr lang="en-CA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where the learners have an opportunity to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debrief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they’ve just done (i.e., students have time to discuss, reflect, evaluate, and validate what they’ve produced solution-wise AND the process and experience they just went through)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939038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0534F3AD0864CB7941310AFCC6F71" ma:contentTypeVersion="19" ma:contentTypeDescription="Create a new document." ma:contentTypeScope="" ma:versionID="aac4ff76de151dbd795040fc70fc88b6">
  <xsd:schema xmlns:xsd="http://www.w3.org/2001/XMLSchema" xmlns:xs="http://www.w3.org/2001/XMLSchema" xmlns:p="http://schemas.microsoft.com/office/2006/metadata/properties" xmlns:ns2="d613c392-4471-480c-bc9b-ac3ed924c449" xmlns:ns3="a426c755-6ee2-40e2-9243-0b3cad262ef6" targetNamespace="http://schemas.microsoft.com/office/2006/metadata/properties" ma:root="true" ma:fieldsID="cfb2aa2612e1bf5ef65a4f49020c54fe" ns2:_="" ns3:_="">
    <xsd:import namespace="d613c392-4471-480c-bc9b-ac3ed924c449"/>
    <xsd:import namespace="a426c755-6ee2-40e2-9243-0b3cad262e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3c392-4471-480c-bc9b-ac3ed924c4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80f80af-4b15-4c95-bc71-cc65a43d9ec3}" ma:internalName="TaxCatchAll" ma:showField="CatchAllData" ma:web="d613c392-4471-480c-bc9b-ac3ed924c4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26c755-6ee2-40e2-9243-0b3cad262e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e1dc354-7a81-40e1-b7cc-4d480e6b9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6" nillable="true" ma:displayName="Sign-off status" ma:internalName="_x0024_Resources_x003a_core_x002c_Signoff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26c755-6ee2-40e2-9243-0b3cad262ef6">
      <Terms xmlns="http://schemas.microsoft.com/office/infopath/2007/PartnerControls"/>
    </lcf76f155ced4ddcb4097134ff3c332f>
    <TaxCatchAll xmlns="d613c392-4471-480c-bc9b-ac3ed924c449" xsi:nil="true"/>
    <_Flow_SignoffStatus xmlns="a426c755-6ee2-40e2-9243-0b3cad262e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4A5264-D247-4218-98AC-17605F43D0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13c392-4471-480c-bc9b-ac3ed924c449"/>
    <ds:schemaRef ds:uri="a426c755-6ee2-40e2-9243-0b3cad262e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77CFC4-C587-4AE0-A5C1-46ABA18DEC42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d613c392-4471-480c-bc9b-ac3ed924c449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426c755-6ee2-40e2-9243-0b3cad262ef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2B95FDE-B065-4029-9E52-DE0B4F728D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4220</TotalTime>
  <Words>1579</Words>
  <Application>Microsoft Office PowerPoint</Application>
  <PresentationFormat>Widescreen</PresentationFormat>
  <Paragraphs>281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Overview</vt:lpstr>
      <vt:lpstr>What does Valour Canada do?</vt:lpstr>
      <vt:lpstr>PowerPoint Presentation</vt:lpstr>
      <vt:lpstr>PowerPoint Presentation</vt:lpstr>
      <vt:lpstr>PowerPoint Presentation</vt:lpstr>
      <vt:lpstr>Some Common Challenges when Educating Youth: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Valour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Valour Canada - PPT Template</dc:title>
  <dc:creator>Peter J. Boyle</dc:creator>
  <cp:lastModifiedBy>Aaron Curtis</cp:lastModifiedBy>
  <cp:revision>99</cp:revision>
  <cp:lastPrinted>2016-04-18T21:19:02Z</cp:lastPrinted>
  <dcterms:created xsi:type="dcterms:W3CDTF">2016-01-26T15:27:35Z</dcterms:created>
  <dcterms:modified xsi:type="dcterms:W3CDTF">2026-02-03T16:14:58Z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0x010100C7E0534F3AD0864CB7941310AFCC6F71</vt:lpwstr>
  </property>
  <property fmtid="{D5CDD505-2E9C-101B-9397-08002B2CF9AE}" pid="3" name="MediaServiceImageTags">
    <vt:lpwstr/>
  </property>
</Properties>
</file>