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79" r:id="rId5"/>
    <p:sldId id="280" r:id="rId6"/>
    <p:sldId id="281" r:id="rId7"/>
    <p:sldId id="282" r:id="rId8"/>
    <p:sldId id="283" r:id="rId9"/>
    <p:sldId id="284" r:id="rId10"/>
    <p:sldId id="285" r:id="rId11"/>
    <p:sldId id="286" r:id="rId12"/>
    <p:sldId id="287" r:id="rId13"/>
    <p:sldId id="288" r:id="rId14"/>
    <p:sldId id="289" r:id="rId15"/>
    <p:sldId id="308" r:id="rId16"/>
    <p:sldId id="290" r:id="rId17"/>
    <p:sldId id="291" r:id="rId18"/>
    <p:sldId id="292" r:id="rId19"/>
    <p:sldId id="293" r:id="rId20"/>
    <p:sldId id="294" r:id="rId21"/>
    <p:sldId id="306" r:id="rId22"/>
    <p:sldId id="296" r:id="rId23"/>
    <p:sldId id="311" r:id="rId24"/>
    <p:sldId id="310" r:id="rId25"/>
    <p:sldId id="312"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50" autoAdjust="0"/>
    <p:restoredTop sz="80816" autoAdjust="0"/>
  </p:normalViewPr>
  <p:slideViewPr>
    <p:cSldViewPr snapToGrid="0">
      <p:cViewPr varScale="1">
        <p:scale>
          <a:sx n="49" d="100"/>
          <a:sy n="49" d="100"/>
        </p:scale>
        <p:origin x="785" y="31"/>
      </p:cViewPr>
      <p:guideLst/>
    </p:cSldViewPr>
  </p:slideViewPr>
  <p:outlineViewPr>
    <p:cViewPr>
      <p:scale>
        <a:sx n="33" d="100"/>
        <a:sy n="33" d="100"/>
      </p:scale>
      <p:origin x="0" y="-3612"/>
    </p:cViewPr>
  </p:outlineViewPr>
  <p:notesTextViewPr>
    <p:cViewPr>
      <p:scale>
        <a:sx n="1" d="1"/>
        <a:sy n="1" d="1"/>
      </p:scale>
      <p:origin x="0" y="-56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A71D81C-86D0-4D0F-A89F-225EC27F0467}" type="datetimeFigureOut">
              <a:rPr lang="en-CA" smtClean="0"/>
              <a:t>2020-02-25</a:t>
            </a:fld>
            <a:endParaRPr lang="en-CA"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C96D020-A858-489E-B360-64D37003B5E8}" type="slidenum">
              <a:rPr lang="en-CA" smtClean="0"/>
              <a:t>‹#›</a:t>
            </a:fld>
            <a:endParaRPr lang="en-CA" dirty="0"/>
          </a:p>
        </p:txBody>
      </p:sp>
    </p:spTree>
    <p:extLst>
      <p:ext uri="{BB962C8B-B14F-4D97-AF65-F5344CB8AC3E}">
        <p14:creationId xmlns:p14="http://schemas.microsoft.com/office/powerpoint/2010/main" val="264430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AA6123-D29F-4396-BD2F-AF8A76E08F8E}" type="datetimeFigureOut">
              <a:rPr lang="en-CA" smtClean="0"/>
              <a:t>2020-02-25</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CD7902F-DEA6-4DE7-8CE4-77C711B7CF5C}" type="slidenum">
              <a:rPr lang="en-CA" smtClean="0"/>
              <a:t>‹#›</a:t>
            </a:fld>
            <a:endParaRPr lang="en-CA" dirty="0"/>
          </a:p>
        </p:txBody>
      </p:sp>
    </p:spTree>
    <p:extLst>
      <p:ext uri="{BB962C8B-B14F-4D97-AF65-F5344CB8AC3E}">
        <p14:creationId xmlns:p14="http://schemas.microsoft.com/office/powerpoint/2010/main" val="3367747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Point out that this is the Canadian Flag during the First World War: the Red Ensign. </a:t>
            </a:r>
          </a:p>
          <a:p>
            <a:r>
              <a:rPr lang="en-US" dirty="0"/>
              <a:t>Note (1) the Royal Union Flag (UK) in canton (top left quarter) that demarcates Canada as a dominion, and</a:t>
            </a:r>
          </a:p>
          <a:p>
            <a:r>
              <a:rPr lang="en-US" dirty="0"/>
              <a:t>(2) the badge/shield with portions representing the provinces (clockwise from top left: Ontario, Quebec, New Brunswick, Nova Scotia). </a:t>
            </a:r>
          </a:p>
        </p:txBody>
      </p:sp>
      <p:sp>
        <p:nvSpPr>
          <p:cNvPr id="4" name="Slide Number Placeholder 3"/>
          <p:cNvSpPr>
            <a:spLocks noGrp="1"/>
          </p:cNvSpPr>
          <p:nvPr>
            <p:ph type="sldNum" sz="quarter" idx="5"/>
          </p:nvPr>
        </p:nvSpPr>
        <p:spPr/>
        <p:txBody>
          <a:bodyPr/>
          <a:lstStyle/>
          <a:p>
            <a:fld id="{4CD7902F-DEA6-4DE7-8CE4-77C711B7CF5C}" type="slidenum">
              <a:rPr lang="en-CA" smtClean="0"/>
              <a:t>1</a:t>
            </a:fld>
            <a:endParaRPr lang="en-CA" dirty="0"/>
          </a:p>
        </p:txBody>
      </p:sp>
    </p:spTree>
    <p:extLst>
      <p:ext uri="{BB962C8B-B14F-4D97-AF65-F5344CB8AC3E}">
        <p14:creationId xmlns:p14="http://schemas.microsoft.com/office/powerpoint/2010/main" val="575417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 of the 4 Vimy VC winners. (the other three are at the end of this slideshow)</a:t>
            </a:r>
          </a:p>
          <a:p>
            <a:r>
              <a:rPr lang="en-US" dirty="0"/>
              <a:t>= Tell his VC story, while acting it out (Pattison jumping from shell hole to shell hole) -&gt; always reengages the audience.</a:t>
            </a:r>
          </a:p>
          <a:p>
            <a:r>
              <a:rPr lang="en-US" dirty="0"/>
              <a:t>Other options: denied first attempt to enlist because he was too short (5’2”); he enlisted in order to ensure his son came home safely; etc. </a:t>
            </a:r>
          </a:p>
          <a:p>
            <a:r>
              <a:rPr lang="en-US" dirty="0"/>
              <a:t>Pattison was hit by an exploding shell a few months after Vimy and his body was never recovered.</a:t>
            </a:r>
          </a:p>
        </p:txBody>
      </p:sp>
      <p:sp>
        <p:nvSpPr>
          <p:cNvPr id="4" name="Slide Number Placeholder 3"/>
          <p:cNvSpPr>
            <a:spLocks noGrp="1"/>
          </p:cNvSpPr>
          <p:nvPr>
            <p:ph type="sldNum" sz="quarter" idx="5"/>
          </p:nvPr>
        </p:nvSpPr>
        <p:spPr/>
        <p:txBody>
          <a:bodyPr/>
          <a:lstStyle/>
          <a:p>
            <a:fld id="{4CD7902F-DEA6-4DE7-8CE4-77C711B7CF5C}" type="slidenum">
              <a:rPr lang="en-CA" smtClean="0"/>
              <a:t>10</a:t>
            </a:fld>
            <a:endParaRPr lang="en-CA" dirty="0"/>
          </a:p>
        </p:txBody>
      </p:sp>
    </p:spTree>
    <p:extLst>
      <p:ext uri="{BB962C8B-B14F-4D97-AF65-F5344CB8AC3E}">
        <p14:creationId xmlns:p14="http://schemas.microsoft.com/office/powerpoint/2010/main" val="2622148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Note the Vimy shell holes after 100 years of erosion. Point out that the farmer’s field (far left) would have been identical but has been plowed over and over for 100 yrs. </a:t>
            </a:r>
          </a:p>
          <a:p>
            <a:r>
              <a:rPr lang="en-US" dirty="0"/>
              <a:t>= Sheep and goats cut the grass because of unexploded shells still in the ground. French farmers are still hitting old shells and exploding (Legacy of War).</a:t>
            </a:r>
          </a:p>
        </p:txBody>
      </p:sp>
      <p:sp>
        <p:nvSpPr>
          <p:cNvPr id="4" name="Slide Number Placeholder 3"/>
          <p:cNvSpPr>
            <a:spLocks noGrp="1"/>
          </p:cNvSpPr>
          <p:nvPr>
            <p:ph type="sldNum" sz="quarter" idx="5"/>
          </p:nvPr>
        </p:nvSpPr>
        <p:spPr/>
        <p:txBody>
          <a:bodyPr/>
          <a:lstStyle/>
          <a:p>
            <a:fld id="{4CD7902F-DEA6-4DE7-8CE4-77C711B7CF5C}" type="slidenum">
              <a:rPr lang="en-CA" smtClean="0"/>
              <a:t>11</a:t>
            </a:fld>
            <a:endParaRPr lang="en-CA" dirty="0"/>
          </a:p>
        </p:txBody>
      </p:sp>
    </p:spTree>
    <p:extLst>
      <p:ext uri="{BB962C8B-B14F-4D97-AF65-F5344CB8AC3E}">
        <p14:creationId xmlns:p14="http://schemas.microsoft.com/office/powerpoint/2010/main" val="712220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Note that each sculpture on the monument has a story/meaning. Urge students to go online and do their own research. Entice them with a description of the central Mother Canada who mourns the loss of her sons. </a:t>
            </a:r>
          </a:p>
          <a:p>
            <a:r>
              <a:rPr lang="en-US" dirty="0"/>
              <a:t>= Around the base of the monument are the names of almost 11,300 </a:t>
            </a:r>
            <a:r>
              <a:rPr lang="en-US" dirty="0" err="1"/>
              <a:t>Cdns</a:t>
            </a:r>
            <a:r>
              <a:rPr lang="en-US" dirty="0"/>
              <a:t> who lost their lives in France and have no known grave.</a:t>
            </a:r>
          </a:p>
          <a:p>
            <a:r>
              <a:rPr lang="en-US" dirty="0"/>
              <a:t>= Walter </a:t>
            </a:r>
            <a:r>
              <a:rPr lang="en-US" dirty="0" err="1"/>
              <a:t>Allward</a:t>
            </a:r>
            <a:r>
              <a:rPr lang="en-US" dirty="0"/>
              <a:t> designed the monument.</a:t>
            </a:r>
          </a:p>
        </p:txBody>
      </p:sp>
      <p:sp>
        <p:nvSpPr>
          <p:cNvPr id="4" name="Slide Number Placeholder 3"/>
          <p:cNvSpPr>
            <a:spLocks noGrp="1"/>
          </p:cNvSpPr>
          <p:nvPr>
            <p:ph type="sldNum" sz="quarter" idx="5"/>
          </p:nvPr>
        </p:nvSpPr>
        <p:spPr/>
        <p:txBody>
          <a:bodyPr/>
          <a:lstStyle/>
          <a:p>
            <a:fld id="{4CD7902F-DEA6-4DE7-8CE4-77C711B7CF5C}" type="slidenum">
              <a:rPr lang="en-CA" smtClean="0"/>
              <a:t>12</a:t>
            </a:fld>
            <a:endParaRPr lang="en-CA" dirty="0"/>
          </a:p>
        </p:txBody>
      </p:sp>
    </p:spTree>
    <p:extLst>
      <p:ext uri="{BB962C8B-B14F-4D97-AF65-F5344CB8AC3E}">
        <p14:creationId xmlns:p14="http://schemas.microsoft.com/office/powerpoint/2010/main" val="3177306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0</a:t>
            </a:r>
          </a:p>
        </p:txBody>
      </p:sp>
      <p:sp>
        <p:nvSpPr>
          <p:cNvPr id="4" name="Slide Number Placeholder 3"/>
          <p:cNvSpPr>
            <a:spLocks noGrp="1"/>
          </p:cNvSpPr>
          <p:nvPr>
            <p:ph type="sldNum" sz="quarter" idx="5"/>
          </p:nvPr>
        </p:nvSpPr>
        <p:spPr/>
        <p:txBody>
          <a:bodyPr/>
          <a:lstStyle/>
          <a:p>
            <a:fld id="{4CD7902F-DEA6-4DE7-8CE4-77C711B7CF5C}" type="slidenum">
              <a:rPr lang="en-CA" smtClean="0"/>
              <a:t>13</a:t>
            </a:fld>
            <a:endParaRPr lang="en-CA" dirty="0"/>
          </a:p>
        </p:txBody>
      </p:sp>
    </p:spTree>
    <p:extLst>
      <p:ext uri="{BB962C8B-B14F-4D97-AF65-F5344CB8AC3E}">
        <p14:creationId xmlns:p14="http://schemas.microsoft.com/office/powerpoint/2010/main" val="4114447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Who is shown in the picture? (Billy Bishop) </a:t>
            </a:r>
          </a:p>
        </p:txBody>
      </p:sp>
      <p:sp>
        <p:nvSpPr>
          <p:cNvPr id="4" name="Slide Number Placeholder 3"/>
          <p:cNvSpPr>
            <a:spLocks noGrp="1"/>
          </p:cNvSpPr>
          <p:nvPr>
            <p:ph type="sldNum" sz="quarter" idx="5"/>
          </p:nvPr>
        </p:nvSpPr>
        <p:spPr/>
        <p:txBody>
          <a:bodyPr/>
          <a:lstStyle/>
          <a:p>
            <a:fld id="{4CD7902F-DEA6-4DE7-8CE4-77C711B7CF5C}" type="slidenum">
              <a:rPr lang="en-CA" smtClean="0"/>
              <a:t>14</a:t>
            </a:fld>
            <a:endParaRPr lang="en-CA" dirty="0"/>
          </a:p>
        </p:txBody>
      </p:sp>
    </p:spTree>
    <p:extLst>
      <p:ext uri="{BB962C8B-B14F-4D97-AF65-F5344CB8AC3E}">
        <p14:creationId xmlns:p14="http://schemas.microsoft.com/office/powerpoint/2010/main" val="1343539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Instructions, Rules, and Roles:     (12-15 min) </a:t>
            </a:r>
          </a:p>
          <a:p>
            <a:r>
              <a:rPr lang="en-US" dirty="0"/>
              <a:t>1. Explain to the groups, now named a “Corps”, that there are 2 roles in this activity. Each Corps must select only one “Headquarters (HQ) Mapper” who will place their group’s  objects/blocks on the “3. Blank Map” at the direction of the “Reconnaissance Pilots” (the remaining group members). Explain that the “Pilots” of each Corps act individually, so they should order themselves to “Fly” first, second, third, and so on.  PILOTS ARE NOT ALLOWED TO POINT WHEN DIRECTING THE MAPPER! Hint: it’s a good idea to ask the Mappers to raise their hand once selected by their group, that way you know when they’re ready to begin.  </a:t>
            </a:r>
          </a:p>
          <a:p>
            <a:r>
              <a:rPr lang="en-US" dirty="0"/>
              <a:t> 2. When all Corps are ready to begin the exercise, the facilitator calls up the first “Pilot”, from each Corps concurrently, to study the battlefield layout for 20 seconds. </a:t>
            </a:r>
          </a:p>
          <a:p>
            <a:r>
              <a:rPr lang="en-US" dirty="0"/>
              <a:t> 3. Once the 20 seconds has expired, the “Pilot” has another 45 seconds to return to their Corps’ HQ and to communicate to their respective “HQ Mapper” how to reproduce the facilitator’s battlefield layout while the “Mapper” arranges the items as directed.  Only the pilot may talk to the Mapper at this time. The others must stay silent. ! REMEMBER: without pointing and without cell phones (pictures)!  </a:t>
            </a:r>
          </a:p>
          <a:p>
            <a:r>
              <a:rPr lang="en-US" dirty="0"/>
              <a:t> 4. After each arranging attempt, the facilitator checks each HQ’s map. If any Corps’ map has the correct arrangement of all items, that Corps wins, but if all HQ’s maps remain incorrect, the second “pilot” of each Corps “flies” up to study the Facilitator’s battlefield for another 20 seconds… and the cycle continues (with individual pilots flying timed sorties over the battlefield and then reporting their findings) until a winner has been declared. </a:t>
            </a:r>
          </a:p>
          <a:p>
            <a:r>
              <a:rPr lang="en-US" dirty="0"/>
              <a:t> 5. Once a winner has been declared, project the solution using the PowerPoint slideshow.</a:t>
            </a:r>
          </a:p>
        </p:txBody>
      </p:sp>
      <p:sp>
        <p:nvSpPr>
          <p:cNvPr id="4" name="Slide Number Placeholder 3"/>
          <p:cNvSpPr>
            <a:spLocks noGrp="1"/>
          </p:cNvSpPr>
          <p:nvPr>
            <p:ph type="sldNum" sz="quarter" idx="5"/>
          </p:nvPr>
        </p:nvSpPr>
        <p:spPr/>
        <p:txBody>
          <a:bodyPr/>
          <a:lstStyle/>
          <a:p>
            <a:fld id="{4CD7902F-DEA6-4DE7-8CE4-77C711B7CF5C}" type="slidenum">
              <a:rPr lang="en-CA" smtClean="0"/>
              <a:t>15</a:t>
            </a:fld>
            <a:endParaRPr lang="en-CA" dirty="0"/>
          </a:p>
        </p:txBody>
      </p:sp>
    </p:spTree>
    <p:extLst>
      <p:ext uri="{BB962C8B-B14F-4D97-AF65-F5344CB8AC3E}">
        <p14:creationId xmlns:p14="http://schemas.microsoft.com/office/powerpoint/2010/main" val="499042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0</a:t>
            </a:r>
          </a:p>
        </p:txBody>
      </p:sp>
      <p:sp>
        <p:nvSpPr>
          <p:cNvPr id="4" name="Slide Number Placeholder 3"/>
          <p:cNvSpPr>
            <a:spLocks noGrp="1"/>
          </p:cNvSpPr>
          <p:nvPr>
            <p:ph type="sldNum" sz="quarter" idx="5"/>
          </p:nvPr>
        </p:nvSpPr>
        <p:spPr/>
        <p:txBody>
          <a:bodyPr/>
          <a:lstStyle/>
          <a:p>
            <a:fld id="{4CD7902F-DEA6-4DE7-8CE4-77C711B7CF5C}" type="slidenum">
              <a:rPr lang="en-CA" smtClean="0"/>
              <a:t>16</a:t>
            </a:fld>
            <a:endParaRPr lang="en-CA" dirty="0"/>
          </a:p>
        </p:txBody>
      </p:sp>
    </p:spTree>
    <p:extLst>
      <p:ext uri="{BB962C8B-B14F-4D97-AF65-F5344CB8AC3E}">
        <p14:creationId xmlns:p14="http://schemas.microsoft.com/office/powerpoint/2010/main" val="781899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Talk through the solution as shown on the slide.</a:t>
            </a:r>
          </a:p>
        </p:txBody>
      </p:sp>
      <p:sp>
        <p:nvSpPr>
          <p:cNvPr id="4" name="Slide Number Placeholder 3"/>
          <p:cNvSpPr>
            <a:spLocks noGrp="1"/>
          </p:cNvSpPr>
          <p:nvPr>
            <p:ph type="sldNum" sz="quarter" idx="5"/>
          </p:nvPr>
        </p:nvSpPr>
        <p:spPr/>
        <p:txBody>
          <a:bodyPr/>
          <a:lstStyle/>
          <a:p>
            <a:fld id="{4CD7902F-DEA6-4DE7-8CE4-77C711B7CF5C}" type="slidenum">
              <a:rPr lang="en-CA" smtClean="0"/>
              <a:t>17</a:t>
            </a:fld>
            <a:endParaRPr lang="en-CA" dirty="0"/>
          </a:p>
        </p:txBody>
      </p:sp>
    </p:spTree>
    <p:extLst>
      <p:ext uri="{BB962C8B-B14F-4D97-AF65-F5344CB8AC3E}">
        <p14:creationId xmlns:p14="http://schemas.microsoft.com/office/powerpoint/2010/main" val="4027137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Debrief</a:t>
            </a:r>
          </a:p>
          <a:p>
            <a:r>
              <a:rPr lang="en-US" u="sng" dirty="0"/>
              <a:t>Debrief Key Idea 1</a:t>
            </a:r>
            <a:r>
              <a:rPr lang="en-US" dirty="0"/>
              <a:t>: Battlefield Reconnaissance  </a:t>
            </a:r>
          </a:p>
          <a:p>
            <a:r>
              <a:rPr lang="en-US" dirty="0"/>
              <a:t>Build understanding of the learning process experienced by the Canadian Corps in WW1: Explain to the participants that new technologies that became prevalent in the FWW presented all belligerents with problems that had never been faced before. Consequently, the armies had to develop brand-new solutions to these challenges and many of these solutions were discovered through trial and error. In other words, the military men at all levels had to learn their way through the “fog” of war, much as you and your group just learned your way through that activity. </a:t>
            </a:r>
          </a:p>
          <a:p>
            <a:r>
              <a:rPr lang="en-US" dirty="0"/>
              <a:t> • Ask: Describe any communication challenges experienced by the pilots and/or the mapper and how could those challenges have been avoided? </a:t>
            </a:r>
          </a:p>
          <a:p>
            <a:r>
              <a:rPr lang="en-US" dirty="0"/>
              <a:t> • Ask: Which character traits were the most important for the mapper or the pilot to possess? &lt;ALL TRAITS can be explored here&gt; </a:t>
            </a:r>
          </a:p>
          <a:p>
            <a:r>
              <a:rPr lang="en-US" dirty="0"/>
              <a:t> • Ask: Which tools could be used to ensure better success for the operation? Participants might say language (e.g. Military Alphabet), math (e.g., map grid + coordinates), measuring tools (e.g. compass + ruler), photos (e.g., air photography), a process (e.g., complete part A, then B, then C, etc.), etc. &lt;Thoughtfulness can be explored here&gt; </a:t>
            </a:r>
          </a:p>
          <a:p>
            <a:r>
              <a:rPr lang="en-US" dirty="0"/>
              <a:t> </a:t>
            </a:r>
          </a:p>
          <a:p>
            <a:r>
              <a:rPr lang="en-US" u="sng" dirty="0"/>
              <a:t>Debrief Key Idea 2</a:t>
            </a:r>
            <a:r>
              <a:rPr lang="en-US" dirty="0"/>
              <a:t>: Battlefield Reconnaissance </a:t>
            </a:r>
          </a:p>
          <a:p>
            <a:r>
              <a:rPr lang="en-US" dirty="0"/>
              <a:t>Make sure to communicate the gravity of the pilot situation to the participants: Explain to the pilots that they would have been doing this under rifle, machine gun, and artillery fire and that their life expectancy as a pilot was only a few weeks.</a:t>
            </a:r>
          </a:p>
          <a:p>
            <a:r>
              <a:rPr lang="en-US" dirty="0"/>
              <a:t> • Ask the students what might happen if there was a mistake on the map? What if they were the person that ordered a group of soldiers into an area thought to be clear but wasn’t, so your comrades walked into an ambush? How would you feel? How could you best prevent that from happening? What if you were ordered by a superior to take something that you thought would cost more than 10,000 of your men? (Insert Currie + Passchendaele sidebar if there’s time) &lt;ALL TRAITS can be explored here&gt; </a:t>
            </a:r>
          </a:p>
          <a:p>
            <a:r>
              <a:rPr lang="en-US" dirty="0"/>
              <a:t> </a:t>
            </a:r>
          </a:p>
        </p:txBody>
      </p:sp>
      <p:sp>
        <p:nvSpPr>
          <p:cNvPr id="4" name="Slide Number Placeholder 3"/>
          <p:cNvSpPr>
            <a:spLocks noGrp="1"/>
          </p:cNvSpPr>
          <p:nvPr>
            <p:ph type="sldNum" sz="quarter" idx="5"/>
          </p:nvPr>
        </p:nvSpPr>
        <p:spPr/>
        <p:txBody>
          <a:bodyPr/>
          <a:lstStyle/>
          <a:p>
            <a:fld id="{4CD7902F-DEA6-4DE7-8CE4-77C711B7CF5C}" type="slidenum">
              <a:rPr lang="en-CA" smtClean="0"/>
              <a:t>18</a:t>
            </a:fld>
            <a:endParaRPr lang="en-CA" dirty="0"/>
          </a:p>
        </p:txBody>
      </p:sp>
    </p:spTree>
    <p:extLst>
      <p:ext uri="{BB962C8B-B14F-4D97-AF65-F5344CB8AC3E}">
        <p14:creationId xmlns:p14="http://schemas.microsoft.com/office/powerpoint/2010/main" val="261253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0</a:t>
            </a:r>
          </a:p>
        </p:txBody>
      </p:sp>
      <p:sp>
        <p:nvSpPr>
          <p:cNvPr id="4" name="Slide Number Placeholder 3"/>
          <p:cNvSpPr>
            <a:spLocks noGrp="1"/>
          </p:cNvSpPr>
          <p:nvPr>
            <p:ph type="sldNum" sz="quarter" idx="5"/>
          </p:nvPr>
        </p:nvSpPr>
        <p:spPr/>
        <p:txBody>
          <a:bodyPr/>
          <a:lstStyle/>
          <a:p>
            <a:fld id="{4CD7902F-DEA6-4DE7-8CE4-77C711B7CF5C}" type="slidenum">
              <a:rPr lang="en-CA" smtClean="0"/>
              <a:t>19</a:t>
            </a:fld>
            <a:endParaRPr lang="en-CA" dirty="0"/>
          </a:p>
        </p:txBody>
      </p:sp>
    </p:spTree>
    <p:extLst>
      <p:ext uri="{BB962C8B-B14F-4D97-AF65-F5344CB8AC3E}">
        <p14:creationId xmlns:p14="http://schemas.microsoft.com/office/powerpoint/2010/main" val="130976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 (1) There were more than 100,000 </a:t>
            </a:r>
            <a:r>
              <a:rPr lang="en-US" dirty="0" err="1"/>
              <a:t>Cdns</a:t>
            </a:r>
            <a:r>
              <a:rPr lang="en-US" dirty="0"/>
              <a:t> at Vimy, 60,000 of them were at the front line. The other thousands were maintaining the fighting soldiers (e.g. cooks, work battalions, nurses, doctors, horse minders, miners, etc.)</a:t>
            </a:r>
          </a:p>
          <a:p>
            <a:r>
              <a:rPr lang="en-US" dirty="0"/>
              <a:t>= (2) Countries generally remember victories long before losses.</a:t>
            </a:r>
          </a:p>
          <a:p>
            <a:r>
              <a:rPr lang="en-US" dirty="0"/>
              <a:t>= (3) There was a definite burst of Nationalism during WW1. E.g. there were tunnels at Vimy that the </a:t>
            </a:r>
            <a:r>
              <a:rPr lang="en-US" dirty="0" err="1"/>
              <a:t>Cdns</a:t>
            </a:r>
            <a:r>
              <a:rPr lang="en-US" dirty="0"/>
              <a:t> used to house people and supplies. During their time underground, the soldiers often carved maple leaves in the chalk rock walls. It appears that many thought that ‘Canada’ as a country might have some legs.</a:t>
            </a:r>
          </a:p>
          <a:p>
            <a:r>
              <a:rPr lang="en-US" dirty="0"/>
              <a:t>= </a:t>
            </a:r>
            <a:r>
              <a:rPr lang="en-US" dirty="0" err="1"/>
              <a:t>Vimy’s</a:t>
            </a:r>
            <a:r>
              <a:rPr lang="en-US" dirty="0"/>
              <a:t> location is just above the tip of the arrow. Paris’ location is halfway on arrow stem.</a:t>
            </a:r>
          </a:p>
          <a:p>
            <a:r>
              <a:rPr lang="en-US" dirty="0"/>
              <a:t>= Don’t forget that the British and the French had been fighting the Germans on the ridge for the years prior to our arrival in late 1916.</a:t>
            </a:r>
          </a:p>
          <a:p>
            <a:r>
              <a:rPr lang="en-US" dirty="0"/>
              <a:t>= (Optional) Illustrate opening of WW1 (</a:t>
            </a:r>
            <a:r>
              <a:rPr lang="en-US" dirty="0" err="1"/>
              <a:t>Schieffen</a:t>
            </a:r>
            <a:r>
              <a:rPr lang="en-US" dirty="0"/>
              <a:t> Plan) and subsequent trench/static warfare. Presenter can expand on this and discuss the differences between WW1 and WW2 in terms of Germany’s attack into France.</a:t>
            </a:r>
          </a:p>
        </p:txBody>
      </p:sp>
      <p:sp>
        <p:nvSpPr>
          <p:cNvPr id="4" name="Slide Number Placeholder 3"/>
          <p:cNvSpPr>
            <a:spLocks noGrp="1"/>
          </p:cNvSpPr>
          <p:nvPr>
            <p:ph type="sldNum" sz="quarter" idx="5"/>
          </p:nvPr>
        </p:nvSpPr>
        <p:spPr/>
        <p:txBody>
          <a:bodyPr/>
          <a:lstStyle/>
          <a:p>
            <a:fld id="{4CD7902F-DEA6-4DE7-8CE4-77C711B7CF5C}" type="slidenum">
              <a:rPr lang="en-CA" smtClean="0"/>
              <a:t>2</a:t>
            </a:fld>
            <a:endParaRPr lang="en-CA" dirty="0"/>
          </a:p>
        </p:txBody>
      </p:sp>
    </p:spTree>
    <p:extLst>
      <p:ext uri="{BB962C8B-B14F-4D97-AF65-F5344CB8AC3E}">
        <p14:creationId xmlns:p14="http://schemas.microsoft.com/office/powerpoint/2010/main" val="2194234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Tell the story of </a:t>
            </a:r>
            <a:r>
              <a:rPr lang="en-CA" dirty="0" err="1"/>
              <a:t>Sifton’s</a:t>
            </a:r>
            <a:r>
              <a:rPr lang="en-CA" dirty="0"/>
              <a:t> actions.</a:t>
            </a:r>
          </a:p>
          <a:p>
            <a:r>
              <a:rPr lang="en-CA" dirty="0"/>
              <a:t>= </a:t>
            </a:r>
            <a:r>
              <a:rPr lang="en-CA" dirty="0" err="1"/>
              <a:t>Sifton</a:t>
            </a:r>
            <a:r>
              <a:rPr lang="en-CA" dirty="0"/>
              <a:t> died later that day. </a:t>
            </a:r>
          </a:p>
        </p:txBody>
      </p:sp>
      <p:sp>
        <p:nvSpPr>
          <p:cNvPr id="4" name="Slide Number Placeholder 3"/>
          <p:cNvSpPr>
            <a:spLocks noGrp="1"/>
          </p:cNvSpPr>
          <p:nvPr>
            <p:ph type="sldNum" sz="quarter" idx="5"/>
          </p:nvPr>
        </p:nvSpPr>
        <p:spPr/>
        <p:txBody>
          <a:bodyPr/>
          <a:lstStyle/>
          <a:p>
            <a:fld id="{4CD7902F-DEA6-4DE7-8CE4-77C711B7CF5C}" type="slidenum">
              <a:rPr lang="en-CA" smtClean="0"/>
              <a:t>20</a:t>
            </a:fld>
            <a:endParaRPr lang="en-CA" dirty="0"/>
          </a:p>
        </p:txBody>
      </p:sp>
    </p:spTree>
    <p:extLst>
      <p:ext uri="{BB962C8B-B14F-4D97-AF65-F5344CB8AC3E}">
        <p14:creationId xmlns:p14="http://schemas.microsoft.com/office/powerpoint/2010/main" val="3846983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Tell the story of MacDowell’s actions </a:t>
            </a:r>
          </a:p>
          <a:p>
            <a:r>
              <a:rPr lang="en-CA" dirty="0"/>
              <a:t>= MacDowell is the only Vimy VC winner who survived the war. He is buried in Brockville, ON.</a:t>
            </a:r>
          </a:p>
        </p:txBody>
      </p:sp>
      <p:sp>
        <p:nvSpPr>
          <p:cNvPr id="4" name="Slide Number Placeholder 3"/>
          <p:cNvSpPr>
            <a:spLocks noGrp="1"/>
          </p:cNvSpPr>
          <p:nvPr>
            <p:ph type="sldNum" sz="quarter" idx="5"/>
          </p:nvPr>
        </p:nvSpPr>
        <p:spPr/>
        <p:txBody>
          <a:bodyPr/>
          <a:lstStyle/>
          <a:p>
            <a:fld id="{4CD7902F-DEA6-4DE7-8CE4-77C711B7CF5C}" type="slidenum">
              <a:rPr lang="en-CA" smtClean="0"/>
              <a:t>21</a:t>
            </a:fld>
            <a:endParaRPr lang="en-CA" dirty="0"/>
          </a:p>
        </p:txBody>
      </p:sp>
    </p:spTree>
    <p:extLst>
      <p:ext uri="{BB962C8B-B14F-4D97-AF65-F5344CB8AC3E}">
        <p14:creationId xmlns:p14="http://schemas.microsoft.com/office/powerpoint/2010/main" val="3965655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Tell the story of Milne’s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Milne did not survive.  </a:t>
            </a:r>
          </a:p>
          <a:p>
            <a:endParaRPr lang="en-CA" dirty="0"/>
          </a:p>
        </p:txBody>
      </p:sp>
      <p:sp>
        <p:nvSpPr>
          <p:cNvPr id="4" name="Slide Number Placeholder 3"/>
          <p:cNvSpPr>
            <a:spLocks noGrp="1"/>
          </p:cNvSpPr>
          <p:nvPr>
            <p:ph type="sldNum" sz="quarter" idx="5"/>
          </p:nvPr>
        </p:nvSpPr>
        <p:spPr/>
        <p:txBody>
          <a:bodyPr/>
          <a:lstStyle/>
          <a:p>
            <a:fld id="{4CD7902F-DEA6-4DE7-8CE4-77C711B7CF5C}" type="slidenum">
              <a:rPr lang="en-CA" smtClean="0"/>
              <a:t>22</a:t>
            </a:fld>
            <a:endParaRPr lang="en-CA" dirty="0"/>
          </a:p>
        </p:txBody>
      </p:sp>
    </p:spTree>
    <p:extLst>
      <p:ext uri="{BB962C8B-B14F-4D97-AF65-F5344CB8AC3E}">
        <p14:creationId xmlns:p14="http://schemas.microsoft.com/office/powerpoint/2010/main" val="161763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sketch (this slide) with photo on next slide. We are looking east/northeast.</a:t>
            </a:r>
          </a:p>
          <a:p>
            <a:r>
              <a:rPr lang="en-US" dirty="0"/>
              <a:t>= </a:t>
            </a:r>
            <a:r>
              <a:rPr lang="en-US" dirty="0" err="1"/>
              <a:t>Draycott</a:t>
            </a:r>
            <a:r>
              <a:rPr lang="en-US" dirty="0"/>
              <a:t> was a PPCLI soldier who was at Vimy. </a:t>
            </a:r>
          </a:p>
          <a:p>
            <a:r>
              <a:rPr lang="en-US" dirty="0"/>
              <a:t>= Note that it wasn’t a very high ridge, but it was the highest position in the region. </a:t>
            </a:r>
            <a:r>
              <a:rPr lang="en-US" dirty="0" err="1"/>
              <a:t>Cdn</a:t>
            </a:r>
            <a:r>
              <a:rPr lang="en-US" dirty="0"/>
              <a:t> soldiers had to gain 10-20 metres to reach the top points on the ridge, but, on the backside, the drop in elevation is quite significant (50-80 metres). </a:t>
            </a:r>
          </a:p>
          <a:p>
            <a:r>
              <a:rPr lang="en-US" dirty="0"/>
              <a:t>= Ask the participants why defending from high ground is advantageous – 3 reasons: sightlines, difficult for enemy (aka </a:t>
            </a:r>
            <a:r>
              <a:rPr lang="en-US" dirty="0" err="1"/>
              <a:t>Cdns</a:t>
            </a:r>
            <a:r>
              <a:rPr lang="en-US" dirty="0"/>
              <a:t>) to attack uphill, after rain trenches can be drained into the enemy’s (aka </a:t>
            </a:r>
            <a:r>
              <a:rPr lang="en-US" dirty="0" err="1"/>
              <a:t>Cdns</a:t>
            </a:r>
            <a:r>
              <a:rPr lang="en-US" dirty="0"/>
              <a:t>) position.</a:t>
            </a:r>
          </a:p>
        </p:txBody>
      </p:sp>
      <p:sp>
        <p:nvSpPr>
          <p:cNvPr id="4" name="Slide Number Placeholder 3"/>
          <p:cNvSpPr>
            <a:spLocks noGrp="1"/>
          </p:cNvSpPr>
          <p:nvPr>
            <p:ph type="sldNum" sz="quarter" idx="5"/>
          </p:nvPr>
        </p:nvSpPr>
        <p:spPr/>
        <p:txBody>
          <a:bodyPr/>
          <a:lstStyle/>
          <a:p>
            <a:fld id="{4CD7902F-DEA6-4DE7-8CE4-77C711B7CF5C}" type="slidenum">
              <a:rPr lang="en-CA" smtClean="0"/>
              <a:t>3</a:t>
            </a:fld>
            <a:endParaRPr lang="en-CA" dirty="0"/>
          </a:p>
        </p:txBody>
      </p:sp>
    </p:spTree>
    <p:extLst>
      <p:ext uri="{BB962C8B-B14F-4D97-AF65-F5344CB8AC3E}">
        <p14:creationId xmlns:p14="http://schemas.microsoft.com/office/powerpoint/2010/main" val="4048715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this photo with </a:t>
            </a:r>
            <a:r>
              <a:rPr lang="en-US" dirty="0" err="1"/>
              <a:t>Draycott’s</a:t>
            </a:r>
            <a:r>
              <a:rPr lang="en-US" dirty="0"/>
              <a:t> sketch on the previous slide. We are looking east/northeast.</a:t>
            </a:r>
          </a:p>
          <a:p>
            <a:r>
              <a:rPr lang="en-US" dirty="0"/>
              <a:t>= Point out that the fence line in the photo is likely the foreground tree-line in the sketch.</a:t>
            </a:r>
          </a:p>
          <a:p>
            <a:r>
              <a:rPr lang="en-US" dirty="0"/>
              <a:t>Ask the participants if anything in the picture doesn’t belong (Vimy Monument, just left of centre), then explain that the monument was built on the highest point on the ridge, Hill 145 (</a:t>
            </a:r>
            <a:r>
              <a:rPr lang="en-US" dirty="0" err="1"/>
              <a:t>m.a.s.l</a:t>
            </a:r>
            <a:r>
              <a:rPr lang="en-US" dirty="0"/>
              <a:t>.) in the late 20s and early 30s. </a:t>
            </a:r>
          </a:p>
          <a:p>
            <a:endParaRPr lang="en-US" dirty="0"/>
          </a:p>
        </p:txBody>
      </p:sp>
      <p:sp>
        <p:nvSpPr>
          <p:cNvPr id="4" name="Slide Number Placeholder 3"/>
          <p:cNvSpPr>
            <a:spLocks noGrp="1"/>
          </p:cNvSpPr>
          <p:nvPr>
            <p:ph type="sldNum" sz="quarter" idx="5"/>
          </p:nvPr>
        </p:nvSpPr>
        <p:spPr/>
        <p:txBody>
          <a:bodyPr/>
          <a:lstStyle/>
          <a:p>
            <a:fld id="{4CD7902F-DEA6-4DE7-8CE4-77C711B7CF5C}" type="slidenum">
              <a:rPr lang="en-CA" smtClean="0"/>
              <a:t>4</a:t>
            </a:fld>
            <a:endParaRPr lang="en-CA" dirty="0"/>
          </a:p>
        </p:txBody>
      </p:sp>
    </p:spTree>
    <p:extLst>
      <p:ext uri="{BB962C8B-B14F-4D97-AF65-F5344CB8AC3E}">
        <p14:creationId xmlns:p14="http://schemas.microsoft.com/office/powerpoint/2010/main" val="1243752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Prior to the battle the </a:t>
            </a:r>
            <a:r>
              <a:rPr lang="en-US" dirty="0" err="1"/>
              <a:t>Cdns</a:t>
            </a:r>
            <a:r>
              <a:rPr lang="en-US" dirty="0"/>
              <a:t> practiced and prepared to ensure a better chance of success (platoon tactics, creeping barrage, tunnels to protect and move soldiers to the front line).</a:t>
            </a:r>
          </a:p>
          <a:p>
            <a:r>
              <a:rPr lang="en-US" dirty="0"/>
              <a:t>(There are many different sidebars to talk about on this slide).</a:t>
            </a:r>
          </a:p>
        </p:txBody>
      </p:sp>
      <p:sp>
        <p:nvSpPr>
          <p:cNvPr id="4" name="Slide Number Placeholder 3"/>
          <p:cNvSpPr>
            <a:spLocks noGrp="1"/>
          </p:cNvSpPr>
          <p:nvPr>
            <p:ph type="sldNum" sz="quarter" idx="5"/>
          </p:nvPr>
        </p:nvSpPr>
        <p:spPr/>
        <p:txBody>
          <a:bodyPr/>
          <a:lstStyle/>
          <a:p>
            <a:fld id="{4CD7902F-DEA6-4DE7-8CE4-77C711B7CF5C}" type="slidenum">
              <a:rPr lang="en-CA" smtClean="0"/>
              <a:t>5</a:t>
            </a:fld>
            <a:endParaRPr lang="en-CA" dirty="0"/>
          </a:p>
        </p:txBody>
      </p:sp>
    </p:spTree>
    <p:extLst>
      <p:ext uri="{BB962C8B-B14F-4D97-AF65-F5344CB8AC3E}">
        <p14:creationId xmlns:p14="http://schemas.microsoft.com/office/powerpoint/2010/main" val="2920546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Explain that ‘artillery’ is just a fancy name for a cannon and that these guns (you have more than 1,000) fire shells that explode when they hit the ground.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Describe how the creeping barrage works and its purpose (to provide a protective shield for advancing infantry).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Ask the participants what happens if the attacking infantry is too fast (friendly-fire deaths) or too slow (sitting ducks in No-Man’s Land)</a:t>
            </a:r>
          </a:p>
          <a:p>
            <a:endParaRPr lang="en-US" dirty="0"/>
          </a:p>
        </p:txBody>
      </p:sp>
      <p:sp>
        <p:nvSpPr>
          <p:cNvPr id="4" name="Slide Number Placeholder 3"/>
          <p:cNvSpPr>
            <a:spLocks noGrp="1"/>
          </p:cNvSpPr>
          <p:nvPr>
            <p:ph type="sldNum" sz="quarter" idx="5"/>
          </p:nvPr>
        </p:nvSpPr>
        <p:spPr/>
        <p:txBody>
          <a:bodyPr/>
          <a:lstStyle/>
          <a:p>
            <a:fld id="{4CD7902F-DEA6-4DE7-8CE4-77C711B7CF5C}" type="slidenum">
              <a:rPr lang="en-CA" smtClean="0"/>
              <a:t>6</a:t>
            </a:fld>
            <a:endParaRPr lang="en-CA" dirty="0"/>
          </a:p>
        </p:txBody>
      </p:sp>
    </p:spTree>
    <p:extLst>
      <p:ext uri="{BB962C8B-B14F-4D97-AF65-F5344CB8AC3E}">
        <p14:creationId xmlns:p14="http://schemas.microsoft.com/office/powerpoint/2010/main" val="178039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Note that the tunnels existed since medieval times. The British, French, and then the </a:t>
            </a:r>
            <a:r>
              <a:rPr lang="en-US" dirty="0" err="1"/>
              <a:t>Cdns</a:t>
            </a:r>
            <a:r>
              <a:rPr lang="en-US" dirty="0"/>
              <a:t> improved and expanded them while they were at Vimy.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 few of the tunnels were either very long or very deep. Each gave the attackers some big advantages: a covered/protected route to the front-line, a safe area to store materials, people, ammo,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CD7902F-DEA6-4DE7-8CE4-77C711B7CF5C}" type="slidenum">
              <a:rPr lang="en-CA" smtClean="0"/>
              <a:t>7</a:t>
            </a:fld>
            <a:endParaRPr lang="en-CA" dirty="0"/>
          </a:p>
        </p:txBody>
      </p:sp>
    </p:spTree>
    <p:extLst>
      <p:ext uri="{BB962C8B-B14F-4D97-AF65-F5344CB8AC3E}">
        <p14:creationId xmlns:p14="http://schemas.microsoft.com/office/powerpoint/2010/main" val="2338780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Describe aerial recce and combat during WW1 – there are many sidebars one can talk about here: Red Baron,, development of flight technology throughout the war). </a:t>
            </a:r>
          </a:p>
          <a:p>
            <a:r>
              <a:rPr lang="en-US" dirty="0"/>
              <a:t>= Stress a pilot’s low life expectancy in WW1 due to aerial technology being very new and unreliable (Fokker’s 1916 invention of a timing gear allowing the machine gun to fire between the spinning prop blades). </a:t>
            </a:r>
          </a:p>
        </p:txBody>
      </p:sp>
      <p:sp>
        <p:nvSpPr>
          <p:cNvPr id="4" name="Slide Number Placeholder 3"/>
          <p:cNvSpPr>
            <a:spLocks noGrp="1"/>
          </p:cNvSpPr>
          <p:nvPr>
            <p:ph type="sldNum" sz="quarter" idx="5"/>
          </p:nvPr>
        </p:nvSpPr>
        <p:spPr/>
        <p:txBody>
          <a:bodyPr/>
          <a:lstStyle/>
          <a:p>
            <a:fld id="{4CD7902F-DEA6-4DE7-8CE4-77C711B7CF5C}" type="slidenum">
              <a:rPr lang="en-CA" smtClean="0"/>
              <a:t>8</a:t>
            </a:fld>
            <a:endParaRPr lang="en-CA" dirty="0"/>
          </a:p>
        </p:txBody>
      </p:sp>
    </p:spTree>
    <p:extLst>
      <p:ext uri="{BB962C8B-B14F-4D97-AF65-F5344CB8AC3E}">
        <p14:creationId xmlns:p14="http://schemas.microsoft.com/office/powerpoint/2010/main" val="4040009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Artist Richard Jack’s “The Taking of Vimy Ridge, Easter Monday 1917” : Point out the tunnel entrance, wounded soldiers, rum ration, the ridge, light rail, etc.</a:t>
            </a:r>
          </a:p>
          <a:p>
            <a:r>
              <a:rPr lang="en-US" dirty="0"/>
              <a:t>= Note the attack commencement first thing in the morning. </a:t>
            </a:r>
          </a:p>
        </p:txBody>
      </p:sp>
      <p:sp>
        <p:nvSpPr>
          <p:cNvPr id="4" name="Slide Number Placeholder 3"/>
          <p:cNvSpPr>
            <a:spLocks noGrp="1"/>
          </p:cNvSpPr>
          <p:nvPr>
            <p:ph type="sldNum" sz="quarter" idx="5"/>
          </p:nvPr>
        </p:nvSpPr>
        <p:spPr/>
        <p:txBody>
          <a:bodyPr/>
          <a:lstStyle/>
          <a:p>
            <a:fld id="{4CD7902F-DEA6-4DE7-8CE4-77C711B7CF5C}" type="slidenum">
              <a:rPr lang="en-CA" smtClean="0"/>
              <a:t>9</a:t>
            </a:fld>
            <a:endParaRPr lang="en-CA" dirty="0"/>
          </a:p>
        </p:txBody>
      </p:sp>
    </p:spTree>
    <p:extLst>
      <p:ext uri="{BB962C8B-B14F-4D97-AF65-F5344CB8AC3E}">
        <p14:creationId xmlns:p14="http://schemas.microsoft.com/office/powerpoint/2010/main" val="479241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2020-02-25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9008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2020-02-25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83147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2020-02-25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961391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2020-02-25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409764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F96EA6-B599-4479-94D0-D07F679D102A}" type="datetimeFigureOut">
              <a:rPr lang="en-CA" smtClean="0"/>
              <a:t>2020-02-25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90001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4F96EA6-B599-4479-94D0-D07F679D102A}" type="datetimeFigureOut">
              <a:rPr lang="en-CA" smtClean="0"/>
              <a:t>2020-02-25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77300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4F96EA6-B599-4479-94D0-D07F679D102A}" type="datetimeFigureOut">
              <a:rPr lang="en-CA" smtClean="0"/>
              <a:t>2020-02-25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5059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4F96EA6-B599-4479-94D0-D07F679D102A}" type="datetimeFigureOut">
              <a:rPr lang="en-CA" smtClean="0"/>
              <a:t>2020-02-25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68516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96EA6-B599-4479-94D0-D07F679D102A}" type="datetimeFigureOut">
              <a:rPr lang="en-CA" smtClean="0"/>
              <a:t>2020-02-25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36097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F96EA6-B599-4479-94D0-D07F679D102A}" type="datetimeFigureOut">
              <a:rPr lang="en-CA" smtClean="0"/>
              <a:t>2020-02-25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3250711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F96EA6-B599-4479-94D0-D07F679D102A}" type="datetimeFigureOut">
              <a:rPr lang="en-CA" smtClean="0"/>
              <a:t>2020-02-25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97210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96EA6-B599-4479-94D0-D07F679D102A}" type="datetimeFigureOut">
              <a:rPr lang="en-CA" smtClean="0"/>
              <a:t>2020-02-25</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882C1-DB9B-4A09-B25E-0C30533AD68F}" type="slidenum">
              <a:rPr lang="en-CA" smtClean="0"/>
              <a:t>‹#›</a:t>
            </a:fld>
            <a:endParaRPr lang="en-CA" dirty="0"/>
          </a:p>
        </p:txBody>
      </p:sp>
    </p:spTree>
    <p:extLst>
      <p:ext uri="{BB962C8B-B14F-4D97-AF65-F5344CB8AC3E}">
        <p14:creationId xmlns:p14="http://schemas.microsoft.com/office/powerpoint/2010/main" val="930826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tif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7905E-31BC-4B2C-945B-20762EA55F2F}"/>
              </a:ext>
            </a:extLst>
          </p:cNvPr>
          <p:cNvSpPr>
            <a:spLocks noGrp="1"/>
          </p:cNvSpPr>
          <p:nvPr>
            <p:ph type="ctrTitle"/>
          </p:nvPr>
        </p:nvSpPr>
        <p:spPr>
          <a:xfrm>
            <a:off x="2348795" y="-4374"/>
            <a:ext cx="7494408" cy="995119"/>
          </a:xfrm>
        </p:spPr>
        <p:txBody>
          <a:bodyPr>
            <a:normAutofit fontScale="90000"/>
          </a:bodyPr>
          <a:lstStyle/>
          <a:p>
            <a:r>
              <a:rPr lang="en-CA" b="1" dirty="0"/>
              <a:t>The Battle of Vimy Ridge</a:t>
            </a:r>
          </a:p>
        </p:txBody>
      </p:sp>
      <p:sp>
        <p:nvSpPr>
          <p:cNvPr id="3" name="Subtitle 2">
            <a:extLst>
              <a:ext uri="{FF2B5EF4-FFF2-40B4-BE49-F238E27FC236}">
                <a16:creationId xmlns:a16="http://schemas.microsoft.com/office/drawing/2014/main" id="{797BF9BB-DABE-4B1A-9A6E-2020FA077689}"/>
              </a:ext>
            </a:extLst>
          </p:cNvPr>
          <p:cNvSpPr>
            <a:spLocks noGrp="1"/>
          </p:cNvSpPr>
          <p:nvPr>
            <p:ph type="subTitle" idx="1"/>
          </p:nvPr>
        </p:nvSpPr>
        <p:spPr>
          <a:xfrm>
            <a:off x="1757119" y="792168"/>
            <a:ext cx="8677760" cy="517086"/>
          </a:xfrm>
        </p:spPr>
        <p:txBody>
          <a:bodyPr anchor="ctr">
            <a:noAutofit/>
          </a:bodyPr>
          <a:lstStyle/>
          <a:p>
            <a:pPr algn="ctr"/>
            <a:r>
              <a:rPr lang="en-CA" b="1" dirty="0"/>
              <a:t>First World War. Northern France, April 9 – 12, 1917.</a:t>
            </a:r>
          </a:p>
        </p:txBody>
      </p:sp>
      <p:pic>
        <p:nvPicPr>
          <p:cNvPr id="5" name="Picture 4">
            <a:extLst>
              <a:ext uri="{FF2B5EF4-FFF2-40B4-BE49-F238E27FC236}">
                <a16:creationId xmlns:a16="http://schemas.microsoft.com/office/drawing/2014/main" id="{4E3C8ED3-E946-462F-BB1C-39959111C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255" y="1309254"/>
            <a:ext cx="11097489" cy="5548746"/>
          </a:xfrm>
          <a:prstGeom prst="rect">
            <a:avLst/>
          </a:prstGeom>
          <a:effectLst>
            <a:outerShdw blurRad="50800" dist="38100" algn="l" rotWithShape="0">
              <a:prstClr val="black">
                <a:alpha val="40000"/>
              </a:prstClr>
            </a:outerShdw>
          </a:effectLst>
        </p:spPr>
      </p:pic>
      <p:sp>
        <p:nvSpPr>
          <p:cNvPr id="7" name="Title 1">
            <a:extLst>
              <a:ext uri="{FF2B5EF4-FFF2-40B4-BE49-F238E27FC236}">
                <a16:creationId xmlns:a16="http://schemas.microsoft.com/office/drawing/2014/main" id="{B0280615-28E8-49E0-B925-9852AB5FACAA}"/>
              </a:ext>
            </a:extLst>
          </p:cNvPr>
          <p:cNvSpPr txBox="1">
            <a:spLocks/>
          </p:cNvSpPr>
          <p:nvPr/>
        </p:nvSpPr>
        <p:spPr>
          <a:xfrm>
            <a:off x="728869" y="6065832"/>
            <a:ext cx="5698435" cy="434068"/>
          </a:xfrm>
          <a:prstGeom prst="rect">
            <a:avLst/>
          </a:prstGeom>
        </p:spPr>
        <p:txBody>
          <a:bodyPr vert="horz" lIns="68580" tIns="34290" rIns="68580" bIns="3429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2400" dirty="0">
                <a:solidFill>
                  <a:schemeClr val="bg1"/>
                </a:solidFill>
              </a:rPr>
              <a:t>Canada’s flag in 1917: </a:t>
            </a:r>
            <a:r>
              <a:rPr lang="en-CA" sz="2400" u="sng" dirty="0">
                <a:solidFill>
                  <a:schemeClr val="bg1"/>
                </a:solidFill>
              </a:rPr>
              <a:t>Canadian Red Ensign</a:t>
            </a:r>
            <a:r>
              <a:rPr lang="en-CA" sz="2400" dirty="0">
                <a:solidFill>
                  <a:schemeClr val="bg1"/>
                </a:solidFill>
              </a:rPr>
              <a:t>.</a:t>
            </a:r>
            <a:endParaRPr lang="en-CA" sz="2400" u="sng" dirty="0">
              <a:solidFill>
                <a:schemeClr val="bg1"/>
              </a:solidFill>
            </a:endParaRPr>
          </a:p>
        </p:txBody>
      </p:sp>
      <p:pic>
        <p:nvPicPr>
          <p:cNvPr id="8" name="Picture 7">
            <a:extLst>
              <a:ext uri="{FF2B5EF4-FFF2-40B4-BE49-F238E27FC236}">
                <a16:creationId xmlns:a16="http://schemas.microsoft.com/office/drawing/2014/main" id="{A1779921-FF55-4A13-B178-9BDE2D3C9C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82" y="86797"/>
            <a:ext cx="2278883" cy="477898"/>
          </a:xfrm>
          <a:prstGeom prst="rect">
            <a:avLst/>
          </a:prstGeom>
        </p:spPr>
      </p:pic>
    </p:spTree>
    <p:extLst>
      <p:ext uri="{BB962C8B-B14F-4D97-AF65-F5344CB8AC3E}">
        <p14:creationId xmlns:p14="http://schemas.microsoft.com/office/powerpoint/2010/main" val="308637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3C8ED3-E946-462F-BB1C-39959111C8E1}"/>
              </a:ext>
            </a:extLst>
          </p:cNvPr>
          <p:cNvPicPr>
            <a:picLocks noChangeAspect="1"/>
          </p:cNvPicPr>
          <p:nvPr/>
        </p:nvPicPr>
        <p:blipFill rotWithShape="1">
          <a:blip r:embed="rId3">
            <a:extLst>
              <a:ext uri="{28A0092B-C50C-407E-A947-70E740481C1C}">
                <a14:useLocalDpi xmlns:a14="http://schemas.microsoft.com/office/drawing/2010/main" val="0"/>
              </a:ext>
            </a:extLst>
          </a:blip>
          <a:srcRect l="5863" r="7239"/>
          <a:stretch/>
        </p:blipFill>
        <p:spPr>
          <a:xfrm>
            <a:off x="7854823" y="86797"/>
            <a:ext cx="4045629" cy="6697542"/>
          </a:xfrm>
          <a:prstGeom prst="rect">
            <a:avLst/>
          </a:prstGeom>
          <a:ln w="25400">
            <a:solidFill>
              <a:srgbClr val="C20437"/>
            </a:solidFill>
          </a:ln>
          <a:effectLst>
            <a:outerShdw blurRad="50800" dist="38100" algn="l" rotWithShape="0">
              <a:prstClr val="black">
                <a:alpha val="40000"/>
              </a:prstClr>
            </a:outerShdw>
          </a:effectLst>
        </p:spPr>
      </p:pic>
      <p:sp>
        <p:nvSpPr>
          <p:cNvPr id="10" name="Title 1">
            <a:extLst>
              <a:ext uri="{FF2B5EF4-FFF2-40B4-BE49-F238E27FC236}">
                <a16:creationId xmlns:a16="http://schemas.microsoft.com/office/drawing/2014/main" id="{8F66A310-DE8F-4585-8DEF-59167B2DD798}"/>
              </a:ext>
            </a:extLst>
          </p:cNvPr>
          <p:cNvSpPr>
            <a:spLocks noGrp="1"/>
          </p:cNvSpPr>
          <p:nvPr>
            <p:ph type="ctrTitle"/>
          </p:nvPr>
        </p:nvSpPr>
        <p:spPr>
          <a:xfrm>
            <a:off x="2404965" y="67578"/>
            <a:ext cx="5347557" cy="754058"/>
          </a:xfrm>
        </p:spPr>
        <p:txBody>
          <a:bodyPr anchor="ctr">
            <a:normAutofit/>
          </a:bodyPr>
          <a:lstStyle/>
          <a:p>
            <a:pPr algn="ctr"/>
            <a:r>
              <a:rPr lang="en-CA" sz="4000" b="1" dirty="0"/>
              <a:t>Victoria Crosses at Vimy</a:t>
            </a:r>
          </a:p>
        </p:txBody>
      </p:sp>
      <p:sp>
        <p:nvSpPr>
          <p:cNvPr id="11" name="TextBox 10">
            <a:extLst>
              <a:ext uri="{FF2B5EF4-FFF2-40B4-BE49-F238E27FC236}">
                <a16:creationId xmlns:a16="http://schemas.microsoft.com/office/drawing/2014/main" id="{D37A40F7-E8E0-4A1E-B5FF-BD29E3C5FEC2}"/>
              </a:ext>
            </a:extLst>
          </p:cNvPr>
          <p:cNvSpPr txBox="1"/>
          <p:nvPr/>
        </p:nvSpPr>
        <p:spPr>
          <a:xfrm>
            <a:off x="291548" y="1898854"/>
            <a:ext cx="7100373" cy="4708981"/>
          </a:xfrm>
          <a:prstGeom prst="rect">
            <a:avLst/>
          </a:prstGeom>
          <a:noFill/>
        </p:spPr>
        <p:txBody>
          <a:bodyPr wrap="square" rtlCol="0">
            <a:spAutoFit/>
          </a:bodyPr>
          <a:lstStyle/>
          <a:p>
            <a:r>
              <a:rPr lang="en-CA" sz="2800" dirty="0"/>
              <a:t>4 men at Vimy were decorated</a:t>
            </a:r>
          </a:p>
          <a:p>
            <a:r>
              <a:rPr lang="en-CA" sz="2800" dirty="0"/>
              <a:t> for their heroism.</a:t>
            </a:r>
          </a:p>
          <a:p>
            <a:r>
              <a:rPr lang="en-CA" sz="700" dirty="0"/>
              <a:t> </a:t>
            </a:r>
          </a:p>
          <a:p>
            <a:pPr marL="342900" indent="-342900">
              <a:buFont typeface="Courier New" panose="02070309020205020404" pitchFamily="49" charset="0"/>
              <a:buChar char="o"/>
            </a:pPr>
            <a:r>
              <a:rPr lang="en-CA" sz="2800" dirty="0"/>
              <a:t>Pte. William </a:t>
            </a:r>
            <a:r>
              <a:rPr lang="en-CA" sz="2800" b="1" dirty="0"/>
              <a:t>Milne</a:t>
            </a:r>
            <a:r>
              <a:rPr lang="en-CA" sz="2800" dirty="0"/>
              <a:t>, </a:t>
            </a:r>
            <a:r>
              <a:rPr lang="en-CA" sz="2000" dirty="0"/>
              <a:t>Moose Jaw, SK</a:t>
            </a:r>
          </a:p>
          <a:p>
            <a:endParaRPr lang="en-CA" sz="700" dirty="0"/>
          </a:p>
          <a:p>
            <a:pPr marL="342900" indent="-342900">
              <a:buFont typeface="Courier New" panose="02070309020205020404" pitchFamily="49" charset="0"/>
              <a:buChar char="o"/>
            </a:pPr>
            <a:r>
              <a:rPr lang="en-CA" sz="2800" dirty="0"/>
              <a:t>Sgt. Ellis </a:t>
            </a:r>
            <a:r>
              <a:rPr lang="en-CA" sz="2800" b="1" dirty="0"/>
              <a:t>Sifton</a:t>
            </a:r>
            <a:r>
              <a:rPr lang="en-CA" sz="2800" dirty="0"/>
              <a:t>, </a:t>
            </a:r>
            <a:r>
              <a:rPr lang="en-CA" sz="2000" dirty="0"/>
              <a:t>Wallacetown, ON</a:t>
            </a:r>
          </a:p>
          <a:p>
            <a:endParaRPr lang="en-CA" sz="700" dirty="0"/>
          </a:p>
          <a:p>
            <a:pPr marL="342900" indent="-342900">
              <a:buFont typeface="Courier New" panose="02070309020205020404" pitchFamily="49" charset="0"/>
              <a:buChar char="o"/>
            </a:pPr>
            <a:r>
              <a:rPr lang="en-CA" sz="2800" dirty="0"/>
              <a:t>Maj. Thain </a:t>
            </a:r>
            <a:r>
              <a:rPr lang="en-CA" sz="2800" b="1" dirty="0"/>
              <a:t>MacDowell</a:t>
            </a:r>
            <a:r>
              <a:rPr lang="en-CA" sz="2800" dirty="0"/>
              <a:t>,</a:t>
            </a:r>
            <a:r>
              <a:rPr lang="en-CA" sz="2000" dirty="0"/>
              <a:t> Brockville, ON</a:t>
            </a:r>
          </a:p>
          <a:p>
            <a:endParaRPr lang="en-CA" sz="700" dirty="0"/>
          </a:p>
          <a:p>
            <a:pPr marL="342900" indent="-342900">
              <a:buFont typeface="Courier New" panose="02070309020205020404" pitchFamily="49" charset="0"/>
              <a:buChar char="o"/>
            </a:pPr>
            <a:r>
              <a:rPr lang="en-CA" sz="2800" b="1" dirty="0"/>
              <a:t>Pte.</a:t>
            </a:r>
            <a:r>
              <a:rPr lang="en-CA" sz="2800" dirty="0"/>
              <a:t> John </a:t>
            </a:r>
            <a:r>
              <a:rPr lang="en-CA" sz="2800" b="1" dirty="0"/>
              <a:t>Pattison</a:t>
            </a:r>
            <a:r>
              <a:rPr lang="en-CA" sz="2800" dirty="0"/>
              <a:t>, </a:t>
            </a:r>
            <a:r>
              <a:rPr lang="en-CA" sz="2000" dirty="0"/>
              <a:t>Calgary, AB</a:t>
            </a:r>
          </a:p>
          <a:p>
            <a:r>
              <a:rPr lang="en-US" sz="2600" dirty="0">
                <a:solidFill>
                  <a:prstClr val="black"/>
                </a:solidFill>
              </a:rPr>
              <a:t>       On day 2 at “Hill 145” his unit was held up by withering machine gun fire. He jumped shell hole to shell hole, then bombed + bayoneted the machine gunners, and taking their position.</a:t>
            </a:r>
            <a:endParaRPr lang="en-CA" sz="2800" dirty="0"/>
          </a:p>
        </p:txBody>
      </p:sp>
      <p:sp>
        <p:nvSpPr>
          <p:cNvPr id="12" name="TextBox 11">
            <a:extLst>
              <a:ext uri="{FF2B5EF4-FFF2-40B4-BE49-F238E27FC236}">
                <a16:creationId xmlns:a16="http://schemas.microsoft.com/office/drawing/2014/main" id="{A0B5B40B-3C5E-46FA-9981-B1BF900EB03B}"/>
              </a:ext>
            </a:extLst>
          </p:cNvPr>
          <p:cNvSpPr txBox="1"/>
          <p:nvPr/>
        </p:nvSpPr>
        <p:spPr>
          <a:xfrm>
            <a:off x="177534" y="631610"/>
            <a:ext cx="5613950" cy="1200329"/>
          </a:xfrm>
          <a:prstGeom prst="rect">
            <a:avLst/>
          </a:prstGeom>
          <a:noFill/>
        </p:spPr>
        <p:txBody>
          <a:bodyPr wrap="square" rtlCol="0">
            <a:spAutoFit/>
          </a:bodyPr>
          <a:lstStyle/>
          <a:p>
            <a:pPr algn="ctr"/>
            <a:r>
              <a:rPr lang="en-CA" sz="3600" dirty="0">
                <a:solidFill>
                  <a:schemeClr val="accent1">
                    <a:lumMod val="75000"/>
                  </a:schemeClr>
                </a:solidFill>
              </a:rPr>
              <a:t>Awarded for acts of valour</a:t>
            </a:r>
          </a:p>
          <a:p>
            <a:pPr algn="ctr"/>
            <a:r>
              <a:rPr lang="en-CA" sz="3600" dirty="0">
                <a:solidFill>
                  <a:schemeClr val="accent1">
                    <a:lumMod val="75000"/>
                  </a:schemeClr>
                </a:solidFill>
              </a:rPr>
              <a:t>“in the face of the enemy”.</a:t>
            </a:r>
          </a:p>
        </p:txBody>
      </p:sp>
      <p:pic>
        <p:nvPicPr>
          <p:cNvPr id="6" name="Picture 5">
            <a:extLst>
              <a:ext uri="{FF2B5EF4-FFF2-40B4-BE49-F238E27FC236}">
                <a16:creationId xmlns:a16="http://schemas.microsoft.com/office/drawing/2014/main" id="{2E9338AE-3730-4FEB-8459-360578EA5D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7469" y="1078576"/>
            <a:ext cx="2052207" cy="3500567"/>
          </a:xfrm>
          <a:prstGeom prst="rect">
            <a:avLst/>
          </a:prstGeom>
          <a:noFill/>
        </p:spPr>
      </p:pic>
      <p:pic>
        <p:nvPicPr>
          <p:cNvPr id="7" name="Picture 6">
            <a:extLst>
              <a:ext uri="{FF2B5EF4-FFF2-40B4-BE49-F238E27FC236}">
                <a16:creationId xmlns:a16="http://schemas.microsoft.com/office/drawing/2014/main" id="{66E0729E-FBE5-4AA5-B13A-34BC303CC8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082" y="86797"/>
            <a:ext cx="2278883" cy="477898"/>
          </a:xfrm>
          <a:prstGeom prst="rect">
            <a:avLst/>
          </a:prstGeom>
        </p:spPr>
      </p:pic>
    </p:spTree>
    <p:extLst>
      <p:ext uri="{BB962C8B-B14F-4D97-AF65-F5344CB8AC3E}">
        <p14:creationId xmlns:p14="http://schemas.microsoft.com/office/powerpoint/2010/main" val="184458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3C8ED3-E946-462F-BB1C-39959111C8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00" b="22930"/>
          <a:stretch/>
        </p:blipFill>
        <p:spPr>
          <a:xfrm>
            <a:off x="256458" y="0"/>
            <a:ext cx="11679084" cy="6858000"/>
          </a:xfrm>
          <a:prstGeom prst="rect">
            <a:avLst/>
          </a:prstGeom>
          <a:effectLst>
            <a:outerShdw blurRad="50800" dist="38100" algn="l" rotWithShape="0">
              <a:prstClr val="black">
                <a:alpha val="40000"/>
              </a:prstClr>
            </a:outerShdw>
          </a:effectLst>
        </p:spPr>
      </p:pic>
      <p:sp>
        <p:nvSpPr>
          <p:cNvPr id="10" name="Title 1">
            <a:extLst>
              <a:ext uri="{FF2B5EF4-FFF2-40B4-BE49-F238E27FC236}">
                <a16:creationId xmlns:a16="http://schemas.microsoft.com/office/drawing/2014/main" id="{8F66A310-DE8F-4585-8DEF-59167B2DD798}"/>
              </a:ext>
            </a:extLst>
          </p:cNvPr>
          <p:cNvSpPr>
            <a:spLocks noGrp="1"/>
          </p:cNvSpPr>
          <p:nvPr>
            <p:ph type="ctrTitle"/>
          </p:nvPr>
        </p:nvSpPr>
        <p:spPr>
          <a:xfrm>
            <a:off x="8370708" y="0"/>
            <a:ext cx="3564834" cy="596348"/>
          </a:xfrm>
        </p:spPr>
        <p:txBody>
          <a:bodyPr anchor="ctr"/>
          <a:lstStyle/>
          <a:p>
            <a:pPr algn="ctr"/>
            <a:r>
              <a:rPr lang="en-CA" sz="3300" dirty="0">
                <a:solidFill>
                  <a:schemeClr val="bg1"/>
                </a:solidFill>
                <a:latin typeface="+mn-lt"/>
              </a:rPr>
              <a:t>Shell holes at Vimy</a:t>
            </a:r>
          </a:p>
        </p:txBody>
      </p:sp>
    </p:spTree>
    <p:extLst>
      <p:ext uri="{BB962C8B-B14F-4D97-AF65-F5344CB8AC3E}">
        <p14:creationId xmlns:p14="http://schemas.microsoft.com/office/powerpoint/2010/main" val="2749256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3C8ED3-E946-462F-BB1C-39959111C8E1}"/>
              </a:ext>
            </a:extLst>
          </p:cNvPr>
          <p:cNvPicPr>
            <a:picLocks noChangeAspect="1"/>
          </p:cNvPicPr>
          <p:nvPr/>
        </p:nvPicPr>
        <p:blipFill rotWithShape="1">
          <a:blip r:embed="rId3">
            <a:extLst>
              <a:ext uri="{28A0092B-C50C-407E-A947-70E740481C1C}">
                <a14:useLocalDpi xmlns:a14="http://schemas.microsoft.com/office/drawing/2010/main" val="0"/>
              </a:ext>
            </a:extLst>
          </a:blip>
          <a:srcRect l="5893" t="12204" r="3622" b="15096"/>
          <a:stretch/>
        </p:blipFill>
        <p:spPr>
          <a:xfrm>
            <a:off x="407034" y="0"/>
            <a:ext cx="11377932" cy="6855993"/>
          </a:xfrm>
          <a:prstGeom prst="rect">
            <a:avLst/>
          </a:prstGeom>
          <a:effectLst>
            <a:outerShdw blurRad="50800" dist="38100" algn="l" rotWithShape="0">
              <a:prstClr val="black">
                <a:alpha val="40000"/>
              </a:prstClr>
            </a:outerShdw>
          </a:effectLst>
        </p:spPr>
      </p:pic>
      <p:sp>
        <p:nvSpPr>
          <p:cNvPr id="10" name="Title 1">
            <a:extLst>
              <a:ext uri="{FF2B5EF4-FFF2-40B4-BE49-F238E27FC236}">
                <a16:creationId xmlns:a16="http://schemas.microsoft.com/office/drawing/2014/main" id="{8F66A310-DE8F-4585-8DEF-59167B2DD798}"/>
              </a:ext>
            </a:extLst>
          </p:cNvPr>
          <p:cNvSpPr>
            <a:spLocks noGrp="1"/>
          </p:cNvSpPr>
          <p:nvPr>
            <p:ph type="ctrTitle"/>
          </p:nvPr>
        </p:nvSpPr>
        <p:spPr>
          <a:xfrm>
            <a:off x="5444215" y="327993"/>
            <a:ext cx="2252871" cy="559904"/>
          </a:xfrm>
        </p:spPr>
        <p:txBody>
          <a:bodyPr anchor="ctr">
            <a:noAutofit/>
          </a:bodyPr>
          <a:lstStyle/>
          <a:p>
            <a:r>
              <a:rPr lang="en-CA" sz="4000" b="1" dirty="0">
                <a:solidFill>
                  <a:schemeClr val="bg1"/>
                </a:solidFill>
                <a:latin typeface="+mn-lt"/>
              </a:rPr>
              <a:t>The Cost:</a:t>
            </a:r>
          </a:p>
        </p:txBody>
      </p:sp>
      <p:sp>
        <p:nvSpPr>
          <p:cNvPr id="11" name="TextBox 10">
            <a:extLst>
              <a:ext uri="{FF2B5EF4-FFF2-40B4-BE49-F238E27FC236}">
                <a16:creationId xmlns:a16="http://schemas.microsoft.com/office/drawing/2014/main" id="{D37A40F7-E8E0-4A1E-B5FF-BD29E3C5FEC2}"/>
              </a:ext>
            </a:extLst>
          </p:cNvPr>
          <p:cNvSpPr txBox="1"/>
          <p:nvPr/>
        </p:nvSpPr>
        <p:spPr>
          <a:xfrm>
            <a:off x="5444216" y="887897"/>
            <a:ext cx="5802960" cy="3354765"/>
          </a:xfrm>
          <a:prstGeom prst="rect">
            <a:avLst/>
          </a:prstGeom>
          <a:noFill/>
        </p:spPr>
        <p:txBody>
          <a:bodyPr wrap="square" rtlCol="0">
            <a:spAutoFit/>
          </a:bodyPr>
          <a:lstStyle/>
          <a:p>
            <a:r>
              <a:rPr lang="en-CA" sz="3600" dirty="0">
                <a:solidFill>
                  <a:schemeClr val="bg1"/>
                </a:solidFill>
              </a:rPr>
              <a:t>3598 Canadian soldiers died.</a:t>
            </a:r>
          </a:p>
          <a:p>
            <a:endParaRPr lang="en-CA" sz="1600" dirty="0">
              <a:solidFill>
                <a:schemeClr val="bg1"/>
              </a:solidFill>
            </a:endParaRPr>
          </a:p>
          <a:p>
            <a:r>
              <a:rPr lang="en-CA" sz="3600" dirty="0">
                <a:solidFill>
                  <a:schemeClr val="bg1"/>
                </a:solidFill>
              </a:rPr>
              <a:t>That is one every second in an hour (60 min x 60 sec).</a:t>
            </a:r>
          </a:p>
          <a:p>
            <a:endParaRPr lang="en-CA" sz="1600" dirty="0">
              <a:solidFill>
                <a:schemeClr val="bg1"/>
              </a:solidFill>
            </a:endParaRPr>
          </a:p>
          <a:p>
            <a:r>
              <a:rPr lang="en-CA" sz="3600" dirty="0">
                <a:solidFill>
                  <a:schemeClr val="bg1"/>
                </a:solidFill>
              </a:rPr>
              <a:t>There were over 10 000 Canadian casualties.</a:t>
            </a:r>
            <a:endParaRPr lang="en-CA" sz="3200" dirty="0">
              <a:solidFill>
                <a:schemeClr val="bg1"/>
              </a:solidFill>
            </a:endParaRPr>
          </a:p>
        </p:txBody>
      </p:sp>
    </p:spTree>
    <p:extLst>
      <p:ext uri="{BB962C8B-B14F-4D97-AF65-F5344CB8AC3E}">
        <p14:creationId xmlns:p14="http://schemas.microsoft.com/office/powerpoint/2010/main" val="2893759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87-7109-4B99-AED8-D50D8DD0E1F9}"/>
              </a:ext>
            </a:extLst>
          </p:cNvPr>
          <p:cNvSpPr>
            <a:spLocks noGrp="1"/>
          </p:cNvSpPr>
          <p:nvPr>
            <p:ph type="title"/>
          </p:nvPr>
        </p:nvSpPr>
        <p:spPr>
          <a:xfrm>
            <a:off x="4039497" y="1637545"/>
            <a:ext cx="4113005" cy="1307749"/>
          </a:xfrm>
        </p:spPr>
        <p:txBody>
          <a:bodyPr anchor="ctr">
            <a:normAutofit/>
          </a:bodyPr>
          <a:lstStyle/>
          <a:p>
            <a:pPr algn="ctr"/>
            <a:r>
              <a:rPr lang="en-CA" sz="5400" b="1" dirty="0"/>
              <a:t>Questions ?</a:t>
            </a:r>
          </a:p>
        </p:txBody>
      </p:sp>
      <p:pic>
        <p:nvPicPr>
          <p:cNvPr id="5" name="Picture 4">
            <a:extLst>
              <a:ext uri="{FF2B5EF4-FFF2-40B4-BE49-F238E27FC236}">
                <a16:creationId xmlns:a16="http://schemas.microsoft.com/office/drawing/2014/main" id="{EC2E123C-1222-4B31-88EA-1AFB751FCA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7082" y="4397313"/>
            <a:ext cx="3817834" cy="1461051"/>
          </a:xfrm>
          <a:prstGeom prst="rect">
            <a:avLst/>
          </a:prstGeom>
        </p:spPr>
      </p:pic>
    </p:spTree>
    <p:extLst>
      <p:ext uri="{BB962C8B-B14F-4D97-AF65-F5344CB8AC3E}">
        <p14:creationId xmlns:p14="http://schemas.microsoft.com/office/powerpoint/2010/main" val="890022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7310FA-EEF4-4286-A40F-EDF3D26A69CB}"/>
              </a:ext>
            </a:extLst>
          </p:cNvPr>
          <p:cNvSpPr txBox="1">
            <a:spLocks/>
          </p:cNvSpPr>
          <p:nvPr/>
        </p:nvSpPr>
        <p:spPr>
          <a:xfrm>
            <a:off x="2819400" y="5696817"/>
            <a:ext cx="7354472" cy="763375"/>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4600" b="1" dirty="0">
                <a:solidFill>
                  <a:schemeClr val="tx1"/>
                </a:solidFill>
              </a:rPr>
              <a:t>Battlefield Reconnaissance</a:t>
            </a:r>
          </a:p>
        </p:txBody>
      </p:sp>
      <p:pic>
        <p:nvPicPr>
          <p:cNvPr id="6" name="Picture 5">
            <a:extLst>
              <a:ext uri="{FF2B5EF4-FFF2-40B4-BE49-F238E27FC236}">
                <a16:creationId xmlns:a16="http://schemas.microsoft.com/office/drawing/2014/main" id="{9D393B7F-89BE-46E9-A97A-193D5FDACB9D}"/>
              </a:ext>
            </a:extLst>
          </p:cNvPr>
          <p:cNvPicPr>
            <a:picLocks noChangeAspect="1"/>
          </p:cNvPicPr>
          <p:nvPr/>
        </p:nvPicPr>
        <p:blipFill rotWithShape="1">
          <a:blip r:embed="rId3">
            <a:extLst>
              <a:ext uri="{28A0092B-C50C-407E-A947-70E740481C1C}">
                <a14:useLocalDpi xmlns:a14="http://schemas.microsoft.com/office/drawing/2010/main" val="0"/>
              </a:ext>
            </a:extLst>
          </a:blip>
          <a:srcRect l="475" t="3438" r="33" b="19507"/>
          <a:stretch/>
        </p:blipFill>
        <p:spPr>
          <a:xfrm>
            <a:off x="2544417" y="94802"/>
            <a:ext cx="9375657" cy="5585450"/>
          </a:xfrm>
          <a:prstGeom prst="rect">
            <a:avLst/>
          </a:prstGeom>
          <a:ln w="25400">
            <a:solidFill>
              <a:srgbClr val="C20437"/>
            </a:solidFill>
          </a:ln>
        </p:spPr>
      </p:pic>
      <p:sp>
        <p:nvSpPr>
          <p:cNvPr id="7" name="Title 1">
            <a:extLst>
              <a:ext uri="{FF2B5EF4-FFF2-40B4-BE49-F238E27FC236}">
                <a16:creationId xmlns:a16="http://schemas.microsoft.com/office/drawing/2014/main" id="{12141259-0188-4713-8D65-8A93FF5270CA}"/>
              </a:ext>
            </a:extLst>
          </p:cNvPr>
          <p:cNvSpPr txBox="1">
            <a:spLocks/>
          </p:cNvSpPr>
          <p:nvPr/>
        </p:nvSpPr>
        <p:spPr>
          <a:xfrm>
            <a:off x="2692883" y="6317898"/>
            <a:ext cx="9144000" cy="507860"/>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2400" b="1" u="sng" dirty="0">
                <a:solidFill>
                  <a:schemeClr val="tx1"/>
                </a:solidFill>
                <a:latin typeface="+mn-lt"/>
              </a:rPr>
              <a:t>Goal</a:t>
            </a:r>
            <a:r>
              <a:rPr lang="en-CA" sz="2400" dirty="0">
                <a:solidFill>
                  <a:schemeClr val="tx1"/>
                </a:solidFill>
                <a:latin typeface="+mn-lt"/>
              </a:rPr>
              <a:t>: to duplicate the placements of soldiers and strongpoints at Vimy.</a:t>
            </a:r>
          </a:p>
        </p:txBody>
      </p:sp>
      <p:sp>
        <p:nvSpPr>
          <p:cNvPr id="8" name="Title 1">
            <a:extLst>
              <a:ext uri="{FF2B5EF4-FFF2-40B4-BE49-F238E27FC236}">
                <a16:creationId xmlns:a16="http://schemas.microsoft.com/office/drawing/2014/main" id="{52ADE85B-ED1F-4B57-BAE3-62F1FED1CFF5}"/>
              </a:ext>
            </a:extLst>
          </p:cNvPr>
          <p:cNvSpPr txBox="1">
            <a:spLocks/>
          </p:cNvSpPr>
          <p:nvPr/>
        </p:nvSpPr>
        <p:spPr>
          <a:xfrm>
            <a:off x="271926" y="827305"/>
            <a:ext cx="2133038" cy="1602078"/>
          </a:xfrm>
          <a:prstGeom prst="rect">
            <a:avLst/>
          </a:prstGeom>
        </p:spPr>
        <p:txBody>
          <a:bodyPr vert="horz" lIns="68580" tIns="34290" rIns="68580" bIns="3429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3200" b="1" dirty="0">
                <a:solidFill>
                  <a:schemeClr val="tx1"/>
                </a:solidFill>
                <a:latin typeface="+mn-lt"/>
              </a:rPr>
              <a:t>Canada’s FWW</a:t>
            </a:r>
          </a:p>
          <a:p>
            <a:pPr algn="ctr"/>
            <a:r>
              <a:rPr lang="en-CA" sz="3200" b="1" dirty="0">
                <a:solidFill>
                  <a:schemeClr val="tx1"/>
                </a:solidFill>
                <a:latin typeface="+mn-lt"/>
              </a:rPr>
              <a:t>flying ace:</a:t>
            </a:r>
          </a:p>
        </p:txBody>
      </p:sp>
      <p:sp>
        <p:nvSpPr>
          <p:cNvPr id="9" name="Title 1">
            <a:extLst>
              <a:ext uri="{FF2B5EF4-FFF2-40B4-BE49-F238E27FC236}">
                <a16:creationId xmlns:a16="http://schemas.microsoft.com/office/drawing/2014/main" id="{D20621E5-8B0F-4F4B-9711-254A36EF66A8}"/>
              </a:ext>
            </a:extLst>
          </p:cNvPr>
          <p:cNvSpPr txBox="1">
            <a:spLocks/>
          </p:cNvSpPr>
          <p:nvPr/>
        </p:nvSpPr>
        <p:spPr>
          <a:xfrm>
            <a:off x="271925" y="2484697"/>
            <a:ext cx="2133039" cy="1264879"/>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600" b="1" dirty="0">
                <a:solidFill>
                  <a:schemeClr val="tx1"/>
                </a:solidFill>
                <a:latin typeface="+mn-lt"/>
              </a:rPr>
              <a:t>B</a:t>
            </a:r>
            <a:r>
              <a:rPr lang="en-CA" sz="3600" b="1" dirty="0">
                <a:solidFill>
                  <a:schemeClr val="tx1"/>
                </a:solidFill>
              </a:rPr>
              <a:t>_ _ _ _</a:t>
            </a:r>
          </a:p>
          <a:p>
            <a:r>
              <a:rPr lang="en-CA" sz="3600" b="1" dirty="0">
                <a:solidFill>
                  <a:schemeClr val="tx1"/>
                </a:solidFill>
                <a:latin typeface="+mn-lt"/>
              </a:rPr>
              <a:t>B</a:t>
            </a:r>
            <a:r>
              <a:rPr lang="en-CA" sz="3600" b="1" dirty="0">
                <a:solidFill>
                  <a:schemeClr val="tx1"/>
                </a:solidFill>
              </a:rPr>
              <a:t>_ _ _ _ _</a:t>
            </a:r>
          </a:p>
        </p:txBody>
      </p:sp>
      <p:sp>
        <p:nvSpPr>
          <p:cNvPr id="10" name="Title 1">
            <a:extLst>
              <a:ext uri="{FF2B5EF4-FFF2-40B4-BE49-F238E27FC236}">
                <a16:creationId xmlns:a16="http://schemas.microsoft.com/office/drawing/2014/main" id="{C3500B50-F8D3-4B44-A0E0-D20ABB84C097}"/>
              </a:ext>
            </a:extLst>
          </p:cNvPr>
          <p:cNvSpPr txBox="1">
            <a:spLocks/>
          </p:cNvSpPr>
          <p:nvPr/>
        </p:nvSpPr>
        <p:spPr>
          <a:xfrm>
            <a:off x="0" y="6094625"/>
            <a:ext cx="2692883" cy="763375"/>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Your Activity</a:t>
            </a:r>
            <a:endParaRPr lang="en-CA" sz="3600" b="1" dirty="0"/>
          </a:p>
        </p:txBody>
      </p:sp>
      <p:pic>
        <p:nvPicPr>
          <p:cNvPr id="11" name="Picture 10">
            <a:extLst>
              <a:ext uri="{FF2B5EF4-FFF2-40B4-BE49-F238E27FC236}">
                <a16:creationId xmlns:a16="http://schemas.microsoft.com/office/drawing/2014/main" id="{D312AD9B-2064-4260-B99B-9304C47B05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82" y="86797"/>
            <a:ext cx="2278883" cy="477898"/>
          </a:xfrm>
          <a:prstGeom prst="rect">
            <a:avLst/>
          </a:prstGeom>
        </p:spPr>
      </p:pic>
    </p:spTree>
    <p:extLst>
      <p:ext uri="{BB962C8B-B14F-4D97-AF65-F5344CB8AC3E}">
        <p14:creationId xmlns:p14="http://schemas.microsoft.com/office/powerpoint/2010/main" val="13189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2CBE0F2-166B-45B8-A990-EA9B7F083418}"/>
              </a:ext>
            </a:extLst>
          </p:cNvPr>
          <p:cNvSpPr txBox="1">
            <a:spLocks/>
          </p:cNvSpPr>
          <p:nvPr/>
        </p:nvSpPr>
        <p:spPr>
          <a:xfrm>
            <a:off x="742122" y="2653334"/>
            <a:ext cx="10707756" cy="3815674"/>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200" u="sng" dirty="0">
                <a:solidFill>
                  <a:schemeClr val="tx1"/>
                </a:solidFill>
                <a:latin typeface="+mn-lt"/>
              </a:rPr>
              <a:t>Roles</a:t>
            </a:r>
            <a:r>
              <a:rPr lang="en-CA" sz="3200" dirty="0">
                <a:solidFill>
                  <a:schemeClr val="tx1"/>
                </a:solidFill>
                <a:latin typeface="+mn-lt"/>
              </a:rPr>
              <a:t>:</a:t>
            </a:r>
          </a:p>
          <a:p>
            <a:endParaRPr lang="en-CA" sz="800" dirty="0">
              <a:solidFill>
                <a:schemeClr val="tx1"/>
              </a:solidFill>
              <a:latin typeface="+mn-lt"/>
            </a:endParaRPr>
          </a:p>
          <a:p>
            <a:r>
              <a:rPr lang="en-CA" sz="3200" dirty="0">
                <a:solidFill>
                  <a:schemeClr val="tx1"/>
                </a:solidFill>
                <a:latin typeface="+mn-lt"/>
              </a:rPr>
              <a:t>• </a:t>
            </a:r>
            <a:r>
              <a:rPr lang="en-CA" sz="3200" b="1" dirty="0">
                <a:solidFill>
                  <a:schemeClr val="tx1"/>
                </a:solidFill>
                <a:latin typeface="+mn-lt"/>
              </a:rPr>
              <a:t>Pilots</a:t>
            </a:r>
            <a:r>
              <a:rPr lang="en-CA" sz="3200" dirty="0">
                <a:solidFill>
                  <a:schemeClr val="tx1"/>
                </a:solidFill>
                <a:latin typeface="+mn-lt"/>
              </a:rPr>
              <a:t> fly one at a time and have 20 sec to study the battlefield and then 20 sec to describe it to the </a:t>
            </a:r>
            <a:r>
              <a:rPr lang="en-CA" sz="3200" b="1" dirty="0">
                <a:solidFill>
                  <a:schemeClr val="tx1"/>
                </a:solidFill>
                <a:latin typeface="+mn-lt"/>
              </a:rPr>
              <a:t>Mapper</a:t>
            </a:r>
            <a:r>
              <a:rPr lang="en-CA" sz="3200" dirty="0">
                <a:solidFill>
                  <a:schemeClr val="tx1"/>
                </a:solidFill>
                <a:latin typeface="+mn-lt"/>
              </a:rPr>
              <a:t>.</a:t>
            </a:r>
          </a:p>
          <a:p>
            <a:r>
              <a:rPr lang="en-CA" sz="1000" dirty="0">
                <a:solidFill>
                  <a:schemeClr val="tx1"/>
                </a:solidFill>
                <a:latin typeface="+mn-lt"/>
              </a:rPr>
              <a:t> </a:t>
            </a:r>
          </a:p>
          <a:p>
            <a:r>
              <a:rPr lang="en-CA" sz="3200" dirty="0">
                <a:solidFill>
                  <a:schemeClr val="tx1"/>
                </a:solidFill>
                <a:latin typeface="+mn-lt"/>
              </a:rPr>
              <a:t>• The </a:t>
            </a:r>
            <a:r>
              <a:rPr lang="en-CA" sz="3200" b="1" dirty="0">
                <a:solidFill>
                  <a:schemeClr val="tx1"/>
                </a:solidFill>
                <a:latin typeface="+mn-lt"/>
              </a:rPr>
              <a:t>Mapper</a:t>
            </a:r>
            <a:r>
              <a:rPr lang="en-CA" sz="3200" dirty="0">
                <a:solidFill>
                  <a:schemeClr val="tx1"/>
                </a:solidFill>
                <a:latin typeface="+mn-lt"/>
              </a:rPr>
              <a:t> must wait until the </a:t>
            </a:r>
            <a:r>
              <a:rPr lang="en-CA" sz="3200" b="1" dirty="0">
                <a:solidFill>
                  <a:schemeClr val="tx1"/>
                </a:solidFill>
                <a:latin typeface="+mn-lt"/>
              </a:rPr>
              <a:t>pilot</a:t>
            </a:r>
            <a:r>
              <a:rPr lang="en-CA" sz="3200" dirty="0">
                <a:solidFill>
                  <a:schemeClr val="tx1"/>
                </a:solidFill>
                <a:latin typeface="+mn-lt"/>
              </a:rPr>
              <a:t>’s directions are finished, then they have 60 seconds to arrange the items as described.</a:t>
            </a:r>
          </a:p>
          <a:p>
            <a:endParaRPr lang="en-CA" sz="2800" dirty="0">
              <a:solidFill>
                <a:schemeClr val="tx1"/>
              </a:solidFill>
              <a:latin typeface="+mn-lt"/>
            </a:endParaRPr>
          </a:p>
          <a:p>
            <a:pPr algn="ctr"/>
            <a:r>
              <a:rPr lang="en-CA" sz="3200" dirty="0">
                <a:solidFill>
                  <a:schemeClr val="tx1"/>
                </a:solidFill>
                <a:latin typeface="+mn-lt"/>
              </a:rPr>
              <a:t>REMEMBER- </a:t>
            </a:r>
            <a:r>
              <a:rPr lang="en-CA" sz="3200" b="1" dirty="0">
                <a:solidFill>
                  <a:schemeClr val="tx1"/>
                </a:solidFill>
                <a:latin typeface="+mn-lt"/>
              </a:rPr>
              <a:t>NO POINTING, NO PHONES !!</a:t>
            </a:r>
          </a:p>
        </p:txBody>
      </p:sp>
      <p:sp>
        <p:nvSpPr>
          <p:cNvPr id="4" name="Title 1">
            <a:extLst>
              <a:ext uri="{FF2B5EF4-FFF2-40B4-BE49-F238E27FC236}">
                <a16:creationId xmlns:a16="http://schemas.microsoft.com/office/drawing/2014/main" id="{0E7310FA-EEF4-4286-A40F-EDF3D26A69CB}"/>
              </a:ext>
            </a:extLst>
          </p:cNvPr>
          <p:cNvSpPr txBox="1">
            <a:spLocks/>
          </p:cNvSpPr>
          <p:nvPr/>
        </p:nvSpPr>
        <p:spPr>
          <a:xfrm>
            <a:off x="2768336" y="30293"/>
            <a:ext cx="6388918" cy="965180"/>
          </a:xfrm>
          <a:prstGeom prst="rect">
            <a:avLst/>
          </a:prstGeom>
        </p:spPr>
        <p:txBody>
          <a:bodyPr vert="horz" lIns="68580" tIns="34290" rIns="68580" bIns="3429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4500" b="1" dirty="0">
                <a:solidFill>
                  <a:schemeClr val="tx1"/>
                </a:solidFill>
              </a:rPr>
              <a:t>Battlefield Reconnaissance</a:t>
            </a:r>
          </a:p>
        </p:txBody>
      </p:sp>
      <p:sp>
        <p:nvSpPr>
          <p:cNvPr id="5" name="Title 1">
            <a:extLst>
              <a:ext uri="{FF2B5EF4-FFF2-40B4-BE49-F238E27FC236}">
                <a16:creationId xmlns:a16="http://schemas.microsoft.com/office/drawing/2014/main" id="{B9D1654C-0ED3-418C-949B-6B560F9A3571}"/>
              </a:ext>
            </a:extLst>
          </p:cNvPr>
          <p:cNvSpPr txBox="1">
            <a:spLocks/>
          </p:cNvSpPr>
          <p:nvPr/>
        </p:nvSpPr>
        <p:spPr>
          <a:xfrm>
            <a:off x="2253593" y="995473"/>
            <a:ext cx="8692978" cy="1447800"/>
          </a:xfrm>
          <a:prstGeom prst="rect">
            <a:avLst/>
          </a:prstGeom>
        </p:spPr>
        <p:txBody>
          <a:bodyPr vert="horz" lIns="68580" tIns="34290" rIns="68580" bIns="3429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200" u="sng" dirty="0">
                <a:solidFill>
                  <a:schemeClr val="tx1"/>
                </a:solidFill>
                <a:latin typeface="+mn-lt"/>
              </a:rPr>
              <a:t>Each group will have</a:t>
            </a:r>
            <a:r>
              <a:rPr lang="en-CA" sz="3200" dirty="0">
                <a:solidFill>
                  <a:schemeClr val="tx1"/>
                </a:solidFill>
                <a:latin typeface="+mn-lt"/>
              </a:rPr>
              <a:t>:</a:t>
            </a:r>
          </a:p>
          <a:p>
            <a:endParaRPr lang="en-CA" sz="900" dirty="0">
              <a:solidFill>
                <a:schemeClr val="tx1"/>
              </a:solidFill>
              <a:latin typeface="+mn-lt"/>
            </a:endParaRPr>
          </a:p>
          <a:p>
            <a:r>
              <a:rPr lang="en-CA" sz="2800" dirty="0">
                <a:solidFill>
                  <a:schemeClr val="tx1"/>
                </a:solidFill>
                <a:latin typeface="+mn-lt"/>
              </a:rPr>
              <a:t>	</a:t>
            </a:r>
            <a:r>
              <a:rPr lang="en-CA" sz="3200" dirty="0">
                <a:solidFill>
                  <a:schemeClr val="tx1"/>
                </a:solidFill>
                <a:latin typeface="+mn-lt"/>
              </a:rPr>
              <a:t>• 1 all-time </a:t>
            </a:r>
            <a:r>
              <a:rPr lang="en-CA" sz="3200" b="1" dirty="0">
                <a:solidFill>
                  <a:schemeClr val="tx1"/>
                </a:solidFill>
                <a:latin typeface="+mn-lt"/>
              </a:rPr>
              <a:t>Mapper</a:t>
            </a:r>
            <a:r>
              <a:rPr lang="en-CA" sz="3200" dirty="0">
                <a:solidFill>
                  <a:schemeClr val="tx1"/>
                </a:solidFill>
                <a:latin typeface="+mn-lt"/>
              </a:rPr>
              <a:t> at HQ (Headquarters)</a:t>
            </a:r>
          </a:p>
          <a:p>
            <a:endParaRPr lang="en-CA" sz="900" dirty="0">
              <a:solidFill>
                <a:schemeClr val="tx1"/>
              </a:solidFill>
              <a:latin typeface="+mn-lt"/>
            </a:endParaRPr>
          </a:p>
          <a:p>
            <a:r>
              <a:rPr lang="en-CA" sz="3200" dirty="0">
                <a:solidFill>
                  <a:schemeClr val="tx1"/>
                </a:solidFill>
                <a:latin typeface="+mn-lt"/>
              </a:rPr>
              <a:t>	• 3 - 5 Reconnaissance </a:t>
            </a:r>
            <a:r>
              <a:rPr lang="en-CA" sz="3200" b="1" dirty="0">
                <a:solidFill>
                  <a:schemeClr val="tx1"/>
                </a:solidFill>
                <a:latin typeface="+mn-lt"/>
              </a:rPr>
              <a:t>Pilots</a:t>
            </a:r>
          </a:p>
        </p:txBody>
      </p:sp>
      <p:pic>
        <p:nvPicPr>
          <p:cNvPr id="6" name="Picture 5">
            <a:extLst>
              <a:ext uri="{FF2B5EF4-FFF2-40B4-BE49-F238E27FC236}">
                <a16:creationId xmlns:a16="http://schemas.microsoft.com/office/drawing/2014/main" id="{65E23F27-4501-406B-B08A-6B18038D30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082" y="86797"/>
            <a:ext cx="2278883" cy="477898"/>
          </a:xfrm>
          <a:prstGeom prst="rect">
            <a:avLst/>
          </a:prstGeom>
        </p:spPr>
      </p:pic>
    </p:spTree>
    <p:extLst>
      <p:ext uri="{BB962C8B-B14F-4D97-AF65-F5344CB8AC3E}">
        <p14:creationId xmlns:p14="http://schemas.microsoft.com/office/powerpoint/2010/main" val="2111444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87-7109-4B99-AED8-D50D8DD0E1F9}"/>
              </a:ext>
            </a:extLst>
          </p:cNvPr>
          <p:cNvSpPr>
            <a:spLocks noGrp="1"/>
          </p:cNvSpPr>
          <p:nvPr>
            <p:ph type="title"/>
          </p:nvPr>
        </p:nvSpPr>
        <p:spPr>
          <a:xfrm>
            <a:off x="4472558" y="1752600"/>
            <a:ext cx="3246884" cy="1295400"/>
          </a:xfrm>
        </p:spPr>
        <p:txBody>
          <a:bodyPr anchor="ctr">
            <a:normAutofit/>
          </a:bodyPr>
          <a:lstStyle/>
          <a:p>
            <a:r>
              <a:rPr lang="en-CA" sz="6600" b="1" dirty="0"/>
              <a:t>Solution:</a:t>
            </a:r>
          </a:p>
        </p:txBody>
      </p:sp>
      <p:pic>
        <p:nvPicPr>
          <p:cNvPr id="3" name="Picture 2">
            <a:extLst>
              <a:ext uri="{FF2B5EF4-FFF2-40B4-BE49-F238E27FC236}">
                <a16:creationId xmlns:a16="http://schemas.microsoft.com/office/drawing/2014/main" id="{38BB50A6-5AFD-40A2-B8C7-D57C0432A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082" y="86797"/>
            <a:ext cx="2278883" cy="477898"/>
          </a:xfrm>
          <a:prstGeom prst="rect">
            <a:avLst/>
          </a:prstGeom>
        </p:spPr>
      </p:pic>
    </p:spTree>
    <p:extLst>
      <p:ext uri="{BB962C8B-B14F-4D97-AF65-F5344CB8AC3E}">
        <p14:creationId xmlns:p14="http://schemas.microsoft.com/office/powerpoint/2010/main" val="194598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D26107-0A0D-4C3E-BE6D-EDAB8F20D5AF}"/>
              </a:ext>
            </a:extLst>
          </p:cNvPr>
          <p:cNvPicPr>
            <a:picLocks noChangeAspect="1"/>
          </p:cNvPicPr>
          <p:nvPr/>
        </p:nvPicPr>
        <p:blipFill rotWithShape="1">
          <a:blip r:embed="rId3">
            <a:extLst>
              <a:ext uri="{28A0092B-C50C-407E-A947-70E740481C1C}">
                <a14:useLocalDpi xmlns:a14="http://schemas.microsoft.com/office/drawing/2010/main" val="0"/>
              </a:ext>
            </a:extLst>
          </a:blip>
          <a:srcRect l="830" t="2636" r="5441" b="3099"/>
          <a:stretch/>
        </p:blipFill>
        <p:spPr>
          <a:xfrm>
            <a:off x="2590768" y="0"/>
            <a:ext cx="8865769" cy="6858000"/>
          </a:xfrm>
          <a:prstGeom prst="rect">
            <a:avLst/>
          </a:prstGeom>
        </p:spPr>
      </p:pic>
      <p:pic>
        <p:nvPicPr>
          <p:cNvPr id="4" name="Picture 3">
            <a:extLst>
              <a:ext uri="{FF2B5EF4-FFF2-40B4-BE49-F238E27FC236}">
                <a16:creationId xmlns:a16="http://schemas.microsoft.com/office/drawing/2014/main" id="{95B0D961-42C5-429B-B25F-C996D5926A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82" y="86797"/>
            <a:ext cx="2278883" cy="477898"/>
          </a:xfrm>
          <a:prstGeom prst="rect">
            <a:avLst/>
          </a:prstGeom>
        </p:spPr>
      </p:pic>
    </p:spTree>
    <p:extLst>
      <p:ext uri="{BB962C8B-B14F-4D97-AF65-F5344CB8AC3E}">
        <p14:creationId xmlns:p14="http://schemas.microsoft.com/office/powerpoint/2010/main" val="3415589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79BB44A-EE70-4358-BEE9-0C3E23A18B45}"/>
              </a:ext>
            </a:extLst>
          </p:cNvPr>
          <p:cNvSpPr txBox="1">
            <a:spLocks/>
          </p:cNvSpPr>
          <p:nvPr/>
        </p:nvSpPr>
        <p:spPr>
          <a:xfrm>
            <a:off x="1028700" y="800100"/>
            <a:ext cx="10628242" cy="5257800"/>
          </a:xfrm>
          <a:prstGeom prst="rect">
            <a:avLst/>
          </a:prstGeom>
        </p:spPr>
        <p:txBody>
          <a:bodyPr vert="horz" lIns="68580" tIns="34290" rIns="68580" bIns="3429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600" dirty="0">
                <a:solidFill>
                  <a:schemeClr val="tx1"/>
                </a:solidFill>
                <a:latin typeface="+mn-lt"/>
              </a:rPr>
              <a:t>Describe any communication challenges experienced by the pilots and/or the mapper.</a:t>
            </a:r>
          </a:p>
          <a:p>
            <a:endParaRPr lang="en-CA" sz="2000" dirty="0">
              <a:solidFill>
                <a:schemeClr val="tx1"/>
              </a:solidFill>
              <a:latin typeface="+mn-lt"/>
            </a:endParaRPr>
          </a:p>
          <a:p>
            <a:r>
              <a:rPr lang="en-CA" sz="3600" dirty="0">
                <a:solidFill>
                  <a:schemeClr val="tx1"/>
                </a:solidFill>
                <a:latin typeface="+mn-lt"/>
              </a:rPr>
              <a:t>How could those challenges be avoided?</a:t>
            </a:r>
          </a:p>
          <a:p>
            <a:endParaRPr lang="en-CA" sz="2000" dirty="0">
              <a:solidFill>
                <a:schemeClr val="tx1"/>
              </a:solidFill>
              <a:latin typeface="+mn-lt"/>
            </a:endParaRPr>
          </a:p>
          <a:p>
            <a:endParaRPr lang="en-CA" sz="2000" dirty="0">
              <a:solidFill>
                <a:schemeClr val="tx1"/>
              </a:solidFill>
              <a:latin typeface="+mn-lt"/>
            </a:endParaRPr>
          </a:p>
          <a:p>
            <a:r>
              <a:rPr lang="en-CA" sz="3600" dirty="0">
                <a:solidFill>
                  <a:schemeClr val="tx1"/>
                </a:solidFill>
                <a:latin typeface="+mn-lt"/>
              </a:rPr>
              <a:t>Which character traits were most important for the mapper or pilot to possess?</a:t>
            </a:r>
            <a:r>
              <a:rPr lang="en-CA" sz="1400" dirty="0">
                <a:solidFill>
                  <a:schemeClr val="tx1"/>
                </a:solidFill>
                <a:latin typeface="+mn-lt"/>
              </a:rPr>
              <a:t> </a:t>
            </a:r>
          </a:p>
          <a:p>
            <a:endParaRPr lang="en-CA" sz="2000" dirty="0">
              <a:solidFill>
                <a:schemeClr val="tx1"/>
              </a:solidFill>
              <a:latin typeface="+mn-lt"/>
            </a:endParaRPr>
          </a:p>
          <a:p>
            <a:r>
              <a:rPr lang="en-CA" sz="3600" dirty="0">
                <a:solidFill>
                  <a:schemeClr val="tx1"/>
                </a:solidFill>
                <a:latin typeface="+mn-lt"/>
              </a:rPr>
              <a:t>What tools could a team use in order to better ensure success for the operation?</a:t>
            </a:r>
          </a:p>
          <a:p>
            <a:endParaRPr lang="en-CA" sz="1400" dirty="0">
              <a:solidFill>
                <a:schemeClr val="tx1"/>
              </a:solidFill>
              <a:latin typeface="+mn-lt"/>
            </a:endParaRPr>
          </a:p>
        </p:txBody>
      </p:sp>
      <p:sp>
        <p:nvSpPr>
          <p:cNvPr id="5" name="Title 1">
            <a:extLst>
              <a:ext uri="{FF2B5EF4-FFF2-40B4-BE49-F238E27FC236}">
                <a16:creationId xmlns:a16="http://schemas.microsoft.com/office/drawing/2014/main" id="{B3FF72C4-65A8-48AB-9674-0B509DFE8F5E}"/>
              </a:ext>
            </a:extLst>
          </p:cNvPr>
          <p:cNvSpPr txBox="1">
            <a:spLocks/>
          </p:cNvSpPr>
          <p:nvPr/>
        </p:nvSpPr>
        <p:spPr>
          <a:xfrm>
            <a:off x="0" y="6172200"/>
            <a:ext cx="2057400" cy="685800"/>
          </a:xfrm>
          <a:prstGeom prst="rect">
            <a:avLst/>
          </a:prstGeom>
        </p:spPr>
        <p:txBody>
          <a:bodyPr vert="horz" lIns="91440" tIns="45720" rIns="91440" bIns="45720" rtlCol="0" anchor="ctr" anchorCtr="0">
            <a:normAutofit fontScale="92500"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t>Debrief</a:t>
            </a:r>
            <a:endParaRPr lang="en-CA" b="1" dirty="0"/>
          </a:p>
        </p:txBody>
      </p:sp>
      <p:pic>
        <p:nvPicPr>
          <p:cNvPr id="4" name="Picture 3">
            <a:extLst>
              <a:ext uri="{FF2B5EF4-FFF2-40B4-BE49-F238E27FC236}">
                <a16:creationId xmlns:a16="http://schemas.microsoft.com/office/drawing/2014/main" id="{D0003932-4CDC-421B-9B04-D6C8FD05C3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082" y="86797"/>
            <a:ext cx="2278883" cy="477898"/>
          </a:xfrm>
          <a:prstGeom prst="rect">
            <a:avLst/>
          </a:prstGeom>
        </p:spPr>
      </p:pic>
    </p:spTree>
    <p:extLst>
      <p:ext uri="{BB962C8B-B14F-4D97-AF65-F5344CB8AC3E}">
        <p14:creationId xmlns:p14="http://schemas.microsoft.com/office/powerpoint/2010/main" val="1861546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265E69-243E-43CD-AB19-580C800397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0059" y="2586828"/>
            <a:ext cx="8031882" cy="1684344"/>
          </a:xfrm>
          <a:prstGeom prst="rect">
            <a:avLst/>
          </a:prstGeom>
          <a:noFill/>
        </p:spPr>
      </p:pic>
    </p:spTree>
    <p:extLst>
      <p:ext uri="{BB962C8B-B14F-4D97-AF65-F5344CB8AC3E}">
        <p14:creationId xmlns:p14="http://schemas.microsoft.com/office/powerpoint/2010/main" val="2427364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7905E-31BC-4B2C-945B-20762EA55F2F}"/>
              </a:ext>
            </a:extLst>
          </p:cNvPr>
          <p:cNvSpPr>
            <a:spLocks noGrp="1"/>
          </p:cNvSpPr>
          <p:nvPr>
            <p:ph type="ctrTitle"/>
          </p:nvPr>
        </p:nvSpPr>
        <p:spPr>
          <a:xfrm>
            <a:off x="2438401" y="18546"/>
            <a:ext cx="4535199" cy="696157"/>
          </a:xfrm>
        </p:spPr>
        <p:txBody>
          <a:bodyPr anchor="ctr"/>
          <a:lstStyle/>
          <a:p>
            <a:r>
              <a:rPr lang="en-CA" sz="4200" b="1" dirty="0"/>
              <a:t>Vimy’s Importance:</a:t>
            </a:r>
          </a:p>
        </p:txBody>
      </p:sp>
      <p:sp>
        <p:nvSpPr>
          <p:cNvPr id="7" name="TextBox 6">
            <a:extLst>
              <a:ext uri="{FF2B5EF4-FFF2-40B4-BE49-F238E27FC236}">
                <a16:creationId xmlns:a16="http://schemas.microsoft.com/office/drawing/2014/main" id="{55E70DD8-C8B9-42DB-94E1-5DC067504569}"/>
              </a:ext>
            </a:extLst>
          </p:cNvPr>
          <p:cNvSpPr txBox="1"/>
          <p:nvPr/>
        </p:nvSpPr>
        <p:spPr>
          <a:xfrm>
            <a:off x="126082" y="588162"/>
            <a:ext cx="11873948" cy="954107"/>
          </a:xfrm>
          <a:prstGeom prst="rect">
            <a:avLst/>
          </a:prstGeom>
          <a:noFill/>
        </p:spPr>
        <p:txBody>
          <a:bodyPr wrap="square" rtlCol="0" anchor="ctr">
            <a:spAutoFit/>
          </a:bodyPr>
          <a:lstStyle/>
          <a:p>
            <a:pPr defTabSz="465138"/>
            <a:r>
              <a:rPr lang="en-CA" sz="2800" dirty="0"/>
              <a:t>1- It was the first battle in which all 4 Canadian Divisions together attacked the enemy on the same battlefield (60,000 men at the front line).</a:t>
            </a:r>
          </a:p>
        </p:txBody>
      </p:sp>
      <p:sp>
        <p:nvSpPr>
          <p:cNvPr id="8" name="TextBox 7">
            <a:extLst>
              <a:ext uri="{FF2B5EF4-FFF2-40B4-BE49-F238E27FC236}">
                <a16:creationId xmlns:a16="http://schemas.microsoft.com/office/drawing/2014/main" id="{A4B9200F-F2D9-47A6-95DE-AF1D16E74B8D}"/>
              </a:ext>
            </a:extLst>
          </p:cNvPr>
          <p:cNvSpPr txBox="1"/>
          <p:nvPr/>
        </p:nvSpPr>
        <p:spPr>
          <a:xfrm>
            <a:off x="126082" y="2126909"/>
            <a:ext cx="4340987" cy="954107"/>
          </a:xfrm>
          <a:prstGeom prst="rect">
            <a:avLst/>
          </a:prstGeom>
          <a:noFill/>
        </p:spPr>
        <p:txBody>
          <a:bodyPr wrap="square" rtlCol="0">
            <a:spAutoFit/>
          </a:bodyPr>
          <a:lstStyle/>
          <a:p>
            <a:pPr defTabSz="465138"/>
            <a:r>
              <a:rPr lang="en-CA" sz="2800" dirty="0"/>
              <a:t>3- It is considered by some 	as the “birth” of Canada.</a:t>
            </a:r>
          </a:p>
        </p:txBody>
      </p:sp>
      <p:sp>
        <p:nvSpPr>
          <p:cNvPr id="9" name="TextBox 8">
            <a:extLst>
              <a:ext uri="{FF2B5EF4-FFF2-40B4-BE49-F238E27FC236}">
                <a16:creationId xmlns:a16="http://schemas.microsoft.com/office/drawing/2014/main" id="{1F96701B-9DD7-49DC-BA9B-6B5EB8715BE8}"/>
              </a:ext>
            </a:extLst>
          </p:cNvPr>
          <p:cNvSpPr txBox="1"/>
          <p:nvPr/>
        </p:nvSpPr>
        <p:spPr>
          <a:xfrm>
            <a:off x="269823" y="3169220"/>
            <a:ext cx="4197246" cy="3600986"/>
          </a:xfrm>
          <a:prstGeom prst="rect">
            <a:avLst/>
          </a:prstGeom>
          <a:noFill/>
        </p:spPr>
        <p:txBody>
          <a:bodyPr wrap="square" rtlCol="0" anchor="ctr">
            <a:spAutoFit/>
          </a:bodyPr>
          <a:lstStyle/>
          <a:p>
            <a:pPr defTabSz="225425" fontAlgn="base"/>
            <a:r>
              <a:rPr lang="en-CA" sz="3200" dirty="0">
                <a:solidFill>
                  <a:schemeClr val="tx2">
                    <a:lumMod val="10000"/>
                  </a:schemeClr>
                </a:solidFill>
              </a:rPr>
              <a:t>“</a:t>
            </a:r>
            <a:r>
              <a:rPr lang="en-CA" sz="3200" b="1" dirty="0">
                <a:solidFill>
                  <a:schemeClr val="tx2">
                    <a:lumMod val="10000"/>
                  </a:schemeClr>
                </a:solidFill>
              </a:rPr>
              <a:t>I thought then that in 	those few minutes I 	witnessed the birth 	of 	a nation</a:t>
            </a:r>
            <a:r>
              <a:rPr lang="en-CA" sz="3200" dirty="0">
                <a:solidFill>
                  <a:schemeClr val="tx2">
                    <a:lumMod val="10000"/>
                  </a:schemeClr>
                </a:solidFill>
              </a:rPr>
              <a:t>.”</a:t>
            </a:r>
          </a:p>
          <a:p>
            <a:pPr fontAlgn="base"/>
            <a:endParaRPr lang="en-CA" sz="800" dirty="0"/>
          </a:p>
          <a:p>
            <a:pPr algn="ctr" fontAlgn="base"/>
            <a:r>
              <a:rPr lang="en-CA" sz="2800" b="1" dirty="0">
                <a:solidFill>
                  <a:schemeClr val="accent5">
                    <a:lumMod val="75000"/>
                  </a:schemeClr>
                </a:solidFill>
              </a:rPr>
              <a:t>Canadian Brigadier General A.E. Ross</a:t>
            </a:r>
          </a:p>
          <a:p>
            <a:pPr algn="ctr" fontAlgn="base"/>
            <a:endParaRPr lang="en-CA" sz="800" b="1" dirty="0">
              <a:solidFill>
                <a:schemeClr val="accent5">
                  <a:lumMod val="75000"/>
                </a:schemeClr>
              </a:solidFill>
            </a:endParaRPr>
          </a:p>
          <a:p>
            <a:pPr fontAlgn="base"/>
            <a:r>
              <a:rPr lang="en-CA" sz="2800" dirty="0">
                <a:solidFill>
                  <a:schemeClr val="accent5">
                    <a:lumMod val="75000"/>
                  </a:schemeClr>
                </a:solidFill>
              </a:rPr>
              <a:t>But he was quoted in 1967!</a:t>
            </a:r>
          </a:p>
        </p:txBody>
      </p:sp>
      <p:pic>
        <p:nvPicPr>
          <p:cNvPr id="11" name="Picture 10">
            <a:extLst>
              <a:ext uri="{FF2B5EF4-FFF2-40B4-BE49-F238E27FC236}">
                <a16:creationId xmlns:a16="http://schemas.microsoft.com/office/drawing/2014/main" id="{672B1695-D470-43FD-96DE-4A83BA57D0DE}"/>
              </a:ext>
            </a:extLst>
          </p:cNvPr>
          <p:cNvPicPr>
            <a:picLocks noChangeAspect="1"/>
          </p:cNvPicPr>
          <p:nvPr/>
        </p:nvPicPr>
        <p:blipFill rotWithShape="1">
          <a:blip r:embed="rId3">
            <a:extLst>
              <a:ext uri="{28A0092B-C50C-407E-A947-70E740481C1C}">
                <a14:useLocalDpi xmlns:a14="http://schemas.microsoft.com/office/drawing/2010/main" val="0"/>
              </a:ext>
            </a:extLst>
          </a:blip>
          <a:srcRect l="748" t="2096" r="2343"/>
          <a:stretch/>
        </p:blipFill>
        <p:spPr>
          <a:xfrm>
            <a:off x="4572931" y="1653308"/>
            <a:ext cx="7577000" cy="5186145"/>
          </a:xfrm>
          <a:prstGeom prst="rect">
            <a:avLst/>
          </a:prstGeom>
          <a:ln w="25400">
            <a:solidFill>
              <a:srgbClr val="C20437"/>
            </a:solidFill>
          </a:ln>
        </p:spPr>
      </p:pic>
      <p:sp>
        <p:nvSpPr>
          <p:cNvPr id="12" name="TextBox 11">
            <a:extLst>
              <a:ext uri="{FF2B5EF4-FFF2-40B4-BE49-F238E27FC236}">
                <a16:creationId xmlns:a16="http://schemas.microsoft.com/office/drawing/2014/main" id="{529679F1-84A3-449E-B4A0-8FD8B0F05B50}"/>
              </a:ext>
            </a:extLst>
          </p:cNvPr>
          <p:cNvSpPr txBox="1"/>
          <p:nvPr/>
        </p:nvSpPr>
        <p:spPr>
          <a:xfrm>
            <a:off x="126082" y="1572979"/>
            <a:ext cx="4340987" cy="523220"/>
          </a:xfrm>
          <a:prstGeom prst="rect">
            <a:avLst/>
          </a:prstGeom>
          <a:noFill/>
        </p:spPr>
        <p:txBody>
          <a:bodyPr wrap="square" rtlCol="0">
            <a:spAutoFit/>
          </a:bodyPr>
          <a:lstStyle/>
          <a:p>
            <a:r>
              <a:rPr lang="en-CA" sz="2800" dirty="0"/>
              <a:t>2- It was a success.</a:t>
            </a:r>
          </a:p>
        </p:txBody>
      </p:sp>
      <p:pic>
        <p:nvPicPr>
          <p:cNvPr id="10" name="Picture 9">
            <a:extLst>
              <a:ext uri="{FF2B5EF4-FFF2-40B4-BE49-F238E27FC236}">
                <a16:creationId xmlns:a16="http://schemas.microsoft.com/office/drawing/2014/main" id="{FAF1B539-0C79-44E0-90EE-FA6D8AD03A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82" y="86797"/>
            <a:ext cx="2278883" cy="477898"/>
          </a:xfrm>
          <a:prstGeom prst="rect">
            <a:avLst/>
          </a:prstGeom>
        </p:spPr>
      </p:pic>
    </p:spTree>
    <p:extLst>
      <p:ext uri="{BB962C8B-B14F-4D97-AF65-F5344CB8AC3E}">
        <p14:creationId xmlns:p14="http://schemas.microsoft.com/office/powerpoint/2010/main" val="4130392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3C8ED3-E946-462F-BB1C-39959111C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413" y="1366644"/>
            <a:ext cx="3698148" cy="5259866"/>
          </a:xfrm>
          <a:prstGeom prst="rect">
            <a:avLst/>
          </a:prstGeom>
          <a:ln w="25400">
            <a:solidFill>
              <a:srgbClr val="C20437"/>
            </a:solidFill>
          </a:ln>
          <a:effectLst>
            <a:outerShdw blurRad="50800" dist="38100" algn="l" rotWithShape="0">
              <a:prstClr val="black">
                <a:alpha val="40000"/>
              </a:prstClr>
            </a:outerShdw>
          </a:effectLst>
        </p:spPr>
      </p:pic>
      <p:sp>
        <p:nvSpPr>
          <p:cNvPr id="10" name="Title 1">
            <a:extLst>
              <a:ext uri="{FF2B5EF4-FFF2-40B4-BE49-F238E27FC236}">
                <a16:creationId xmlns:a16="http://schemas.microsoft.com/office/drawing/2014/main" id="{8F66A310-DE8F-4585-8DEF-59167B2DD798}"/>
              </a:ext>
            </a:extLst>
          </p:cNvPr>
          <p:cNvSpPr>
            <a:spLocks noGrp="1"/>
          </p:cNvSpPr>
          <p:nvPr>
            <p:ph type="ctrTitle"/>
          </p:nvPr>
        </p:nvSpPr>
        <p:spPr>
          <a:xfrm>
            <a:off x="2404965" y="67578"/>
            <a:ext cx="5347557" cy="754058"/>
          </a:xfrm>
        </p:spPr>
        <p:txBody>
          <a:bodyPr anchor="ctr">
            <a:normAutofit/>
          </a:bodyPr>
          <a:lstStyle/>
          <a:p>
            <a:pPr algn="ctr"/>
            <a:r>
              <a:rPr lang="en-CA" sz="4000" b="1" dirty="0"/>
              <a:t>Victoria Crosses at Vimy</a:t>
            </a:r>
          </a:p>
        </p:txBody>
      </p:sp>
      <p:sp>
        <p:nvSpPr>
          <p:cNvPr id="11" name="TextBox 10">
            <a:extLst>
              <a:ext uri="{FF2B5EF4-FFF2-40B4-BE49-F238E27FC236}">
                <a16:creationId xmlns:a16="http://schemas.microsoft.com/office/drawing/2014/main" id="{D37A40F7-E8E0-4A1E-B5FF-BD29E3C5FEC2}"/>
              </a:ext>
            </a:extLst>
          </p:cNvPr>
          <p:cNvSpPr txBox="1"/>
          <p:nvPr/>
        </p:nvSpPr>
        <p:spPr>
          <a:xfrm>
            <a:off x="126082" y="1363134"/>
            <a:ext cx="7445083" cy="5509200"/>
          </a:xfrm>
          <a:prstGeom prst="rect">
            <a:avLst/>
          </a:prstGeom>
          <a:noFill/>
        </p:spPr>
        <p:txBody>
          <a:bodyPr wrap="square" rtlCol="0">
            <a:spAutoFit/>
          </a:bodyPr>
          <a:lstStyle/>
          <a:p>
            <a:r>
              <a:rPr lang="en-CA" sz="2800" dirty="0"/>
              <a:t>4 men at Vimy were decorated</a:t>
            </a:r>
          </a:p>
          <a:p>
            <a:r>
              <a:rPr lang="en-CA" sz="2800" dirty="0"/>
              <a:t> for their heroism.</a:t>
            </a:r>
          </a:p>
          <a:p>
            <a:r>
              <a:rPr lang="en-CA" sz="700" dirty="0"/>
              <a:t> </a:t>
            </a:r>
          </a:p>
          <a:p>
            <a:pPr marL="342900" indent="-342900">
              <a:buFont typeface="Courier New" panose="02070309020205020404" pitchFamily="49" charset="0"/>
              <a:buChar char="o"/>
            </a:pPr>
            <a:r>
              <a:rPr lang="en-CA" sz="2800" dirty="0"/>
              <a:t>Pte. William </a:t>
            </a:r>
            <a:r>
              <a:rPr lang="en-CA" sz="2800" b="1" dirty="0"/>
              <a:t>Milne</a:t>
            </a:r>
            <a:r>
              <a:rPr lang="en-CA" sz="2800" dirty="0"/>
              <a:t>, </a:t>
            </a:r>
            <a:r>
              <a:rPr lang="en-CA" sz="2000" dirty="0"/>
              <a:t>Moose Jaw, SK</a:t>
            </a:r>
          </a:p>
          <a:p>
            <a:endParaRPr lang="en-CA" sz="700" dirty="0"/>
          </a:p>
          <a:p>
            <a:pPr marL="342900" indent="-342900">
              <a:buFont typeface="Courier New" panose="02070309020205020404" pitchFamily="49" charset="0"/>
              <a:buChar char="o"/>
            </a:pPr>
            <a:r>
              <a:rPr lang="en-CA" sz="2800" dirty="0"/>
              <a:t>Pte. John </a:t>
            </a:r>
            <a:r>
              <a:rPr lang="en-CA" sz="2800" b="1" dirty="0"/>
              <a:t>Pattison</a:t>
            </a:r>
            <a:r>
              <a:rPr lang="en-CA" sz="2800" dirty="0"/>
              <a:t>, </a:t>
            </a:r>
            <a:r>
              <a:rPr lang="en-CA" sz="2000" dirty="0"/>
              <a:t>Calgary, AB</a:t>
            </a:r>
          </a:p>
          <a:p>
            <a:endParaRPr lang="en-CA" sz="700" dirty="0"/>
          </a:p>
          <a:p>
            <a:pPr marL="342900" indent="-342900">
              <a:buFont typeface="Courier New" panose="02070309020205020404" pitchFamily="49" charset="0"/>
              <a:buChar char="o"/>
            </a:pPr>
            <a:r>
              <a:rPr lang="en-CA" sz="2800" dirty="0"/>
              <a:t>Maj. Thain </a:t>
            </a:r>
            <a:r>
              <a:rPr lang="en-CA" sz="2800" b="1" dirty="0"/>
              <a:t>MacDowell</a:t>
            </a:r>
            <a:r>
              <a:rPr lang="en-CA" sz="2800" dirty="0"/>
              <a:t>,</a:t>
            </a:r>
            <a:r>
              <a:rPr lang="en-CA" sz="2000" dirty="0"/>
              <a:t> Brockville, ON</a:t>
            </a:r>
          </a:p>
          <a:p>
            <a:endParaRPr lang="en-CA" sz="700" dirty="0"/>
          </a:p>
          <a:p>
            <a:pPr marL="342900" lvl="0" indent="-342900">
              <a:buFont typeface="Courier New" panose="02070309020205020404" pitchFamily="49" charset="0"/>
              <a:buChar char="o"/>
            </a:pPr>
            <a:r>
              <a:rPr lang="en-CA" sz="2800" b="1" dirty="0">
                <a:solidFill>
                  <a:prstClr val="black"/>
                </a:solidFill>
              </a:rPr>
              <a:t>Sgt. </a:t>
            </a:r>
            <a:r>
              <a:rPr lang="en-CA" sz="2800" dirty="0">
                <a:solidFill>
                  <a:prstClr val="black"/>
                </a:solidFill>
              </a:rPr>
              <a:t>Ellis</a:t>
            </a:r>
            <a:r>
              <a:rPr lang="en-CA" sz="2800" b="1" dirty="0">
                <a:solidFill>
                  <a:prstClr val="black"/>
                </a:solidFill>
              </a:rPr>
              <a:t> </a:t>
            </a:r>
            <a:r>
              <a:rPr lang="en-CA" sz="2800" b="1" dirty="0" err="1">
                <a:solidFill>
                  <a:prstClr val="black"/>
                </a:solidFill>
              </a:rPr>
              <a:t>Sifton</a:t>
            </a:r>
            <a:r>
              <a:rPr lang="en-CA" sz="2800" dirty="0">
                <a:solidFill>
                  <a:prstClr val="black"/>
                </a:solidFill>
              </a:rPr>
              <a:t>, </a:t>
            </a:r>
            <a:r>
              <a:rPr lang="en-CA" sz="2000" dirty="0" err="1">
                <a:solidFill>
                  <a:prstClr val="black"/>
                </a:solidFill>
              </a:rPr>
              <a:t>Wallacetown</a:t>
            </a:r>
            <a:r>
              <a:rPr lang="en-CA" sz="2000" dirty="0">
                <a:solidFill>
                  <a:prstClr val="black"/>
                </a:solidFill>
              </a:rPr>
              <a:t>, ON</a:t>
            </a:r>
          </a:p>
          <a:p>
            <a:r>
              <a:rPr lang="en-US" sz="2600" dirty="0">
                <a:solidFill>
                  <a:prstClr val="black"/>
                </a:solidFill>
              </a:rPr>
              <a:t>        With his unit being held up by heavy machine gun fire he jumped into the enemy trench, overturned their gun, and bayoneted the enemy. Then he held off a counter attack by using his rifle like a club. His unit held the position, but </a:t>
            </a:r>
            <a:r>
              <a:rPr lang="en-US" sz="2600" dirty="0" err="1">
                <a:solidFill>
                  <a:prstClr val="black"/>
                </a:solidFill>
              </a:rPr>
              <a:t>Sifton</a:t>
            </a:r>
            <a:r>
              <a:rPr lang="en-US" sz="2600" dirty="0">
                <a:solidFill>
                  <a:prstClr val="black"/>
                </a:solidFill>
              </a:rPr>
              <a:t> was shot during the exchange and died later that day.</a:t>
            </a:r>
            <a:endParaRPr lang="en-CA" sz="2800" dirty="0"/>
          </a:p>
        </p:txBody>
      </p:sp>
      <p:sp>
        <p:nvSpPr>
          <p:cNvPr id="12" name="TextBox 11">
            <a:extLst>
              <a:ext uri="{FF2B5EF4-FFF2-40B4-BE49-F238E27FC236}">
                <a16:creationId xmlns:a16="http://schemas.microsoft.com/office/drawing/2014/main" id="{A0B5B40B-3C5E-46FA-9981-B1BF900EB03B}"/>
              </a:ext>
            </a:extLst>
          </p:cNvPr>
          <p:cNvSpPr txBox="1"/>
          <p:nvPr/>
        </p:nvSpPr>
        <p:spPr>
          <a:xfrm>
            <a:off x="1387522" y="671527"/>
            <a:ext cx="9416955" cy="584775"/>
          </a:xfrm>
          <a:prstGeom prst="rect">
            <a:avLst/>
          </a:prstGeom>
          <a:noFill/>
        </p:spPr>
        <p:txBody>
          <a:bodyPr wrap="square" rtlCol="0">
            <a:spAutoFit/>
          </a:bodyPr>
          <a:lstStyle/>
          <a:p>
            <a:pPr algn="ctr"/>
            <a:r>
              <a:rPr lang="en-CA" sz="3200" dirty="0">
                <a:solidFill>
                  <a:schemeClr val="accent1">
                    <a:lumMod val="75000"/>
                  </a:schemeClr>
                </a:solidFill>
              </a:rPr>
              <a:t>Awarded for acts of valour “in the face of the enemy”.</a:t>
            </a:r>
          </a:p>
        </p:txBody>
      </p:sp>
      <p:pic>
        <p:nvPicPr>
          <p:cNvPr id="6" name="Picture 5">
            <a:extLst>
              <a:ext uri="{FF2B5EF4-FFF2-40B4-BE49-F238E27FC236}">
                <a16:creationId xmlns:a16="http://schemas.microsoft.com/office/drawing/2014/main" id="{2E9338AE-3730-4FEB-8459-360578EA5D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9" y="1256302"/>
            <a:ext cx="1874294" cy="3197091"/>
          </a:xfrm>
          <a:prstGeom prst="rect">
            <a:avLst/>
          </a:prstGeom>
          <a:noFill/>
        </p:spPr>
      </p:pic>
      <p:pic>
        <p:nvPicPr>
          <p:cNvPr id="7" name="Picture 6">
            <a:extLst>
              <a:ext uri="{FF2B5EF4-FFF2-40B4-BE49-F238E27FC236}">
                <a16:creationId xmlns:a16="http://schemas.microsoft.com/office/drawing/2014/main" id="{66E0729E-FBE5-4AA5-B13A-34BC303CC8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082" y="86797"/>
            <a:ext cx="2278883" cy="477898"/>
          </a:xfrm>
          <a:prstGeom prst="rect">
            <a:avLst/>
          </a:prstGeom>
        </p:spPr>
      </p:pic>
    </p:spTree>
    <p:extLst>
      <p:ext uri="{BB962C8B-B14F-4D97-AF65-F5344CB8AC3E}">
        <p14:creationId xmlns:p14="http://schemas.microsoft.com/office/powerpoint/2010/main" val="71932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3C8ED3-E946-462F-BB1C-39959111C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823" y="263427"/>
            <a:ext cx="4045629" cy="6344281"/>
          </a:xfrm>
          <a:prstGeom prst="rect">
            <a:avLst/>
          </a:prstGeom>
          <a:ln w="25400">
            <a:solidFill>
              <a:srgbClr val="C20437"/>
            </a:solidFill>
          </a:ln>
          <a:effectLst>
            <a:outerShdw blurRad="50800" dist="38100" algn="l" rotWithShape="0">
              <a:prstClr val="black">
                <a:alpha val="40000"/>
              </a:prstClr>
            </a:outerShdw>
          </a:effectLst>
        </p:spPr>
      </p:pic>
      <p:sp>
        <p:nvSpPr>
          <p:cNvPr id="10" name="Title 1">
            <a:extLst>
              <a:ext uri="{FF2B5EF4-FFF2-40B4-BE49-F238E27FC236}">
                <a16:creationId xmlns:a16="http://schemas.microsoft.com/office/drawing/2014/main" id="{8F66A310-DE8F-4585-8DEF-59167B2DD798}"/>
              </a:ext>
            </a:extLst>
          </p:cNvPr>
          <p:cNvSpPr>
            <a:spLocks noGrp="1"/>
          </p:cNvSpPr>
          <p:nvPr>
            <p:ph type="ctrTitle"/>
          </p:nvPr>
        </p:nvSpPr>
        <p:spPr>
          <a:xfrm>
            <a:off x="2404965" y="67578"/>
            <a:ext cx="5347557" cy="754058"/>
          </a:xfrm>
        </p:spPr>
        <p:txBody>
          <a:bodyPr anchor="ctr">
            <a:normAutofit/>
          </a:bodyPr>
          <a:lstStyle/>
          <a:p>
            <a:pPr algn="ctr"/>
            <a:r>
              <a:rPr lang="en-CA" sz="4000" b="1" dirty="0"/>
              <a:t>Victoria Crosses at Vimy</a:t>
            </a:r>
          </a:p>
        </p:txBody>
      </p:sp>
      <p:sp>
        <p:nvSpPr>
          <p:cNvPr id="11" name="TextBox 10">
            <a:extLst>
              <a:ext uri="{FF2B5EF4-FFF2-40B4-BE49-F238E27FC236}">
                <a16:creationId xmlns:a16="http://schemas.microsoft.com/office/drawing/2014/main" id="{D37A40F7-E8E0-4A1E-B5FF-BD29E3C5FEC2}"/>
              </a:ext>
            </a:extLst>
          </p:cNvPr>
          <p:cNvSpPr txBox="1"/>
          <p:nvPr/>
        </p:nvSpPr>
        <p:spPr>
          <a:xfrm>
            <a:off x="126082" y="1902797"/>
            <a:ext cx="7100373" cy="4955203"/>
          </a:xfrm>
          <a:prstGeom prst="rect">
            <a:avLst/>
          </a:prstGeom>
          <a:noFill/>
        </p:spPr>
        <p:txBody>
          <a:bodyPr wrap="square" rtlCol="0">
            <a:spAutoFit/>
          </a:bodyPr>
          <a:lstStyle/>
          <a:p>
            <a:r>
              <a:rPr lang="en-CA" sz="2800" dirty="0"/>
              <a:t>4 men at Vimy were decorated</a:t>
            </a:r>
          </a:p>
          <a:p>
            <a:r>
              <a:rPr lang="en-CA" sz="2800" dirty="0"/>
              <a:t> for their heroism. </a:t>
            </a:r>
          </a:p>
          <a:p>
            <a:endParaRPr lang="en-CA" sz="600" dirty="0"/>
          </a:p>
          <a:p>
            <a:pPr marL="342900" indent="-342900">
              <a:buFont typeface="Courier New" panose="02070309020205020404" pitchFamily="49" charset="0"/>
              <a:buChar char="o"/>
            </a:pPr>
            <a:r>
              <a:rPr lang="en-CA" sz="2800" dirty="0"/>
              <a:t>Pte. William </a:t>
            </a:r>
            <a:r>
              <a:rPr lang="en-CA" sz="2800" b="1" dirty="0"/>
              <a:t>Milne</a:t>
            </a:r>
            <a:r>
              <a:rPr lang="en-CA" sz="2800" dirty="0"/>
              <a:t>, </a:t>
            </a:r>
            <a:r>
              <a:rPr lang="en-CA" sz="2000" dirty="0"/>
              <a:t>Moose Jaw, SK</a:t>
            </a:r>
          </a:p>
          <a:p>
            <a:endParaRPr lang="en-CA" sz="1200" dirty="0"/>
          </a:p>
          <a:p>
            <a:pPr marL="342900" indent="-342900">
              <a:buFont typeface="Courier New" panose="02070309020205020404" pitchFamily="49" charset="0"/>
              <a:buChar char="o"/>
            </a:pPr>
            <a:r>
              <a:rPr lang="en-CA" sz="2800" dirty="0"/>
              <a:t>Sgt. Ellis </a:t>
            </a:r>
            <a:r>
              <a:rPr lang="en-CA" sz="2800" b="1" dirty="0"/>
              <a:t>Sifton</a:t>
            </a:r>
            <a:r>
              <a:rPr lang="en-CA" sz="2800" dirty="0"/>
              <a:t>, </a:t>
            </a:r>
            <a:r>
              <a:rPr lang="en-CA" sz="2000" dirty="0"/>
              <a:t>Wallacetown, ON</a:t>
            </a:r>
          </a:p>
          <a:p>
            <a:endParaRPr lang="en-CA" sz="1200" dirty="0">
              <a:solidFill>
                <a:prstClr val="black"/>
              </a:solidFill>
            </a:endParaRPr>
          </a:p>
          <a:p>
            <a:pPr marL="342900" indent="-342900">
              <a:buFont typeface="Courier New" panose="02070309020205020404" pitchFamily="49" charset="0"/>
              <a:buChar char="o"/>
            </a:pPr>
            <a:r>
              <a:rPr lang="en-CA" sz="2800" dirty="0">
                <a:solidFill>
                  <a:prstClr val="black"/>
                </a:solidFill>
              </a:rPr>
              <a:t>Pte. John </a:t>
            </a:r>
            <a:r>
              <a:rPr lang="en-CA" sz="2800" b="1" dirty="0">
                <a:solidFill>
                  <a:prstClr val="black"/>
                </a:solidFill>
              </a:rPr>
              <a:t>Pattison</a:t>
            </a:r>
            <a:r>
              <a:rPr lang="en-CA" sz="2800" dirty="0">
                <a:solidFill>
                  <a:prstClr val="black"/>
                </a:solidFill>
              </a:rPr>
              <a:t>,</a:t>
            </a:r>
            <a:r>
              <a:rPr lang="en-CA" sz="2000" dirty="0">
                <a:solidFill>
                  <a:prstClr val="black"/>
                </a:solidFill>
              </a:rPr>
              <a:t> Calgary, AB</a:t>
            </a:r>
          </a:p>
          <a:p>
            <a:endParaRPr lang="en-CA" sz="1200" dirty="0"/>
          </a:p>
          <a:p>
            <a:pPr marL="342900" indent="-342900">
              <a:buFont typeface="Courier New" panose="02070309020205020404" pitchFamily="49" charset="0"/>
              <a:buChar char="o"/>
            </a:pPr>
            <a:r>
              <a:rPr lang="en-CA" sz="2800" dirty="0"/>
              <a:t>Maj. Thain </a:t>
            </a:r>
            <a:r>
              <a:rPr lang="en-CA" sz="2800" b="1" dirty="0"/>
              <a:t>MacDowell</a:t>
            </a:r>
            <a:r>
              <a:rPr lang="en-CA" sz="2800" dirty="0"/>
              <a:t>,</a:t>
            </a:r>
            <a:r>
              <a:rPr lang="en-CA" sz="2000" dirty="0"/>
              <a:t> Brockville, ON</a:t>
            </a:r>
          </a:p>
          <a:p>
            <a:r>
              <a:rPr lang="en-US" sz="2800" dirty="0"/>
              <a:t>      </a:t>
            </a:r>
            <a:r>
              <a:rPr lang="en-US" sz="2600" dirty="0"/>
              <a:t>At the “Pimple”, he took a machine gun nest,   	descended into a deep dugout (55-step 	ladder), and took 75 prisoners! MacDowell 	survived the war.</a:t>
            </a:r>
            <a:endParaRPr lang="en-CA" sz="2600" dirty="0"/>
          </a:p>
        </p:txBody>
      </p:sp>
      <p:sp>
        <p:nvSpPr>
          <p:cNvPr id="12" name="TextBox 11">
            <a:extLst>
              <a:ext uri="{FF2B5EF4-FFF2-40B4-BE49-F238E27FC236}">
                <a16:creationId xmlns:a16="http://schemas.microsoft.com/office/drawing/2014/main" id="{A0B5B40B-3C5E-46FA-9981-B1BF900EB03B}"/>
              </a:ext>
            </a:extLst>
          </p:cNvPr>
          <p:cNvSpPr txBox="1"/>
          <p:nvPr/>
        </p:nvSpPr>
        <p:spPr>
          <a:xfrm>
            <a:off x="41046" y="821636"/>
            <a:ext cx="5613950" cy="1200329"/>
          </a:xfrm>
          <a:prstGeom prst="rect">
            <a:avLst/>
          </a:prstGeom>
          <a:noFill/>
        </p:spPr>
        <p:txBody>
          <a:bodyPr wrap="square" rtlCol="0">
            <a:spAutoFit/>
          </a:bodyPr>
          <a:lstStyle/>
          <a:p>
            <a:pPr algn="ctr"/>
            <a:r>
              <a:rPr lang="en-CA" sz="3600" dirty="0">
                <a:solidFill>
                  <a:schemeClr val="accent1">
                    <a:lumMod val="75000"/>
                  </a:schemeClr>
                </a:solidFill>
              </a:rPr>
              <a:t>Awarded for acts of valour</a:t>
            </a:r>
          </a:p>
          <a:p>
            <a:pPr algn="ctr"/>
            <a:r>
              <a:rPr lang="en-CA" sz="3600" dirty="0">
                <a:solidFill>
                  <a:schemeClr val="accent1">
                    <a:lumMod val="75000"/>
                  </a:schemeClr>
                </a:solidFill>
              </a:rPr>
              <a:t>“in the face of the enemy”.</a:t>
            </a:r>
          </a:p>
        </p:txBody>
      </p:sp>
      <p:pic>
        <p:nvPicPr>
          <p:cNvPr id="6" name="Picture 5">
            <a:extLst>
              <a:ext uri="{FF2B5EF4-FFF2-40B4-BE49-F238E27FC236}">
                <a16:creationId xmlns:a16="http://schemas.microsoft.com/office/drawing/2014/main" id="{2E9338AE-3730-4FEB-8459-360578EA5D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3696" y="1078577"/>
            <a:ext cx="2215980" cy="3779924"/>
          </a:xfrm>
          <a:prstGeom prst="rect">
            <a:avLst/>
          </a:prstGeom>
          <a:noFill/>
        </p:spPr>
      </p:pic>
      <p:pic>
        <p:nvPicPr>
          <p:cNvPr id="7" name="Picture 6">
            <a:extLst>
              <a:ext uri="{FF2B5EF4-FFF2-40B4-BE49-F238E27FC236}">
                <a16:creationId xmlns:a16="http://schemas.microsoft.com/office/drawing/2014/main" id="{66E0729E-FBE5-4AA5-B13A-34BC303CC8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082" y="86797"/>
            <a:ext cx="2278883" cy="477898"/>
          </a:xfrm>
          <a:prstGeom prst="rect">
            <a:avLst/>
          </a:prstGeom>
        </p:spPr>
      </p:pic>
    </p:spTree>
    <p:extLst>
      <p:ext uri="{BB962C8B-B14F-4D97-AF65-F5344CB8AC3E}">
        <p14:creationId xmlns:p14="http://schemas.microsoft.com/office/powerpoint/2010/main" val="291605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3C8ED3-E946-462F-BB1C-39959111C8E1}"/>
              </a:ext>
            </a:extLst>
          </p:cNvPr>
          <p:cNvPicPr>
            <a:picLocks noChangeAspect="1"/>
          </p:cNvPicPr>
          <p:nvPr/>
        </p:nvPicPr>
        <p:blipFill rotWithShape="1">
          <a:blip r:embed="rId3">
            <a:extLst>
              <a:ext uri="{28A0092B-C50C-407E-A947-70E740481C1C}">
                <a14:useLocalDpi xmlns:a14="http://schemas.microsoft.com/office/drawing/2010/main" val="0"/>
              </a:ext>
            </a:extLst>
          </a:blip>
          <a:srcRect l="6903" r="9943"/>
          <a:stretch/>
        </p:blipFill>
        <p:spPr>
          <a:xfrm>
            <a:off x="7820467" y="343601"/>
            <a:ext cx="4276078" cy="6170797"/>
          </a:xfrm>
          <a:prstGeom prst="rect">
            <a:avLst/>
          </a:prstGeom>
          <a:ln w="25400">
            <a:solidFill>
              <a:srgbClr val="C20437"/>
            </a:solidFill>
          </a:ln>
          <a:effectLst>
            <a:outerShdw blurRad="50800" dist="38100" algn="l" rotWithShape="0">
              <a:prstClr val="black">
                <a:alpha val="40000"/>
              </a:prstClr>
            </a:outerShdw>
          </a:effectLst>
        </p:spPr>
      </p:pic>
      <p:sp>
        <p:nvSpPr>
          <p:cNvPr id="10" name="Title 1">
            <a:extLst>
              <a:ext uri="{FF2B5EF4-FFF2-40B4-BE49-F238E27FC236}">
                <a16:creationId xmlns:a16="http://schemas.microsoft.com/office/drawing/2014/main" id="{8F66A310-DE8F-4585-8DEF-59167B2DD798}"/>
              </a:ext>
            </a:extLst>
          </p:cNvPr>
          <p:cNvSpPr>
            <a:spLocks noGrp="1"/>
          </p:cNvSpPr>
          <p:nvPr>
            <p:ph type="ctrTitle"/>
          </p:nvPr>
        </p:nvSpPr>
        <p:spPr>
          <a:xfrm>
            <a:off x="2404965" y="67578"/>
            <a:ext cx="5347557" cy="754058"/>
          </a:xfrm>
        </p:spPr>
        <p:txBody>
          <a:bodyPr anchor="ctr">
            <a:normAutofit/>
          </a:bodyPr>
          <a:lstStyle/>
          <a:p>
            <a:pPr algn="ctr"/>
            <a:r>
              <a:rPr lang="en-CA" sz="4000" b="1" dirty="0"/>
              <a:t>Victoria Crosses at Vimy</a:t>
            </a:r>
          </a:p>
        </p:txBody>
      </p:sp>
      <p:sp>
        <p:nvSpPr>
          <p:cNvPr id="11" name="TextBox 10">
            <a:extLst>
              <a:ext uri="{FF2B5EF4-FFF2-40B4-BE49-F238E27FC236}">
                <a16:creationId xmlns:a16="http://schemas.microsoft.com/office/drawing/2014/main" id="{D37A40F7-E8E0-4A1E-B5FF-BD29E3C5FEC2}"/>
              </a:ext>
            </a:extLst>
          </p:cNvPr>
          <p:cNvSpPr txBox="1"/>
          <p:nvPr/>
        </p:nvSpPr>
        <p:spPr>
          <a:xfrm>
            <a:off x="126082" y="1960282"/>
            <a:ext cx="7857858" cy="4678204"/>
          </a:xfrm>
          <a:prstGeom prst="rect">
            <a:avLst/>
          </a:prstGeom>
          <a:noFill/>
        </p:spPr>
        <p:txBody>
          <a:bodyPr wrap="square" rtlCol="0">
            <a:spAutoFit/>
          </a:bodyPr>
          <a:lstStyle/>
          <a:p>
            <a:r>
              <a:rPr lang="en-CA" sz="2800" dirty="0"/>
              <a:t>4 men at Vimy were decorated</a:t>
            </a:r>
          </a:p>
          <a:p>
            <a:r>
              <a:rPr lang="en-CA" sz="2800" dirty="0"/>
              <a:t> for their heroism. </a:t>
            </a:r>
          </a:p>
          <a:p>
            <a:endParaRPr lang="en-CA" sz="600" dirty="0"/>
          </a:p>
          <a:p>
            <a:pPr marL="342900" lvl="0" indent="-342900">
              <a:buFont typeface="Courier New" panose="02070309020205020404" pitchFamily="49" charset="0"/>
              <a:buChar char="o"/>
            </a:pPr>
            <a:r>
              <a:rPr lang="en-CA" sz="2800" dirty="0">
                <a:solidFill>
                  <a:prstClr val="black"/>
                </a:solidFill>
              </a:rPr>
              <a:t>Maj. </a:t>
            </a:r>
            <a:r>
              <a:rPr lang="en-CA" sz="2800" dirty="0" err="1">
                <a:solidFill>
                  <a:prstClr val="black"/>
                </a:solidFill>
              </a:rPr>
              <a:t>Thain</a:t>
            </a:r>
            <a:r>
              <a:rPr lang="en-CA" sz="2800" dirty="0">
                <a:solidFill>
                  <a:prstClr val="black"/>
                </a:solidFill>
              </a:rPr>
              <a:t> </a:t>
            </a:r>
            <a:r>
              <a:rPr lang="en-CA" sz="2800" b="1" dirty="0">
                <a:solidFill>
                  <a:prstClr val="black"/>
                </a:solidFill>
              </a:rPr>
              <a:t>MacDowell</a:t>
            </a:r>
            <a:r>
              <a:rPr lang="en-CA" sz="2800" dirty="0">
                <a:solidFill>
                  <a:prstClr val="black"/>
                </a:solidFill>
              </a:rPr>
              <a:t>,</a:t>
            </a:r>
            <a:r>
              <a:rPr lang="en-CA" sz="2000" dirty="0">
                <a:solidFill>
                  <a:prstClr val="black"/>
                </a:solidFill>
              </a:rPr>
              <a:t> Brockville, ON</a:t>
            </a:r>
          </a:p>
          <a:p>
            <a:endParaRPr lang="en-CA" sz="600" dirty="0"/>
          </a:p>
          <a:p>
            <a:pPr marL="342900" indent="-342900">
              <a:buFont typeface="Courier New" panose="02070309020205020404" pitchFamily="49" charset="0"/>
              <a:buChar char="o"/>
            </a:pPr>
            <a:r>
              <a:rPr lang="en-CA" sz="2800" dirty="0"/>
              <a:t>Sgt. Ellis </a:t>
            </a:r>
            <a:r>
              <a:rPr lang="en-CA" sz="2800" b="1" dirty="0"/>
              <a:t>Sifton</a:t>
            </a:r>
            <a:r>
              <a:rPr lang="en-CA" sz="2800" dirty="0"/>
              <a:t>, </a:t>
            </a:r>
            <a:r>
              <a:rPr lang="en-CA" sz="2000" dirty="0"/>
              <a:t>Wallacetown, ON</a:t>
            </a:r>
          </a:p>
          <a:p>
            <a:endParaRPr lang="en-CA" sz="600" dirty="0">
              <a:solidFill>
                <a:prstClr val="black"/>
              </a:solidFill>
            </a:endParaRPr>
          </a:p>
          <a:p>
            <a:pPr marL="342900" indent="-342900">
              <a:buFont typeface="Courier New" panose="02070309020205020404" pitchFamily="49" charset="0"/>
              <a:buChar char="o"/>
            </a:pPr>
            <a:r>
              <a:rPr lang="en-CA" sz="2800" dirty="0">
                <a:solidFill>
                  <a:prstClr val="black"/>
                </a:solidFill>
              </a:rPr>
              <a:t>Pte. John </a:t>
            </a:r>
            <a:r>
              <a:rPr lang="en-CA" sz="2800" b="1" dirty="0">
                <a:solidFill>
                  <a:prstClr val="black"/>
                </a:solidFill>
              </a:rPr>
              <a:t>Pattison</a:t>
            </a:r>
            <a:r>
              <a:rPr lang="en-CA" sz="2800" dirty="0">
                <a:solidFill>
                  <a:prstClr val="black"/>
                </a:solidFill>
              </a:rPr>
              <a:t>,</a:t>
            </a:r>
            <a:r>
              <a:rPr lang="en-CA" sz="2000" dirty="0">
                <a:solidFill>
                  <a:prstClr val="black"/>
                </a:solidFill>
              </a:rPr>
              <a:t> Calgary, AB</a:t>
            </a:r>
          </a:p>
          <a:p>
            <a:endParaRPr lang="en-CA" sz="600" dirty="0"/>
          </a:p>
          <a:p>
            <a:pPr marL="342900" lvl="0" indent="-342900">
              <a:buFont typeface="Courier New" panose="02070309020205020404" pitchFamily="49" charset="0"/>
              <a:buChar char="o"/>
            </a:pPr>
            <a:r>
              <a:rPr lang="en-CA" sz="2800" dirty="0">
                <a:solidFill>
                  <a:prstClr val="black"/>
                </a:solidFill>
              </a:rPr>
              <a:t>Pte. William </a:t>
            </a:r>
            <a:r>
              <a:rPr lang="en-CA" sz="2800" b="1" dirty="0">
                <a:solidFill>
                  <a:prstClr val="black"/>
                </a:solidFill>
              </a:rPr>
              <a:t>Milne</a:t>
            </a:r>
            <a:r>
              <a:rPr lang="en-CA" sz="2800" dirty="0">
                <a:solidFill>
                  <a:prstClr val="black"/>
                </a:solidFill>
              </a:rPr>
              <a:t>, </a:t>
            </a:r>
            <a:r>
              <a:rPr lang="en-CA" sz="2000" dirty="0">
                <a:solidFill>
                  <a:prstClr val="black"/>
                </a:solidFill>
              </a:rPr>
              <a:t>Moose Jaw, SK</a:t>
            </a:r>
          </a:p>
          <a:p>
            <a:r>
              <a:rPr lang="en-US" sz="2800" dirty="0"/>
              <a:t>      </a:t>
            </a:r>
            <a:r>
              <a:rPr lang="en-US" sz="2600" dirty="0"/>
              <a:t>Twice during the battle, after crawling on hands and knees, then throwing Mills bombs, Milne took machine gun nests. Shortly after taking the second, Milne was hit by fire. His body was never recovered. </a:t>
            </a:r>
            <a:endParaRPr lang="en-CA" sz="2600" dirty="0"/>
          </a:p>
        </p:txBody>
      </p:sp>
      <p:sp>
        <p:nvSpPr>
          <p:cNvPr id="12" name="TextBox 11">
            <a:extLst>
              <a:ext uri="{FF2B5EF4-FFF2-40B4-BE49-F238E27FC236}">
                <a16:creationId xmlns:a16="http://schemas.microsoft.com/office/drawing/2014/main" id="{A0B5B40B-3C5E-46FA-9981-B1BF900EB03B}"/>
              </a:ext>
            </a:extLst>
          </p:cNvPr>
          <p:cNvSpPr txBox="1"/>
          <p:nvPr/>
        </p:nvSpPr>
        <p:spPr>
          <a:xfrm>
            <a:off x="126082" y="770050"/>
            <a:ext cx="5347558" cy="1200329"/>
          </a:xfrm>
          <a:prstGeom prst="rect">
            <a:avLst/>
          </a:prstGeom>
          <a:noFill/>
        </p:spPr>
        <p:txBody>
          <a:bodyPr wrap="square" rtlCol="0">
            <a:spAutoFit/>
          </a:bodyPr>
          <a:lstStyle/>
          <a:p>
            <a:pPr algn="ctr"/>
            <a:r>
              <a:rPr lang="en-CA" sz="3600" dirty="0">
                <a:solidFill>
                  <a:schemeClr val="accent1">
                    <a:lumMod val="75000"/>
                  </a:schemeClr>
                </a:solidFill>
              </a:rPr>
              <a:t>Awarded for acts of valour “in the face of the enemy”.</a:t>
            </a:r>
          </a:p>
        </p:txBody>
      </p:sp>
      <p:pic>
        <p:nvPicPr>
          <p:cNvPr id="6" name="Picture 5">
            <a:extLst>
              <a:ext uri="{FF2B5EF4-FFF2-40B4-BE49-F238E27FC236}">
                <a16:creationId xmlns:a16="http://schemas.microsoft.com/office/drawing/2014/main" id="{2E9338AE-3730-4FEB-8459-360578EA5D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1585" y="950479"/>
            <a:ext cx="2123117" cy="3621521"/>
          </a:xfrm>
          <a:prstGeom prst="rect">
            <a:avLst/>
          </a:prstGeom>
          <a:noFill/>
        </p:spPr>
      </p:pic>
      <p:pic>
        <p:nvPicPr>
          <p:cNvPr id="7" name="Picture 6">
            <a:extLst>
              <a:ext uri="{FF2B5EF4-FFF2-40B4-BE49-F238E27FC236}">
                <a16:creationId xmlns:a16="http://schemas.microsoft.com/office/drawing/2014/main" id="{66E0729E-FBE5-4AA5-B13A-34BC303CC8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082" y="86797"/>
            <a:ext cx="2278883" cy="477898"/>
          </a:xfrm>
          <a:prstGeom prst="rect">
            <a:avLst/>
          </a:prstGeom>
        </p:spPr>
      </p:pic>
    </p:spTree>
    <p:extLst>
      <p:ext uri="{BB962C8B-B14F-4D97-AF65-F5344CB8AC3E}">
        <p14:creationId xmlns:p14="http://schemas.microsoft.com/office/powerpoint/2010/main" val="408568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3C8ED3-E946-462F-BB1C-39959111C8E1}"/>
              </a:ext>
            </a:extLst>
          </p:cNvPr>
          <p:cNvPicPr>
            <a:picLocks noChangeAspect="1"/>
          </p:cNvPicPr>
          <p:nvPr/>
        </p:nvPicPr>
        <p:blipFill rotWithShape="1">
          <a:blip r:embed="rId3">
            <a:extLst>
              <a:ext uri="{28A0092B-C50C-407E-A947-70E740481C1C}">
                <a14:useLocalDpi xmlns:a14="http://schemas.microsoft.com/office/drawing/2010/main" val="0"/>
              </a:ext>
            </a:extLst>
          </a:blip>
          <a:srcRect l="13846" r="14761"/>
          <a:stretch/>
        </p:blipFill>
        <p:spPr>
          <a:xfrm>
            <a:off x="0" y="1111897"/>
            <a:ext cx="12192000" cy="4393317"/>
          </a:xfrm>
          <a:prstGeom prst="rect">
            <a:avLst/>
          </a:prstGeom>
          <a:effectLst/>
        </p:spPr>
      </p:pic>
      <p:sp>
        <p:nvSpPr>
          <p:cNvPr id="10" name="Title 1">
            <a:extLst>
              <a:ext uri="{FF2B5EF4-FFF2-40B4-BE49-F238E27FC236}">
                <a16:creationId xmlns:a16="http://schemas.microsoft.com/office/drawing/2014/main" id="{8F66A310-DE8F-4585-8DEF-59167B2DD798}"/>
              </a:ext>
            </a:extLst>
          </p:cNvPr>
          <p:cNvSpPr>
            <a:spLocks noGrp="1"/>
          </p:cNvSpPr>
          <p:nvPr>
            <p:ph type="ctrTitle"/>
          </p:nvPr>
        </p:nvSpPr>
        <p:spPr>
          <a:xfrm>
            <a:off x="2293863" y="18001"/>
            <a:ext cx="2569685" cy="644608"/>
          </a:xfrm>
        </p:spPr>
        <p:txBody>
          <a:bodyPr anchor="ctr">
            <a:normAutofit/>
          </a:bodyPr>
          <a:lstStyle/>
          <a:p>
            <a:pPr algn="l"/>
            <a:r>
              <a:rPr lang="en-CA" sz="4000" b="1" dirty="0"/>
              <a:t>Context:</a:t>
            </a:r>
          </a:p>
        </p:txBody>
      </p:sp>
      <p:sp>
        <p:nvSpPr>
          <p:cNvPr id="11" name="TextBox 10">
            <a:extLst>
              <a:ext uri="{FF2B5EF4-FFF2-40B4-BE49-F238E27FC236}">
                <a16:creationId xmlns:a16="http://schemas.microsoft.com/office/drawing/2014/main" id="{D37A40F7-E8E0-4A1E-B5FF-BD29E3C5FEC2}"/>
              </a:ext>
            </a:extLst>
          </p:cNvPr>
          <p:cNvSpPr txBox="1"/>
          <p:nvPr/>
        </p:nvSpPr>
        <p:spPr>
          <a:xfrm>
            <a:off x="2270052" y="576686"/>
            <a:ext cx="7628085" cy="523220"/>
          </a:xfrm>
          <a:prstGeom prst="rect">
            <a:avLst/>
          </a:prstGeom>
          <a:solidFill>
            <a:schemeClr val="bg1">
              <a:lumMod val="95000"/>
            </a:schemeClr>
          </a:solidFill>
        </p:spPr>
        <p:txBody>
          <a:bodyPr wrap="square" rtlCol="0">
            <a:spAutoFit/>
          </a:bodyPr>
          <a:lstStyle/>
          <a:p>
            <a:r>
              <a:rPr lang="en-CA" sz="2800" dirty="0"/>
              <a:t>In 1917, Britain and France needed a breakthrough. </a:t>
            </a:r>
          </a:p>
        </p:txBody>
      </p:sp>
      <p:sp>
        <p:nvSpPr>
          <p:cNvPr id="12" name="TextBox 11">
            <a:extLst>
              <a:ext uri="{FF2B5EF4-FFF2-40B4-BE49-F238E27FC236}">
                <a16:creationId xmlns:a16="http://schemas.microsoft.com/office/drawing/2014/main" id="{A0B5B40B-3C5E-46FA-9981-B1BF900EB03B}"/>
              </a:ext>
            </a:extLst>
          </p:cNvPr>
          <p:cNvSpPr txBox="1"/>
          <p:nvPr/>
        </p:nvSpPr>
        <p:spPr>
          <a:xfrm>
            <a:off x="495081" y="5488609"/>
            <a:ext cx="11178021" cy="1384995"/>
          </a:xfrm>
          <a:prstGeom prst="rect">
            <a:avLst/>
          </a:prstGeom>
          <a:solidFill>
            <a:schemeClr val="bg2"/>
          </a:solidFill>
        </p:spPr>
        <p:txBody>
          <a:bodyPr wrap="square" rtlCol="0">
            <a:spAutoFit/>
          </a:bodyPr>
          <a:lstStyle/>
          <a:p>
            <a:r>
              <a:rPr lang="en-CA" sz="2800" dirty="0"/>
              <a:t>Vimy Ridge was a strong German position in the Arras area. The German army had repelled multiple large-scale attacks from the British and French forces during the preceding years.</a:t>
            </a:r>
          </a:p>
        </p:txBody>
      </p:sp>
      <p:sp>
        <p:nvSpPr>
          <p:cNvPr id="6" name="TextBox 5">
            <a:extLst>
              <a:ext uri="{FF2B5EF4-FFF2-40B4-BE49-F238E27FC236}">
                <a16:creationId xmlns:a16="http://schemas.microsoft.com/office/drawing/2014/main" id="{BB962842-1A6F-4595-8A87-D42C2C498B2D}"/>
              </a:ext>
            </a:extLst>
          </p:cNvPr>
          <p:cNvSpPr txBox="1"/>
          <p:nvPr/>
        </p:nvSpPr>
        <p:spPr>
          <a:xfrm>
            <a:off x="126082" y="4495800"/>
            <a:ext cx="4197685" cy="369332"/>
          </a:xfrm>
          <a:prstGeom prst="rect">
            <a:avLst/>
          </a:prstGeom>
          <a:noFill/>
        </p:spPr>
        <p:txBody>
          <a:bodyPr wrap="square" rtlCol="0">
            <a:spAutoFit/>
          </a:bodyPr>
          <a:lstStyle/>
          <a:p>
            <a:r>
              <a:rPr lang="en-CA" b="1" dirty="0">
                <a:solidFill>
                  <a:srgbClr val="0070C0"/>
                </a:solidFill>
                <a:latin typeface="Calibri" panose="020F0502020204030204" pitchFamily="34" charset="0"/>
                <a:cs typeface="Calibri" panose="020F0502020204030204" pitchFamily="34" charset="0"/>
              </a:rPr>
              <a:t>Sketched by Walter M. Draycott, PPCLI.</a:t>
            </a:r>
          </a:p>
        </p:txBody>
      </p:sp>
      <p:pic>
        <p:nvPicPr>
          <p:cNvPr id="7" name="Picture 6">
            <a:extLst>
              <a:ext uri="{FF2B5EF4-FFF2-40B4-BE49-F238E27FC236}">
                <a16:creationId xmlns:a16="http://schemas.microsoft.com/office/drawing/2014/main" id="{38BE5588-FA9B-486F-8B84-43A6B6A051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80" y="83312"/>
            <a:ext cx="2278883" cy="477898"/>
          </a:xfrm>
          <a:prstGeom prst="rect">
            <a:avLst/>
          </a:prstGeom>
        </p:spPr>
      </p:pic>
    </p:spTree>
    <p:extLst>
      <p:ext uri="{BB962C8B-B14F-4D97-AF65-F5344CB8AC3E}">
        <p14:creationId xmlns:p14="http://schemas.microsoft.com/office/powerpoint/2010/main" val="243291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F66A310-DE8F-4585-8DEF-59167B2DD798}"/>
              </a:ext>
            </a:extLst>
          </p:cNvPr>
          <p:cNvSpPr>
            <a:spLocks noGrp="1"/>
          </p:cNvSpPr>
          <p:nvPr>
            <p:ph type="ctrTitle"/>
          </p:nvPr>
        </p:nvSpPr>
        <p:spPr>
          <a:xfrm>
            <a:off x="2404965" y="86797"/>
            <a:ext cx="3922642" cy="765313"/>
          </a:xfrm>
        </p:spPr>
        <p:txBody>
          <a:bodyPr anchor="ctr">
            <a:normAutofit/>
          </a:bodyPr>
          <a:lstStyle/>
          <a:p>
            <a:r>
              <a:rPr lang="en-CA" sz="4000" b="1" dirty="0"/>
              <a:t>Vimy Ridge Today:</a:t>
            </a:r>
          </a:p>
        </p:txBody>
      </p:sp>
      <p:pic>
        <p:nvPicPr>
          <p:cNvPr id="3" name="Picture 2">
            <a:extLst>
              <a:ext uri="{FF2B5EF4-FFF2-40B4-BE49-F238E27FC236}">
                <a16:creationId xmlns:a16="http://schemas.microsoft.com/office/drawing/2014/main" id="{6AEC4BFE-0AB8-4C0B-8FDD-D7E3CF6FC9C6}"/>
              </a:ext>
            </a:extLst>
          </p:cNvPr>
          <p:cNvPicPr>
            <a:picLocks noChangeAspect="1"/>
          </p:cNvPicPr>
          <p:nvPr/>
        </p:nvPicPr>
        <p:blipFill rotWithShape="1">
          <a:blip r:embed="rId3">
            <a:extLst>
              <a:ext uri="{28A0092B-C50C-407E-A947-70E740481C1C}">
                <a14:useLocalDpi xmlns:a14="http://schemas.microsoft.com/office/drawing/2010/main" val="0"/>
              </a:ext>
            </a:extLst>
          </a:blip>
          <a:srcRect l="11471" t="28892" r="11471" b="21288"/>
          <a:stretch/>
        </p:blipFill>
        <p:spPr>
          <a:xfrm>
            <a:off x="0" y="908366"/>
            <a:ext cx="12191999" cy="5885744"/>
          </a:xfrm>
          <a:prstGeom prst="rect">
            <a:avLst/>
          </a:prstGeom>
        </p:spPr>
      </p:pic>
      <p:pic>
        <p:nvPicPr>
          <p:cNvPr id="4" name="Picture 3">
            <a:extLst>
              <a:ext uri="{FF2B5EF4-FFF2-40B4-BE49-F238E27FC236}">
                <a16:creationId xmlns:a16="http://schemas.microsoft.com/office/drawing/2014/main" id="{4E2E8DB4-E2C0-4C36-B06A-38C51D9C8B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82" y="86797"/>
            <a:ext cx="2278883" cy="477898"/>
          </a:xfrm>
          <a:prstGeom prst="rect">
            <a:avLst/>
          </a:prstGeom>
        </p:spPr>
      </p:pic>
    </p:spTree>
    <p:extLst>
      <p:ext uri="{BB962C8B-B14F-4D97-AF65-F5344CB8AC3E}">
        <p14:creationId xmlns:p14="http://schemas.microsoft.com/office/powerpoint/2010/main" val="57229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3C8ED3-E946-462F-BB1C-39959111C8E1}"/>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l="2631" t="1584" r="4750" b="7817"/>
          <a:stretch/>
        </p:blipFill>
        <p:spPr>
          <a:xfrm>
            <a:off x="4830417" y="1537253"/>
            <a:ext cx="6859286" cy="5307495"/>
          </a:xfrm>
          <a:prstGeom prst="rect">
            <a:avLst/>
          </a:prstGeom>
          <a:ln w="25400">
            <a:solidFill>
              <a:srgbClr val="C20437"/>
            </a:solidFill>
          </a:ln>
          <a:effectLst>
            <a:outerShdw blurRad="50800" dist="38100" algn="l" rotWithShape="0">
              <a:prstClr val="black">
                <a:alpha val="40000"/>
              </a:prstClr>
            </a:outerShdw>
          </a:effectLst>
        </p:spPr>
      </p:pic>
      <p:sp>
        <p:nvSpPr>
          <p:cNvPr id="10" name="Title 1">
            <a:extLst>
              <a:ext uri="{FF2B5EF4-FFF2-40B4-BE49-F238E27FC236}">
                <a16:creationId xmlns:a16="http://schemas.microsoft.com/office/drawing/2014/main" id="{8F66A310-DE8F-4585-8DEF-59167B2DD798}"/>
              </a:ext>
            </a:extLst>
          </p:cNvPr>
          <p:cNvSpPr>
            <a:spLocks noGrp="1"/>
          </p:cNvSpPr>
          <p:nvPr>
            <p:ph type="ctrTitle"/>
          </p:nvPr>
        </p:nvSpPr>
        <p:spPr>
          <a:xfrm>
            <a:off x="2504170" y="13252"/>
            <a:ext cx="2842012" cy="667115"/>
          </a:xfrm>
        </p:spPr>
        <p:txBody>
          <a:bodyPr anchor="ctr">
            <a:normAutofit/>
          </a:bodyPr>
          <a:lstStyle/>
          <a:p>
            <a:r>
              <a:rPr lang="en-CA" sz="4000" b="1" dirty="0"/>
              <a:t>Preparation</a:t>
            </a:r>
            <a:r>
              <a:rPr lang="en-CA" sz="4000" b="1" dirty="0">
                <a:solidFill>
                  <a:schemeClr val="bg1"/>
                </a:solidFill>
              </a:rPr>
              <a:t>:</a:t>
            </a:r>
          </a:p>
        </p:txBody>
      </p:sp>
      <p:sp>
        <p:nvSpPr>
          <p:cNvPr id="11" name="TextBox 10">
            <a:extLst>
              <a:ext uri="{FF2B5EF4-FFF2-40B4-BE49-F238E27FC236}">
                <a16:creationId xmlns:a16="http://schemas.microsoft.com/office/drawing/2014/main" id="{D37A40F7-E8E0-4A1E-B5FF-BD29E3C5FEC2}"/>
              </a:ext>
            </a:extLst>
          </p:cNvPr>
          <p:cNvSpPr txBox="1"/>
          <p:nvPr/>
        </p:nvSpPr>
        <p:spPr>
          <a:xfrm>
            <a:off x="225286" y="580352"/>
            <a:ext cx="11701669" cy="2246769"/>
          </a:xfrm>
          <a:prstGeom prst="rect">
            <a:avLst/>
          </a:prstGeom>
          <a:noFill/>
        </p:spPr>
        <p:txBody>
          <a:bodyPr wrap="square" rtlCol="0">
            <a:spAutoFit/>
          </a:bodyPr>
          <a:lstStyle/>
          <a:p>
            <a:r>
              <a:rPr lang="en-CA" sz="2800" dirty="0"/>
              <a:t>The soldiers received </a:t>
            </a:r>
            <a:r>
              <a:rPr lang="en-CA" sz="2800" b="1" dirty="0"/>
              <a:t>specialized training</a:t>
            </a:r>
            <a:r>
              <a:rPr lang="en-CA" sz="2800" dirty="0"/>
              <a:t> (bomb throwing, bayonet combat, marksmanship), learned </a:t>
            </a:r>
            <a:r>
              <a:rPr lang="en-CA" sz="2800" b="1" dirty="0"/>
              <a:t>platoon tactics</a:t>
            </a:r>
            <a:r>
              <a:rPr lang="en-CA" sz="2800" dirty="0"/>
              <a:t>, and practiced </a:t>
            </a:r>
            <a:r>
              <a:rPr lang="en-CA" sz="2800" b="1" dirty="0"/>
              <a:t>timing their movement</a:t>
            </a:r>
            <a:r>
              <a:rPr lang="en-CA" sz="2800" dirty="0"/>
              <a:t> in coordination</a:t>
            </a:r>
          </a:p>
          <a:p>
            <a:r>
              <a:rPr lang="en-CA" sz="2800" dirty="0"/>
              <a:t>with the creeping</a:t>
            </a:r>
          </a:p>
          <a:p>
            <a:r>
              <a:rPr lang="en-CA" sz="2800" dirty="0"/>
              <a:t>barrage.</a:t>
            </a:r>
          </a:p>
        </p:txBody>
      </p:sp>
      <p:sp>
        <p:nvSpPr>
          <p:cNvPr id="12" name="TextBox 11">
            <a:extLst>
              <a:ext uri="{FF2B5EF4-FFF2-40B4-BE49-F238E27FC236}">
                <a16:creationId xmlns:a16="http://schemas.microsoft.com/office/drawing/2014/main" id="{A0B5B40B-3C5E-46FA-9981-B1BF900EB03B}"/>
              </a:ext>
            </a:extLst>
          </p:cNvPr>
          <p:cNvSpPr txBox="1"/>
          <p:nvPr/>
        </p:nvSpPr>
        <p:spPr>
          <a:xfrm>
            <a:off x="225286" y="3045994"/>
            <a:ext cx="4306957" cy="3231654"/>
          </a:xfrm>
          <a:prstGeom prst="rect">
            <a:avLst/>
          </a:prstGeom>
          <a:noFill/>
        </p:spPr>
        <p:txBody>
          <a:bodyPr wrap="square" rtlCol="0">
            <a:spAutoFit/>
          </a:bodyPr>
          <a:lstStyle/>
          <a:p>
            <a:r>
              <a:rPr lang="en-CA" sz="2800" dirty="0"/>
              <a:t>Drilling and practice occurred in the days and weeks before the battle.</a:t>
            </a:r>
          </a:p>
          <a:p>
            <a:endParaRPr lang="en-CA" sz="800" dirty="0"/>
          </a:p>
          <a:p>
            <a:r>
              <a:rPr lang="en-CA" sz="2800" dirty="0"/>
              <a:t>A </a:t>
            </a:r>
            <a:r>
              <a:rPr lang="en-CA" sz="2800" b="1" dirty="0"/>
              <a:t>replica of the battlefield </a:t>
            </a:r>
            <a:r>
              <a:rPr lang="en-CA" sz="2800" dirty="0"/>
              <a:t>complete with German trenches and known strong points was used.</a:t>
            </a:r>
          </a:p>
        </p:txBody>
      </p:sp>
      <p:sp>
        <p:nvSpPr>
          <p:cNvPr id="2" name="Oval 1">
            <a:extLst>
              <a:ext uri="{FF2B5EF4-FFF2-40B4-BE49-F238E27FC236}">
                <a16:creationId xmlns:a16="http://schemas.microsoft.com/office/drawing/2014/main" id="{E40ED95E-DD33-461A-AC3E-94E603C1D17B}"/>
              </a:ext>
            </a:extLst>
          </p:cNvPr>
          <p:cNvSpPr/>
          <p:nvPr/>
        </p:nvSpPr>
        <p:spPr>
          <a:xfrm>
            <a:off x="4724399" y="1883682"/>
            <a:ext cx="4191000" cy="102990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7" name="Picture 6">
            <a:extLst>
              <a:ext uri="{FF2B5EF4-FFF2-40B4-BE49-F238E27FC236}">
                <a16:creationId xmlns:a16="http://schemas.microsoft.com/office/drawing/2014/main" id="{4A968EA3-49A0-4835-B5A8-B7261A339A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082" y="86797"/>
            <a:ext cx="2278883" cy="477898"/>
          </a:xfrm>
          <a:prstGeom prst="rect">
            <a:avLst/>
          </a:prstGeom>
        </p:spPr>
      </p:pic>
    </p:spTree>
    <p:extLst>
      <p:ext uri="{BB962C8B-B14F-4D97-AF65-F5344CB8AC3E}">
        <p14:creationId xmlns:p14="http://schemas.microsoft.com/office/powerpoint/2010/main" val="92170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B83DA0-F11F-4A4F-8B77-A4807D96E3CC}"/>
              </a:ext>
            </a:extLst>
          </p:cNvPr>
          <p:cNvSpPr txBox="1">
            <a:spLocks/>
          </p:cNvSpPr>
          <p:nvPr/>
        </p:nvSpPr>
        <p:spPr>
          <a:xfrm>
            <a:off x="2404965" y="86797"/>
            <a:ext cx="4518991" cy="552672"/>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600" b="1" dirty="0">
                <a:solidFill>
                  <a:schemeClr val="tx1"/>
                </a:solidFill>
              </a:rPr>
              <a:t>The Creeping Barrage:</a:t>
            </a:r>
          </a:p>
        </p:txBody>
      </p:sp>
      <p:pic>
        <p:nvPicPr>
          <p:cNvPr id="6" name="Picture 5">
            <a:extLst>
              <a:ext uri="{FF2B5EF4-FFF2-40B4-BE49-F238E27FC236}">
                <a16:creationId xmlns:a16="http://schemas.microsoft.com/office/drawing/2014/main" id="{3FF15487-69B9-4DBF-BB0E-64E89F36ACF5}"/>
              </a:ext>
            </a:extLst>
          </p:cNvPr>
          <p:cNvPicPr>
            <a:picLocks noChangeAspect="1"/>
          </p:cNvPicPr>
          <p:nvPr/>
        </p:nvPicPr>
        <p:blipFill rotWithShape="1">
          <a:blip r:embed="rId3">
            <a:extLst>
              <a:ext uri="{28A0092B-C50C-407E-A947-70E740481C1C}">
                <a14:useLocalDpi xmlns:a14="http://schemas.microsoft.com/office/drawing/2010/main" val="0"/>
              </a:ext>
            </a:extLst>
          </a:blip>
          <a:srcRect r="9355"/>
          <a:stretch/>
        </p:blipFill>
        <p:spPr>
          <a:xfrm>
            <a:off x="4853775" y="767685"/>
            <a:ext cx="7250213" cy="5661391"/>
          </a:xfrm>
          <a:prstGeom prst="rect">
            <a:avLst/>
          </a:prstGeom>
          <a:ln w="25400">
            <a:solidFill>
              <a:srgbClr val="C20437"/>
            </a:solidFill>
          </a:ln>
        </p:spPr>
      </p:pic>
      <p:pic>
        <p:nvPicPr>
          <p:cNvPr id="7" name="Picture 6">
            <a:extLst>
              <a:ext uri="{FF2B5EF4-FFF2-40B4-BE49-F238E27FC236}">
                <a16:creationId xmlns:a16="http://schemas.microsoft.com/office/drawing/2014/main" id="{4457E536-C474-452A-888C-9A4EBE52AAD7}"/>
              </a:ext>
            </a:extLst>
          </p:cNvPr>
          <p:cNvPicPr>
            <a:picLocks noChangeAspect="1"/>
          </p:cNvPicPr>
          <p:nvPr/>
        </p:nvPicPr>
        <p:blipFill rotWithShape="1">
          <a:blip r:embed="rId4">
            <a:extLst>
              <a:ext uri="{28A0092B-C50C-407E-A947-70E740481C1C}">
                <a14:useLocalDpi xmlns:a14="http://schemas.microsoft.com/office/drawing/2010/main" val="0"/>
              </a:ext>
            </a:extLst>
          </a:blip>
          <a:srcRect l="7437" t="18951" r="44189" b="-740"/>
          <a:stretch/>
        </p:blipFill>
        <p:spPr>
          <a:xfrm>
            <a:off x="102466" y="774505"/>
            <a:ext cx="4628559" cy="5661392"/>
          </a:xfrm>
          <a:prstGeom prst="rect">
            <a:avLst/>
          </a:prstGeom>
          <a:ln w="25400">
            <a:solidFill>
              <a:srgbClr val="C20437"/>
            </a:solidFill>
          </a:ln>
          <a:effectLst>
            <a:outerShdw blurRad="50800" dist="38100" algn="l" rotWithShape="0">
              <a:prstClr val="black">
                <a:alpha val="40000"/>
              </a:prstClr>
            </a:outerShdw>
          </a:effectLst>
        </p:spPr>
      </p:pic>
      <p:sp>
        <p:nvSpPr>
          <p:cNvPr id="8" name="TextBox 7">
            <a:extLst>
              <a:ext uri="{FF2B5EF4-FFF2-40B4-BE49-F238E27FC236}">
                <a16:creationId xmlns:a16="http://schemas.microsoft.com/office/drawing/2014/main" id="{542896CE-2775-4A5B-8E35-BB9763EA62C7}"/>
              </a:ext>
            </a:extLst>
          </p:cNvPr>
          <p:cNvSpPr txBox="1"/>
          <p:nvPr/>
        </p:nvSpPr>
        <p:spPr>
          <a:xfrm>
            <a:off x="347355" y="6396335"/>
            <a:ext cx="4115220" cy="461665"/>
          </a:xfrm>
          <a:prstGeom prst="rect">
            <a:avLst/>
          </a:prstGeom>
          <a:noFill/>
        </p:spPr>
        <p:txBody>
          <a:bodyPr wrap="square" rtlCol="0">
            <a:spAutoFit/>
          </a:bodyPr>
          <a:lstStyle/>
          <a:p>
            <a:r>
              <a:rPr lang="en-CA" sz="2400" dirty="0"/>
              <a:t>Artillery guns firing at Vimy.</a:t>
            </a:r>
          </a:p>
        </p:txBody>
      </p:sp>
      <p:pic>
        <p:nvPicPr>
          <p:cNvPr id="9" name="Picture 8">
            <a:extLst>
              <a:ext uri="{FF2B5EF4-FFF2-40B4-BE49-F238E27FC236}">
                <a16:creationId xmlns:a16="http://schemas.microsoft.com/office/drawing/2014/main" id="{EFF3596C-BA2F-484C-89E8-ABD584EE3E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082" y="86797"/>
            <a:ext cx="2278883" cy="477898"/>
          </a:xfrm>
          <a:prstGeom prst="rect">
            <a:avLst/>
          </a:prstGeom>
        </p:spPr>
      </p:pic>
    </p:spTree>
    <p:extLst>
      <p:ext uri="{BB962C8B-B14F-4D97-AF65-F5344CB8AC3E}">
        <p14:creationId xmlns:p14="http://schemas.microsoft.com/office/powerpoint/2010/main" val="1041411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B5B40B-3C5E-46FA-9981-B1BF900EB03B}"/>
              </a:ext>
            </a:extLst>
          </p:cNvPr>
          <p:cNvSpPr txBox="1"/>
          <p:nvPr/>
        </p:nvSpPr>
        <p:spPr>
          <a:xfrm>
            <a:off x="8123998" y="2046038"/>
            <a:ext cx="3941921" cy="4031873"/>
          </a:xfrm>
          <a:prstGeom prst="rect">
            <a:avLst/>
          </a:prstGeom>
          <a:noFill/>
        </p:spPr>
        <p:txBody>
          <a:bodyPr wrap="square" rtlCol="0" anchor="ctr">
            <a:spAutoFit/>
          </a:bodyPr>
          <a:lstStyle/>
          <a:p>
            <a:r>
              <a:rPr lang="en-CA" sz="3200" dirty="0"/>
              <a:t>Tunnels were expanded so the Canadians could safely and secretly move 1000’s of men closer to the Germans than was possible on the surface.</a:t>
            </a:r>
          </a:p>
        </p:txBody>
      </p:sp>
      <p:sp>
        <p:nvSpPr>
          <p:cNvPr id="6" name="Title 1">
            <a:extLst>
              <a:ext uri="{FF2B5EF4-FFF2-40B4-BE49-F238E27FC236}">
                <a16:creationId xmlns:a16="http://schemas.microsoft.com/office/drawing/2014/main" id="{AC027879-4561-4695-B287-417DED8D4223}"/>
              </a:ext>
            </a:extLst>
          </p:cNvPr>
          <p:cNvSpPr txBox="1">
            <a:spLocks/>
          </p:cNvSpPr>
          <p:nvPr/>
        </p:nvSpPr>
        <p:spPr>
          <a:xfrm>
            <a:off x="2552729" y="115715"/>
            <a:ext cx="4643201" cy="552672"/>
          </a:xfrm>
          <a:prstGeom prst="rect">
            <a:avLst/>
          </a:prstGeom>
        </p:spPr>
        <p:txBody>
          <a:bodyPr vert="horz" lIns="68580" tIns="34290" rIns="68580" bIns="3429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4000" b="1" dirty="0">
                <a:solidFill>
                  <a:schemeClr val="tx1"/>
                </a:solidFill>
              </a:rPr>
              <a:t>The Underground City</a:t>
            </a:r>
          </a:p>
        </p:txBody>
      </p:sp>
      <p:sp>
        <p:nvSpPr>
          <p:cNvPr id="2" name="TextBox 1">
            <a:extLst>
              <a:ext uri="{FF2B5EF4-FFF2-40B4-BE49-F238E27FC236}">
                <a16:creationId xmlns:a16="http://schemas.microsoft.com/office/drawing/2014/main" id="{7BBFD17F-4669-44C7-96F9-2CFAE61A75A3}"/>
              </a:ext>
            </a:extLst>
          </p:cNvPr>
          <p:cNvSpPr txBox="1"/>
          <p:nvPr/>
        </p:nvSpPr>
        <p:spPr>
          <a:xfrm>
            <a:off x="8123998" y="793751"/>
            <a:ext cx="2790092" cy="830997"/>
          </a:xfrm>
          <a:prstGeom prst="rect">
            <a:avLst/>
          </a:prstGeom>
          <a:noFill/>
        </p:spPr>
        <p:txBody>
          <a:bodyPr wrap="square" rtlCol="0">
            <a:spAutoFit/>
          </a:bodyPr>
          <a:lstStyle/>
          <a:p>
            <a:r>
              <a:rPr lang="en-CA" sz="2400" dirty="0"/>
              <a:t>The YMCA outside of the Coburg Tunnel.</a:t>
            </a:r>
          </a:p>
        </p:txBody>
      </p:sp>
      <p:pic>
        <p:nvPicPr>
          <p:cNvPr id="13" name="Picture 12">
            <a:extLst>
              <a:ext uri="{FF2B5EF4-FFF2-40B4-BE49-F238E27FC236}">
                <a16:creationId xmlns:a16="http://schemas.microsoft.com/office/drawing/2014/main" id="{0A212750-A757-4598-B10D-AA62E1C1FD93}"/>
              </a:ext>
            </a:extLst>
          </p:cNvPr>
          <p:cNvPicPr>
            <a:picLocks noChangeAspect="1"/>
          </p:cNvPicPr>
          <p:nvPr/>
        </p:nvPicPr>
        <p:blipFill rotWithShape="1">
          <a:blip r:embed="rId3">
            <a:extLst>
              <a:ext uri="{28A0092B-C50C-407E-A947-70E740481C1C}">
                <a14:useLocalDpi xmlns:a14="http://schemas.microsoft.com/office/drawing/2010/main" val="0"/>
              </a:ext>
            </a:extLst>
          </a:blip>
          <a:srcRect l="24208" t="1" b="28065"/>
          <a:stretch/>
        </p:blipFill>
        <p:spPr>
          <a:xfrm>
            <a:off x="126081" y="639469"/>
            <a:ext cx="7852956" cy="5579062"/>
          </a:xfrm>
          <a:prstGeom prst="rect">
            <a:avLst/>
          </a:prstGeom>
          <a:ln w="25400">
            <a:solidFill>
              <a:srgbClr val="C20437"/>
            </a:solidFill>
          </a:ln>
        </p:spPr>
      </p:pic>
      <p:sp>
        <p:nvSpPr>
          <p:cNvPr id="3" name="Oval 2">
            <a:extLst>
              <a:ext uri="{FF2B5EF4-FFF2-40B4-BE49-F238E27FC236}">
                <a16:creationId xmlns:a16="http://schemas.microsoft.com/office/drawing/2014/main" id="{342909E0-5A30-427D-939F-717FDA686EFA}"/>
              </a:ext>
            </a:extLst>
          </p:cNvPr>
          <p:cNvSpPr/>
          <p:nvPr/>
        </p:nvSpPr>
        <p:spPr>
          <a:xfrm>
            <a:off x="1324707" y="960448"/>
            <a:ext cx="1683535" cy="1491204"/>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4" name="Rectangle 3">
            <a:extLst>
              <a:ext uri="{FF2B5EF4-FFF2-40B4-BE49-F238E27FC236}">
                <a16:creationId xmlns:a16="http://schemas.microsoft.com/office/drawing/2014/main" id="{CCDB52CB-5598-4229-ABC2-2D0FDE8F00A6}"/>
              </a:ext>
            </a:extLst>
          </p:cNvPr>
          <p:cNvSpPr/>
          <p:nvPr/>
        </p:nvSpPr>
        <p:spPr>
          <a:xfrm>
            <a:off x="0" y="6249982"/>
            <a:ext cx="9286597" cy="584775"/>
          </a:xfrm>
          <a:prstGeom prst="rect">
            <a:avLst/>
          </a:prstGeom>
        </p:spPr>
        <p:txBody>
          <a:bodyPr wrap="square">
            <a:spAutoFit/>
          </a:bodyPr>
          <a:lstStyle/>
          <a:p>
            <a:r>
              <a:rPr lang="en-CA" sz="3200" dirty="0"/>
              <a:t>There were more than 10 major tunnels at Vimy!</a:t>
            </a:r>
          </a:p>
        </p:txBody>
      </p:sp>
      <p:pic>
        <p:nvPicPr>
          <p:cNvPr id="8" name="Picture 7">
            <a:extLst>
              <a:ext uri="{FF2B5EF4-FFF2-40B4-BE49-F238E27FC236}">
                <a16:creationId xmlns:a16="http://schemas.microsoft.com/office/drawing/2014/main" id="{85B7D805-8360-4921-8EBE-19B92097D9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82" y="86797"/>
            <a:ext cx="2278883" cy="477898"/>
          </a:xfrm>
          <a:prstGeom prst="rect">
            <a:avLst/>
          </a:prstGeom>
        </p:spPr>
      </p:pic>
    </p:spTree>
    <p:extLst>
      <p:ext uri="{BB962C8B-B14F-4D97-AF65-F5344CB8AC3E}">
        <p14:creationId xmlns:p14="http://schemas.microsoft.com/office/powerpoint/2010/main" val="249216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B5B40B-3C5E-46FA-9981-B1BF900EB03B}"/>
              </a:ext>
            </a:extLst>
          </p:cNvPr>
          <p:cNvSpPr txBox="1"/>
          <p:nvPr/>
        </p:nvSpPr>
        <p:spPr>
          <a:xfrm>
            <a:off x="126082" y="596817"/>
            <a:ext cx="12065917" cy="954107"/>
          </a:xfrm>
          <a:prstGeom prst="rect">
            <a:avLst/>
          </a:prstGeom>
          <a:noFill/>
        </p:spPr>
        <p:txBody>
          <a:bodyPr wrap="square" rtlCol="0">
            <a:spAutoFit/>
          </a:bodyPr>
          <a:lstStyle/>
          <a:p>
            <a:r>
              <a:rPr lang="en-CA" sz="2800" dirty="0"/>
              <a:t>At this point in the war, the Entente’s air forces were beginning to get the upper hand on the Germans.</a:t>
            </a:r>
          </a:p>
        </p:txBody>
      </p:sp>
      <p:sp>
        <p:nvSpPr>
          <p:cNvPr id="6" name="Title 1">
            <a:extLst>
              <a:ext uri="{FF2B5EF4-FFF2-40B4-BE49-F238E27FC236}">
                <a16:creationId xmlns:a16="http://schemas.microsoft.com/office/drawing/2014/main" id="{AC027879-4561-4695-B287-417DED8D4223}"/>
              </a:ext>
            </a:extLst>
          </p:cNvPr>
          <p:cNvSpPr txBox="1">
            <a:spLocks/>
          </p:cNvSpPr>
          <p:nvPr/>
        </p:nvSpPr>
        <p:spPr>
          <a:xfrm>
            <a:off x="2832730" y="76200"/>
            <a:ext cx="7689495" cy="552672"/>
          </a:xfrm>
          <a:prstGeom prst="rect">
            <a:avLst/>
          </a:prstGeom>
        </p:spPr>
        <p:txBody>
          <a:bodyPr vert="horz" lIns="68580" tIns="34290" rIns="68580" bIns="3429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600" b="1" dirty="0">
                <a:solidFill>
                  <a:schemeClr val="tx1"/>
                </a:solidFill>
              </a:rPr>
              <a:t>War above Vimy: Scouting the Battlefield</a:t>
            </a:r>
          </a:p>
        </p:txBody>
      </p:sp>
      <p:pic>
        <p:nvPicPr>
          <p:cNvPr id="4" name="Picture 3">
            <a:extLst>
              <a:ext uri="{FF2B5EF4-FFF2-40B4-BE49-F238E27FC236}">
                <a16:creationId xmlns:a16="http://schemas.microsoft.com/office/drawing/2014/main" id="{6BDD1EBD-1551-4306-91F8-BA78D5DF134A}"/>
              </a:ext>
            </a:extLst>
          </p:cNvPr>
          <p:cNvPicPr>
            <a:picLocks noChangeAspect="1"/>
          </p:cNvPicPr>
          <p:nvPr/>
        </p:nvPicPr>
        <p:blipFill rotWithShape="1">
          <a:blip r:embed="rId3">
            <a:extLst>
              <a:ext uri="{28A0092B-C50C-407E-A947-70E740481C1C}">
                <a14:useLocalDpi xmlns:a14="http://schemas.microsoft.com/office/drawing/2010/main" val="0"/>
              </a:ext>
            </a:extLst>
          </a:blip>
          <a:srcRect l="3219" t="8639" r="8056" b="5823"/>
          <a:stretch/>
        </p:blipFill>
        <p:spPr>
          <a:xfrm>
            <a:off x="2664570" y="1538881"/>
            <a:ext cx="9401348" cy="5275022"/>
          </a:xfrm>
          <a:prstGeom prst="rect">
            <a:avLst/>
          </a:prstGeom>
          <a:ln w="25400">
            <a:solidFill>
              <a:srgbClr val="C20437"/>
            </a:solidFill>
          </a:ln>
        </p:spPr>
      </p:pic>
      <p:sp>
        <p:nvSpPr>
          <p:cNvPr id="2" name="TextBox 1">
            <a:extLst>
              <a:ext uri="{FF2B5EF4-FFF2-40B4-BE49-F238E27FC236}">
                <a16:creationId xmlns:a16="http://schemas.microsoft.com/office/drawing/2014/main" id="{7BBFD17F-4669-44C7-96F9-2CFAE61A75A3}"/>
              </a:ext>
            </a:extLst>
          </p:cNvPr>
          <p:cNvSpPr txBox="1"/>
          <p:nvPr/>
        </p:nvSpPr>
        <p:spPr>
          <a:xfrm>
            <a:off x="6569463" y="1674035"/>
            <a:ext cx="4774397" cy="369332"/>
          </a:xfrm>
          <a:prstGeom prst="rect">
            <a:avLst/>
          </a:prstGeom>
          <a:noFill/>
        </p:spPr>
        <p:txBody>
          <a:bodyPr wrap="square" rtlCol="0">
            <a:spAutoFit/>
          </a:bodyPr>
          <a:lstStyle/>
          <a:p>
            <a:r>
              <a:rPr lang="en-CA" b="1" dirty="0"/>
              <a:t>Germany’s von Richthofen in the air over Vimy.</a:t>
            </a:r>
          </a:p>
        </p:txBody>
      </p:sp>
      <p:sp>
        <p:nvSpPr>
          <p:cNvPr id="8" name="TextBox 7">
            <a:extLst>
              <a:ext uri="{FF2B5EF4-FFF2-40B4-BE49-F238E27FC236}">
                <a16:creationId xmlns:a16="http://schemas.microsoft.com/office/drawing/2014/main" id="{F6CE17D7-92F9-4086-8318-958A0C441B19}"/>
              </a:ext>
            </a:extLst>
          </p:cNvPr>
          <p:cNvSpPr txBox="1"/>
          <p:nvPr/>
        </p:nvSpPr>
        <p:spPr>
          <a:xfrm>
            <a:off x="2668111" y="6246070"/>
            <a:ext cx="6307232" cy="369332"/>
          </a:xfrm>
          <a:prstGeom prst="rect">
            <a:avLst/>
          </a:prstGeom>
          <a:noFill/>
        </p:spPr>
        <p:txBody>
          <a:bodyPr wrap="square" rtlCol="0">
            <a:spAutoFit/>
          </a:bodyPr>
          <a:lstStyle/>
          <a:p>
            <a:r>
              <a:rPr lang="en-CA" b="1" dirty="0">
                <a:solidFill>
                  <a:schemeClr val="bg1"/>
                </a:solidFill>
              </a:rPr>
              <a:t>Pilots in the First World War had a life expectancy of 3-4 weeks !</a:t>
            </a:r>
          </a:p>
        </p:txBody>
      </p:sp>
      <p:pic>
        <p:nvPicPr>
          <p:cNvPr id="7" name="Picture 6">
            <a:extLst>
              <a:ext uri="{FF2B5EF4-FFF2-40B4-BE49-F238E27FC236}">
                <a16:creationId xmlns:a16="http://schemas.microsoft.com/office/drawing/2014/main" id="{386747A8-4C66-437A-AA5F-3EBBAA5917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82" y="86797"/>
            <a:ext cx="2278883" cy="477898"/>
          </a:xfrm>
          <a:prstGeom prst="rect">
            <a:avLst/>
          </a:prstGeom>
        </p:spPr>
      </p:pic>
      <p:sp>
        <p:nvSpPr>
          <p:cNvPr id="3" name="Rectangle 2">
            <a:extLst>
              <a:ext uri="{FF2B5EF4-FFF2-40B4-BE49-F238E27FC236}">
                <a16:creationId xmlns:a16="http://schemas.microsoft.com/office/drawing/2014/main" id="{59100E7F-B955-4ED9-8D9E-3FC33CE7785B}"/>
              </a:ext>
            </a:extLst>
          </p:cNvPr>
          <p:cNvSpPr/>
          <p:nvPr/>
        </p:nvSpPr>
        <p:spPr>
          <a:xfrm>
            <a:off x="0" y="1667117"/>
            <a:ext cx="2664570" cy="4832092"/>
          </a:xfrm>
          <a:prstGeom prst="rect">
            <a:avLst/>
          </a:prstGeom>
        </p:spPr>
        <p:txBody>
          <a:bodyPr wrap="square">
            <a:spAutoFit/>
          </a:bodyPr>
          <a:lstStyle/>
          <a:p>
            <a:r>
              <a:rPr lang="en-CA" sz="2800" dirty="0"/>
              <a:t>The Royal Flying Corps successfully performed aerial reconnaissance (aka scouting) above Vimy, </a:t>
            </a:r>
            <a:r>
              <a:rPr lang="en-CA" sz="2800" b="1" dirty="0"/>
              <a:t>losing 131 aircraft during April’s first week</a:t>
            </a:r>
            <a:r>
              <a:rPr lang="en-CA" sz="2800" dirty="0"/>
              <a:t>!</a:t>
            </a:r>
          </a:p>
        </p:txBody>
      </p:sp>
    </p:spTree>
    <p:extLst>
      <p:ext uri="{BB962C8B-B14F-4D97-AF65-F5344CB8AC3E}">
        <p14:creationId xmlns:p14="http://schemas.microsoft.com/office/powerpoint/2010/main" val="130324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F66A310-DE8F-4585-8DEF-59167B2DD798}"/>
              </a:ext>
            </a:extLst>
          </p:cNvPr>
          <p:cNvSpPr>
            <a:spLocks noGrp="1"/>
          </p:cNvSpPr>
          <p:nvPr>
            <p:ph type="ctrTitle"/>
          </p:nvPr>
        </p:nvSpPr>
        <p:spPr>
          <a:xfrm>
            <a:off x="2352674" y="48884"/>
            <a:ext cx="2669899" cy="693238"/>
          </a:xfrm>
        </p:spPr>
        <p:txBody>
          <a:bodyPr>
            <a:normAutofit/>
          </a:bodyPr>
          <a:lstStyle/>
          <a:p>
            <a:r>
              <a:rPr lang="en-CA" sz="4000" b="1" dirty="0"/>
              <a:t>Zero Hour:</a:t>
            </a:r>
          </a:p>
        </p:txBody>
      </p:sp>
      <p:sp>
        <p:nvSpPr>
          <p:cNvPr id="11" name="TextBox 10">
            <a:extLst>
              <a:ext uri="{FF2B5EF4-FFF2-40B4-BE49-F238E27FC236}">
                <a16:creationId xmlns:a16="http://schemas.microsoft.com/office/drawing/2014/main" id="{D37A40F7-E8E0-4A1E-B5FF-BD29E3C5FEC2}"/>
              </a:ext>
            </a:extLst>
          </p:cNvPr>
          <p:cNvSpPr txBox="1"/>
          <p:nvPr/>
        </p:nvSpPr>
        <p:spPr>
          <a:xfrm>
            <a:off x="2352674" y="564695"/>
            <a:ext cx="7486650" cy="523220"/>
          </a:xfrm>
          <a:prstGeom prst="rect">
            <a:avLst/>
          </a:prstGeom>
          <a:noFill/>
        </p:spPr>
        <p:txBody>
          <a:bodyPr wrap="square" rtlCol="0">
            <a:spAutoFit/>
          </a:bodyPr>
          <a:lstStyle/>
          <a:p>
            <a:r>
              <a:rPr lang="en-CA" sz="2800" dirty="0"/>
              <a:t>At 5:30 AM, April 9, 1917, the attack commenced.</a:t>
            </a:r>
          </a:p>
        </p:txBody>
      </p:sp>
      <p:pic>
        <p:nvPicPr>
          <p:cNvPr id="6" name="Picture 5">
            <a:extLst>
              <a:ext uri="{FF2B5EF4-FFF2-40B4-BE49-F238E27FC236}">
                <a16:creationId xmlns:a16="http://schemas.microsoft.com/office/drawing/2014/main" id="{9FFF6BC7-6167-4DDA-A646-8FB4A8F72C16}"/>
              </a:ext>
            </a:extLst>
          </p:cNvPr>
          <p:cNvPicPr>
            <a:picLocks noChangeAspect="1"/>
          </p:cNvPicPr>
          <p:nvPr/>
        </p:nvPicPr>
        <p:blipFill rotWithShape="1">
          <a:blip r:embed="rId3">
            <a:extLst>
              <a:ext uri="{28A0092B-C50C-407E-A947-70E740481C1C}">
                <a14:useLocalDpi xmlns:a14="http://schemas.microsoft.com/office/drawing/2010/main" val="0"/>
              </a:ext>
            </a:extLst>
          </a:blip>
          <a:srcRect l="-69" t="17158" r="-2"/>
          <a:stretch/>
        </p:blipFill>
        <p:spPr>
          <a:xfrm>
            <a:off x="848139" y="1124430"/>
            <a:ext cx="10469218" cy="5265123"/>
          </a:xfrm>
          <a:prstGeom prst="rect">
            <a:avLst/>
          </a:prstGeom>
          <a:ln w="25400">
            <a:solidFill>
              <a:srgbClr val="C20437"/>
            </a:solidFill>
          </a:ln>
        </p:spPr>
      </p:pic>
      <p:sp>
        <p:nvSpPr>
          <p:cNvPr id="13" name="TextBox 12">
            <a:extLst>
              <a:ext uri="{FF2B5EF4-FFF2-40B4-BE49-F238E27FC236}">
                <a16:creationId xmlns:a16="http://schemas.microsoft.com/office/drawing/2014/main" id="{69A911FB-91DB-42C1-8E06-D5008E209880}"/>
              </a:ext>
            </a:extLst>
          </p:cNvPr>
          <p:cNvSpPr txBox="1"/>
          <p:nvPr/>
        </p:nvSpPr>
        <p:spPr>
          <a:xfrm>
            <a:off x="2021785" y="6353572"/>
            <a:ext cx="8148430" cy="523220"/>
          </a:xfrm>
          <a:prstGeom prst="rect">
            <a:avLst/>
          </a:prstGeom>
          <a:noFill/>
        </p:spPr>
        <p:txBody>
          <a:bodyPr wrap="square" rtlCol="0" anchor="ctr">
            <a:spAutoFit/>
          </a:bodyPr>
          <a:lstStyle/>
          <a:p>
            <a:r>
              <a:rPr lang="en-CA" sz="2800" dirty="0"/>
              <a:t>Within 48 hours, the ridge was in Canadian hands.</a:t>
            </a:r>
          </a:p>
        </p:txBody>
      </p:sp>
      <p:pic>
        <p:nvPicPr>
          <p:cNvPr id="7" name="Picture 6">
            <a:extLst>
              <a:ext uri="{FF2B5EF4-FFF2-40B4-BE49-F238E27FC236}">
                <a16:creationId xmlns:a16="http://schemas.microsoft.com/office/drawing/2014/main" id="{CC162D1C-4029-477E-9FEA-8D2EF63B62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82" y="86797"/>
            <a:ext cx="2278883" cy="477898"/>
          </a:xfrm>
          <a:prstGeom prst="rect">
            <a:avLst/>
          </a:prstGeom>
        </p:spPr>
      </p:pic>
    </p:spTree>
    <p:extLst>
      <p:ext uri="{BB962C8B-B14F-4D97-AF65-F5344CB8AC3E}">
        <p14:creationId xmlns:p14="http://schemas.microsoft.com/office/powerpoint/2010/main" val="3502810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E0534F3AD0864CB7941310AFCC6F71" ma:contentTypeVersion="12" ma:contentTypeDescription="Create a new document." ma:contentTypeScope="" ma:versionID="0a3a8d3fba2988ffa96884630b8f048b">
  <xsd:schema xmlns:xsd="http://www.w3.org/2001/XMLSchema" xmlns:xs="http://www.w3.org/2001/XMLSchema" xmlns:p="http://schemas.microsoft.com/office/2006/metadata/properties" xmlns:ns2="d613c392-4471-480c-bc9b-ac3ed924c449" xmlns:ns3="a426c755-6ee2-40e2-9243-0b3cad262ef6" targetNamespace="http://schemas.microsoft.com/office/2006/metadata/properties" ma:root="true" ma:fieldsID="3006d007e2d83121175a8918a9b1a9a9" ns2:_="" ns3:_="">
    <xsd:import namespace="d613c392-4471-480c-bc9b-ac3ed924c449"/>
    <xsd:import namespace="a426c755-6ee2-40e2-9243-0b3cad262e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13c392-4471-480c-bc9b-ac3ed924c4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26c755-6ee2-40e2-9243-0b3cad262ef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B95FDE-B065-4029-9E52-DE0B4F728D0D}">
  <ds:schemaRefs>
    <ds:schemaRef ds:uri="http://schemas.microsoft.com/sharepoint/v3/contenttype/forms"/>
  </ds:schemaRefs>
</ds:datastoreItem>
</file>

<file path=customXml/itemProps2.xml><?xml version="1.0" encoding="utf-8"?>
<ds:datastoreItem xmlns:ds="http://schemas.openxmlformats.org/officeDocument/2006/customXml" ds:itemID="{28179B79-A127-431A-8D3E-F5BC7B3D2354}"/>
</file>

<file path=customXml/itemProps3.xml><?xml version="1.0" encoding="utf-8"?>
<ds:datastoreItem xmlns:ds="http://schemas.openxmlformats.org/officeDocument/2006/customXml" ds:itemID="{C277CFC4-C587-4AE0-A5C1-46ABA18DEC42}">
  <ds:schemaRefs>
    <ds:schemaRef ds:uri="http://purl.org/dc/dcmitype/"/>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a426c755-6ee2-40e2-9243-0b3cad262ef6"/>
    <ds:schemaRef ds:uri="d613c392-4471-480c-bc9b-ac3ed924c44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1609</TotalTime>
  <Words>2981</Words>
  <Application>Microsoft Office PowerPoint</Application>
  <PresentationFormat>Widescreen</PresentationFormat>
  <Paragraphs>217</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Courier New</vt:lpstr>
      <vt:lpstr>Office Theme</vt:lpstr>
      <vt:lpstr>The Battle of Vimy Ridge</vt:lpstr>
      <vt:lpstr>Vimy’s Importance:</vt:lpstr>
      <vt:lpstr>Context:</vt:lpstr>
      <vt:lpstr>Vimy Ridge Today:</vt:lpstr>
      <vt:lpstr>Preparation:</vt:lpstr>
      <vt:lpstr>PowerPoint Presentation</vt:lpstr>
      <vt:lpstr>PowerPoint Presentation</vt:lpstr>
      <vt:lpstr>PowerPoint Presentation</vt:lpstr>
      <vt:lpstr>Zero Hour:</vt:lpstr>
      <vt:lpstr>Victoria Crosses at Vimy</vt:lpstr>
      <vt:lpstr>Shell holes at Vimy</vt:lpstr>
      <vt:lpstr>The Cost:</vt:lpstr>
      <vt:lpstr>Questions ?</vt:lpstr>
      <vt:lpstr>PowerPoint Presentation</vt:lpstr>
      <vt:lpstr>PowerPoint Presentation</vt:lpstr>
      <vt:lpstr>Solution:</vt:lpstr>
      <vt:lpstr>PowerPoint Presentation</vt:lpstr>
      <vt:lpstr>PowerPoint Presentation</vt:lpstr>
      <vt:lpstr>PowerPoint Presentation</vt:lpstr>
      <vt:lpstr>Victoria Crosses at Vimy</vt:lpstr>
      <vt:lpstr>Victoria Crosses at Vimy</vt:lpstr>
      <vt:lpstr>Victoria Crosses at Vimy</vt:lpstr>
    </vt:vector>
  </TitlesOfParts>
  <Company>Valour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Valour Canada - PPT Template</dc:title>
  <dc:creator>Peter J. Boyle</dc:creator>
  <cp:lastModifiedBy>CMMS</cp:lastModifiedBy>
  <cp:revision>53</cp:revision>
  <cp:lastPrinted>2016-04-18T21:19:02Z</cp:lastPrinted>
  <dcterms:created xsi:type="dcterms:W3CDTF">2016-01-26T15:27:35Z</dcterms:created>
  <dcterms:modified xsi:type="dcterms:W3CDTF">2020-02-25T22:00:25Z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0x010100C7E0534F3AD0864CB7941310AFCC6F71</vt:lpwstr>
  </property>
</Properties>
</file>