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8" r:id="rId5"/>
    <p:sldId id="263" r:id="rId6"/>
    <p:sldId id="264" r:id="rId7"/>
    <p:sldId id="265" r:id="rId8"/>
    <p:sldId id="266" r:id="rId9"/>
    <p:sldId id="260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2" r:id="rId18"/>
    <p:sldId id="283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0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89" autoAdjust="0"/>
    <p:restoredTop sz="73599" autoAdjust="0"/>
  </p:normalViewPr>
  <p:slideViewPr>
    <p:cSldViewPr snapToGrid="0">
      <p:cViewPr varScale="1">
        <p:scale>
          <a:sx n="44" d="100"/>
          <a:sy n="44" d="100"/>
        </p:scale>
        <p:origin x="780" y="47"/>
      </p:cViewPr>
      <p:guideLst/>
    </p:cSldViewPr>
  </p:slideViewPr>
  <p:outlineViewPr>
    <p:cViewPr>
      <p:scale>
        <a:sx n="33" d="100"/>
        <a:sy n="33" d="100"/>
      </p:scale>
      <p:origin x="0" y="-36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A71D81C-86D0-4D0F-A89F-225EC27F0467}" type="datetimeFigureOut">
              <a:rPr lang="en-CA" smtClean="0"/>
              <a:t>2020-01-09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C96D020-A858-489E-B360-64D37003B5E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4430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A6123-D29F-4396-BD2F-AF8A76E08F8E}" type="datetimeFigureOut">
              <a:rPr lang="en-CA" smtClean="0"/>
              <a:t>2020-01-09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7902F-DEA6-4DE7-8CE4-77C711B7CF5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7747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= Ask the students to identify what type of boat is shown.</a:t>
            </a:r>
          </a:p>
          <a:p>
            <a:r>
              <a:rPr lang="en-US" dirty="0"/>
              <a:t>  HMHS Llandovery Castle is a passenger ship (a steam-powered ocean liner) converted into a hospital ship.</a:t>
            </a:r>
          </a:p>
          <a:p>
            <a:r>
              <a:rPr lang="en-US" dirty="0"/>
              <a:t>  It has a crew of 258. Ninety-seven (97) of the crew were medical staff and 14 of the med staff were Nursing Sisters.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7902F-DEA6-4DE7-8CE4-77C711B7CF5C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61627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7902F-DEA6-4DE7-8CE4-77C711B7CF5C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88262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(Sometimes it speeds things up to dictate the rank #’s to the participants so that they can scribe as you speak). </a:t>
            </a:r>
          </a:p>
          <a:p>
            <a:r>
              <a:rPr lang="en-CA" dirty="0"/>
              <a:t>= Note that these answers are given by a professional sailor not the presenter.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7902F-DEA6-4DE7-8CE4-77C711B7CF5C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3244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(It will likely be helpful to click through this slide to help the participants complete their scoring.)</a:t>
            </a:r>
          </a:p>
          <a:p>
            <a:r>
              <a:rPr lang="en-CA" dirty="0"/>
              <a:t>= Note that they need to find the ‘differences’ in numbers, so all #’s will be a POSITIVE number.</a:t>
            </a:r>
          </a:p>
          <a:p>
            <a:r>
              <a:rPr lang="en-CA" dirty="0"/>
              <a:t>E.g. 8 - 5 = 3     AND     5 - 8 = 3. (both have a ‘difference’ of 3)</a:t>
            </a:r>
          </a:p>
          <a:p>
            <a:endParaRPr lang="en-CA" dirty="0"/>
          </a:p>
          <a:p>
            <a:r>
              <a:rPr lang="en-CA" dirty="0"/>
              <a:t>(Advanced students will blast through this math.)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7902F-DEA6-4DE7-8CE4-77C711B7CF5C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1291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= Scoring: Whichever group has the lowest score (their rankings were closest to the “Professional Rankings”) wins this activity. </a:t>
            </a:r>
          </a:p>
          <a:p>
            <a:pPr marL="0" indent="0">
              <a:buNone/>
            </a:pPr>
            <a:r>
              <a:rPr lang="en-US" dirty="0"/>
              <a:t>= Ask the participants:</a:t>
            </a:r>
          </a:p>
          <a:p>
            <a:pPr marL="0" indent="0">
              <a:buNone/>
            </a:pPr>
            <a:r>
              <a:rPr lang="en-US" dirty="0"/>
              <a:t> (1) if any individuals had a lower score than 60? 50? 45? Etc. to determine which single student had the best score</a:t>
            </a:r>
          </a:p>
          <a:p>
            <a:pPr marL="0" indent="0">
              <a:buNone/>
            </a:pPr>
            <a:r>
              <a:rPr lang="en-US" dirty="0"/>
              <a:t> (2) if any groups had a lower score than 60? 50? 45? Etc. to determine which group won the activity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7902F-DEA6-4DE7-8CE4-77C711B7CF5C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48122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= Debrief Questions and Prompts:         (5 min)  SEE SLIDE</a:t>
            </a:r>
          </a:p>
          <a:p>
            <a:r>
              <a:rPr lang="en-US" dirty="0"/>
              <a:t>The Key Idea is to introduce the participants to the differences between individual and group work, as well as the skills required to work productively within, and as, a group. (This is a good warm-up activity).</a:t>
            </a:r>
          </a:p>
          <a:p>
            <a:r>
              <a:rPr lang="en-US" dirty="0"/>
              <a:t>= (Optional) Note that sometimes being a leader in a group means stepping back while the others in the group take the lead.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7902F-DEA6-4DE7-8CE4-77C711B7CF5C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939909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7902F-DEA6-4DE7-8CE4-77C711B7CF5C}" type="slidenum">
              <a:rPr lang="en-CA" smtClean="0"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1598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= Note the features that identify a Hospital Ship.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  Rules of War: Hospital ships can’t be attacked because they hold non-combatants. Hospital ships are also not allowed to carry munitions or weapons. The enemy is permitted to stop, board, and search hospital ships to ensure that the rules are being followed.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= Llandovery had just dropped 600 wounded in Halifax and was heading back across the Atlantic Ocean to Britain.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= Portrait of Matron Fraser: What does Matron mean? She was the head nurse (boss) on the Llandovery.</a:t>
            </a:r>
          </a:p>
          <a:p>
            <a:r>
              <a:rPr lang="en-US" dirty="0"/>
              <a:t>can’t be attacked). (Llandovery had just dropped 600 wounded in Halifax and was  heading back to Britain).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7902F-DEA6-4DE7-8CE4-77C711B7CF5C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9646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= Tell the story of how Llandovery was sunk and the events that followed.</a:t>
            </a:r>
          </a:p>
          <a:p>
            <a:r>
              <a:rPr lang="en-US" dirty="0"/>
              <a:t>= Note that if Llandovery was following the rules, its sinking was a war crime.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= Read the following to the audience: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Sergeant Arthur Knight wrote in his diary of his final moments with Matron Margaret Marjory Fraser. This is what he wrote:     “To save the (life) boat we tried to keep ourselves away by using the oars, and soon every one was broken . . . The suction drew us quickly into the vacuum. There was not a cry for help or any outward evidence of fear. In the entire time I overheard only one remark when Matron Fraser, turned to me and asked: "Sergeant, do you think there is any hope for us?" I replied, 'No,'. The last I saw of the nursing sisters was as they were thrown over the side of the boat. It was doubtful if any of them came to the surface again. I myself sank and came up three times, finally clinging to a piece of wreckage and being eventually picked up by the captain's boat.”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7902F-DEA6-4DE7-8CE4-77C711B7CF5C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9481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= Ask the students to identify what is happening in the war painting (G.W. Wilkinson: The Llandovery Castle Lifeboat Murders).</a:t>
            </a:r>
          </a:p>
          <a:p>
            <a:pPr marL="0" indent="0">
              <a:buFontTx/>
              <a:buNone/>
            </a:pPr>
            <a:r>
              <a:rPr lang="en-US" dirty="0"/>
              <a:t>This shows what happened after the Llandovery sunk. The U-boat surfaced and shot at the remaining survivors. (Ask the participants what they see in the painting). </a:t>
            </a:r>
            <a:r>
              <a:rPr lang="en-US" b="1" dirty="0"/>
              <a:t>Only 24 survived</a:t>
            </a:r>
            <a:r>
              <a:rPr lang="en-US" dirty="0"/>
              <a:t> of 258!</a:t>
            </a:r>
          </a:p>
          <a:p>
            <a:pPr marL="0" indent="0">
              <a:buFontTx/>
              <a:buNone/>
            </a:pPr>
            <a:r>
              <a:rPr lang="en-US" dirty="0"/>
              <a:t>= Note that firing upon helpless innocents is another war crime.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7902F-DEA6-4DE7-8CE4-77C711B7CF5C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3037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= The aftermath: Sergeant Knight (left photo), Ship’s Captain Sylvester (middle photo), Nursing Sister Memorial  in Ottawa’s Parliament buildings (right photo).</a:t>
            </a:r>
          </a:p>
          <a:p>
            <a:r>
              <a:rPr lang="en-US" dirty="0"/>
              <a:t>= The German U-boat Captain disappeared and never faced trial. His 2 second-in-command officers were charged after the war ended and during the trial it was found that they had changed the U-boat’s logbooks to show that they were nowhere near the sinking. The evidence was quite clear that they were lying and that a crime had been committed. The 2 officers spent 4 years in prison before being busted out by German Nationalists in 1928.</a:t>
            </a:r>
          </a:p>
          <a:p>
            <a:r>
              <a:rPr lang="en-US" dirty="0"/>
              <a:t>= Note that some in Germany felt that the U-boats sailors were heroes rather than war criminals. Ask the students if their feelings would change if there was evidence that munitions/weapons were on board Llandovery.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7902F-DEA6-4DE7-8CE4-77C711B7CF5C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3420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Activity </a:t>
            </a:r>
          </a:p>
          <a:p>
            <a:pPr marL="228600" indent="-228600">
              <a:buAutoNum type="arabicPeriod"/>
            </a:pPr>
            <a:r>
              <a:rPr lang="en-US" dirty="0"/>
              <a:t>Explain the scenario: SEE SLIDE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7902F-DEA6-4DE7-8CE4-77C711B7CF5C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55053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Activity:</a:t>
            </a:r>
          </a:p>
          <a:p>
            <a:r>
              <a:rPr lang="en-CA" dirty="0"/>
              <a:t>1. (cont’d)  Further explain the scenario. MAKE SURE TO POINT OUT THAT THEY HAVE MATCHES in addition to the items on their list. (Hint: the matches might be usable with another item).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7902F-DEA6-4DE7-8CE4-77C711B7CF5C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0851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Activity:</a:t>
            </a:r>
          </a:p>
          <a:p>
            <a:r>
              <a:rPr lang="en-CA" dirty="0"/>
              <a:t>1. (cont’d 2)  Further explain the scenario.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7902F-DEA6-4DE7-8CE4-77C711B7CF5C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40181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the task:  SEE SLIDE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Complete </a:t>
            </a:r>
            <a:r>
              <a:rPr lang="en-US" b="1" dirty="0"/>
              <a:t>Part 1</a:t>
            </a:r>
            <a:r>
              <a:rPr lang="en-US" dirty="0"/>
              <a:t> (column #1) of the Activity- see Handout (as individuals, 5 min).  Ensure that the participants understand the ranking process by reviewing that: a rank of “1” denotes “most important”, “2” = “2nd most important”. Also review that each number 1 through 12 must be used once (i.e., you can’t have three items ranked “1”). Note: If groups have not yet been determined, the facilitator will walk around during those 5 minutes and assign a number to each participant so that they can easily group-up into 5’s or 6’s at the transition between Part 1 and Part 2 of the Task. </a:t>
            </a:r>
          </a:p>
          <a:p>
            <a:pPr marL="228600" indent="-228600">
              <a:buAutoNum type="arabicPeriod"/>
            </a:pPr>
            <a:r>
              <a:rPr lang="en-US" dirty="0"/>
              <a:t>Complete </a:t>
            </a:r>
            <a:r>
              <a:rPr lang="en-US" b="1" dirty="0"/>
              <a:t>Part 2</a:t>
            </a:r>
            <a:r>
              <a:rPr lang="en-US" dirty="0"/>
              <a:t> of the Activity (as a group, 10 min) and remind everyone to ensure that their group rankings match (All group members should have the same rank #’s in Part 2). </a:t>
            </a:r>
          </a:p>
          <a:p>
            <a:pPr marL="228600" indent="-228600">
              <a:buAutoNum type="arabicPeriod"/>
            </a:pPr>
            <a:r>
              <a:rPr lang="en-US" dirty="0"/>
              <a:t>Facilitator will communicate </a:t>
            </a:r>
            <a:r>
              <a:rPr lang="en-US" b="1" dirty="0"/>
              <a:t>Part 3/Solution</a:t>
            </a:r>
            <a:r>
              <a:rPr lang="en-US" dirty="0"/>
              <a:t> (the “Pro Ranking” on slide 11, 1 min). </a:t>
            </a:r>
          </a:p>
          <a:p>
            <a:pPr marL="228600" indent="-228600">
              <a:buAutoNum type="arabicPeriod"/>
            </a:pPr>
            <a:r>
              <a:rPr lang="en-US" dirty="0"/>
              <a:t>Lastly, the participants will complete </a:t>
            </a:r>
            <a:r>
              <a:rPr lang="en-US" b="1" dirty="0"/>
              <a:t>Parts 4 and 5 </a:t>
            </a:r>
            <a:r>
              <a:rPr lang="en-US" dirty="0"/>
              <a:t>on their handout (2 min) and sum those 2 columns. The facilitator should state that the “differences” (re: Part 4 and 5) are only to show how far your ranking is from the pro’s, therefore, there aren’t negative numbers. Also, remind them that they all should have the same Part 5 column because, like Part 2, it is their group score.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7902F-DEA6-4DE7-8CE4-77C711B7CF5C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00942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6EA6-B599-4479-94D0-D07F679D102A}" type="datetimeFigureOut">
              <a:rPr lang="en-CA" smtClean="0"/>
              <a:t>2020-01-09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82C1-DB9B-4A09-B25E-0C30533AD68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08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6EA6-B599-4479-94D0-D07F679D102A}" type="datetimeFigureOut">
              <a:rPr lang="en-CA" smtClean="0"/>
              <a:t>2020-01-09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82C1-DB9B-4A09-B25E-0C30533AD68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1479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6EA6-B599-4479-94D0-D07F679D102A}" type="datetimeFigureOut">
              <a:rPr lang="en-CA" smtClean="0"/>
              <a:t>2020-01-09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82C1-DB9B-4A09-B25E-0C30533AD68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1391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6EA6-B599-4479-94D0-D07F679D102A}" type="datetimeFigureOut">
              <a:rPr lang="en-CA" smtClean="0"/>
              <a:t>2020-01-09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82C1-DB9B-4A09-B25E-0C30533AD68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9764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6EA6-B599-4479-94D0-D07F679D102A}" type="datetimeFigureOut">
              <a:rPr lang="en-CA" smtClean="0"/>
              <a:t>2020-01-09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82C1-DB9B-4A09-B25E-0C30533AD68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0001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6EA6-B599-4479-94D0-D07F679D102A}" type="datetimeFigureOut">
              <a:rPr lang="en-CA" smtClean="0"/>
              <a:t>2020-01-09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82C1-DB9B-4A09-B25E-0C30533AD68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7300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6EA6-B599-4479-94D0-D07F679D102A}" type="datetimeFigureOut">
              <a:rPr lang="en-CA" smtClean="0"/>
              <a:t>2020-01-09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82C1-DB9B-4A09-B25E-0C30533AD68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592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6EA6-B599-4479-94D0-D07F679D102A}" type="datetimeFigureOut">
              <a:rPr lang="en-CA" smtClean="0"/>
              <a:t>2020-01-09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82C1-DB9B-4A09-B25E-0C30533AD68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516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6EA6-B599-4479-94D0-D07F679D102A}" type="datetimeFigureOut">
              <a:rPr lang="en-CA" smtClean="0"/>
              <a:t>2020-01-09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82C1-DB9B-4A09-B25E-0C30533AD68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0973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6EA6-B599-4479-94D0-D07F679D102A}" type="datetimeFigureOut">
              <a:rPr lang="en-CA" smtClean="0"/>
              <a:t>2020-01-09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82C1-DB9B-4A09-B25E-0C30533AD68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5071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6EA6-B599-4479-94D0-D07F679D102A}" type="datetimeFigureOut">
              <a:rPr lang="en-CA" smtClean="0"/>
              <a:t>2020-01-09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82C1-DB9B-4A09-B25E-0C30533AD68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7210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96EA6-B599-4479-94D0-D07F679D102A}" type="datetimeFigureOut">
              <a:rPr lang="en-CA" smtClean="0"/>
              <a:t>2020-01-09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882C1-DB9B-4A09-B25E-0C30533AD68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082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if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10352" y="5952943"/>
            <a:ext cx="9171296" cy="905057"/>
          </a:xfrm>
        </p:spPr>
        <p:txBody>
          <a:bodyPr anchor="ctr">
            <a:normAutofit fontScale="90000"/>
          </a:bodyPr>
          <a:lstStyle/>
          <a:p>
            <a:r>
              <a:rPr lang="en-US" sz="6600" b="1" dirty="0"/>
              <a:t>LLANDOVERY CASTLE</a:t>
            </a:r>
            <a:endParaRPr lang="en-CA" sz="66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67000" y="5511417"/>
            <a:ext cx="6858000" cy="545909"/>
          </a:xfrm>
        </p:spPr>
        <p:txBody>
          <a:bodyPr anchor="ctr">
            <a:norm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The Tragic Sinking of HMHS</a:t>
            </a:r>
            <a:endParaRPr lang="en-CA" sz="2000" dirty="0">
              <a:latin typeface="Arial Black" panose="020B0A040201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191" y="71651"/>
            <a:ext cx="8331617" cy="53395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B2DA3A-8C61-44A5-B1AE-6CF160FDF5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7" y="144339"/>
            <a:ext cx="1738079" cy="36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54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A6D0BD-A66E-4AC1-BAD1-2426F561C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473412"/>
            <a:ext cx="8305800" cy="191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6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F65B4D-2FEF-4E93-B6BD-4EEBA726CC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5" y="167704"/>
            <a:ext cx="2278883" cy="4778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DB5F06-A792-4FE7-A32B-93C8F579E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426" y="0"/>
            <a:ext cx="7086600" cy="693027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B7E0706-28E1-4F14-A6B4-7E0405549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905" y="879169"/>
            <a:ext cx="2230773" cy="1614985"/>
          </a:xfrm>
        </p:spPr>
        <p:txBody>
          <a:bodyPr>
            <a:normAutofit/>
          </a:bodyPr>
          <a:lstStyle/>
          <a:p>
            <a:r>
              <a:rPr lang="en-US" b="1" dirty="0"/>
              <a:t>Solution:</a:t>
            </a:r>
            <a:endParaRPr lang="en-CA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54983D-E354-4966-8F80-9D5144382A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05" y="5794821"/>
            <a:ext cx="1933845" cy="8954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750451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D5E0E3-0DB0-4845-8263-F65EF53DF7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68"/>
          <a:stretch/>
        </p:blipFill>
        <p:spPr>
          <a:xfrm>
            <a:off x="3291480" y="0"/>
            <a:ext cx="6857276" cy="67684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05" y="879169"/>
            <a:ext cx="1909017" cy="161498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Sample Scoring:</a:t>
            </a:r>
            <a:endParaRPr lang="en-CA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72493" y="1102198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1</a:t>
            </a:r>
            <a:endParaRPr lang="en-CA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5703" y="1102198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3</a:t>
            </a:r>
            <a:endParaRPr lang="en-CA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29182" y="1102198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6</a:t>
            </a:r>
            <a:endParaRPr lang="en-CA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23061" y="1102197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5</a:t>
            </a:r>
            <a:endParaRPr lang="en-CA" sz="2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16940" y="1102197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3</a:t>
            </a:r>
            <a:endParaRPr lang="en-CA" sz="2400" b="1" dirty="0">
              <a:solidFill>
                <a:srgbClr val="C0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F52F21-CB6B-4BF9-B342-A66224E0F2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90" y="167704"/>
            <a:ext cx="2278883" cy="4778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9E01AA-DD2C-413E-8933-D36AEFDC44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05" y="5794821"/>
            <a:ext cx="1933845" cy="8954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67526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86599"/>
            <a:ext cx="1918648" cy="904364"/>
          </a:xfrm>
        </p:spPr>
        <p:txBody>
          <a:bodyPr/>
          <a:lstStyle/>
          <a:p>
            <a:r>
              <a:rPr lang="en-US" b="1" dirty="0"/>
              <a:t>Scoring</a:t>
            </a:r>
            <a:endParaRPr lang="en-CA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76680D-CF7C-4BAD-A9AC-0A564B7367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90" y="167704"/>
            <a:ext cx="2278883" cy="47789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8202AC5-9BDD-45F9-B3B9-DCE20F221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393" y="877700"/>
            <a:ext cx="9821214" cy="4876800"/>
          </a:xfrm>
        </p:spPr>
        <p:txBody>
          <a:bodyPr>
            <a:noAutofit/>
          </a:bodyPr>
          <a:lstStyle/>
          <a:p>
            <a:r>
              <a:rPr lang="en-CA" sz="32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Over 70</a:t>
            </a:r>
            <a:r>
              <a:rPr lang="en-CA" sz="3200" dirty="0">
                <a:cs typeface="Arial" panose="020B0604020202020204" pitchFamily="34" charset="0"/>
              </a:rPr>
              <a:t>: You are fish food! None survive.</a:t>
            </a:r>
          </a:p>
          <a:p>
            <a:pPr marL="0" indent="0">
              <a:buNone/>
            </a:pPr>
            <a:endParaRPr lang="en-CA" sz="900" dirty="0">
              <a:cs typeface="Arial" panose="020B0604020202020204" pitchFamily="34" charset="0"/>
            </a:endParaRPr>
          </a:p>
          <a:p>
            <a:r>
              <a:rPr lang="en-CA" sz="32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56-70</a:t>
            </a:r>
            <a:r>
              <a:rPr lang="en-CA" sz="3200" dirty="0">
                <a:cs typeface="Arial" panose="020B0604020202020204" pitchFamily="34" charset="0"/>
              </a:rPr>
              <a:t>: You barely survived.  One group member died.</a:t>
            </a:r>
          </a:p>
          <a:p>
            <a:endParaRPr lang="en-CA" sz="900" dirty="0">
              <a:cs typeface="Arial" panose="020B0604020202020204" pitchFamily="34" charset="0"/>
            </a:endParaRPr>
          </a:p>
          <a:p>
            <a:r>
              <a:rPr lang="en-CA" sz="32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46-55</a:t>
            </a:r>
            <a:r>
              <a:rPr lang="en-CA" sz="3200" dirty="0">
                <a:cs typeface="Arial" panose="020B0604020202020204" pitchFamily="34" charset="0"/>
              </a:rPr>
              <a:t>: You’re thinner and thirsty, but you all made it.</a:t>
            </a:r>
          </a:p>
          <a:p>
            <a:endParaRPr lang="en-CA" sz="900" dirty="0">
              <a:cs typeface="Arial" panose="020B0604020202020204" pitchFamily="34" charset="0"/>
            </a:endParaRPr>
          </a:p>
          <a:p>
            <a:r>
              <a:rPr lang="en-CA" sz="32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33-45</a:t>
            </a:r>
            <a:r>
              <a:rPr lang="en-CA" sz="3200" dirty="0">
                <a:cs typeface="Arial" panose="020B0604020202020204" pitchFamily="34" charset="0"/>
              </a:rPr>
              <a:t>: You’re all worse for wear, but in decent shape.</a:t>
            </a:r>
          </a:p>
          <a:p>
            <a:endParaRPr lang="en-CA" sz="900" dirty="0">
              <a:cs typeface="Arial" panose="020B0604020202020204" pitchFamily="34" charset="0"/>
            </a:endParaRPr>
          </a:p>
          <a:p>
            <a:r>
              <a:rPr lang="en-CA" sz="32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26-32</a:t>
            </a:r>
            <a:r>
              <a:rPr lang="en-CA" sz="3200" dirty="0">
                <a:cs typeface="Arial" panose="020B0604020202020204" pitchFamily="34" charset="0"/>
              </a:rPr>
              <a:t>: Above average survival skills. Nice work!</a:t>
            </a:r>
          </a:p>
          <a:p>
            <a:endParaRPr lang="en-CA" sz="900" dirty="0">
              <a:cs typeface="Arial" panose="020B0604020202020204" pitchFamily="34" charset="0"/>
            </a:endParaRPr>
          </a:p>
          <a:p>
            <a:r>
              <a:rPr lang="en-CA" sz="32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CA" sz="3200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0-25</a:t>
            </a:r>
            <a:r>
              <a:rPr lang="en-CA" sz="3200" dirty="0">
                <a:cs typeface="Arial" panose="020B0604020202020204" pitchFamily="34" charset="0"/>
              </a:rPr>
              <a:t>: Too easy! Just another day at the office!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A5090D-68FA-4A13-9496-7EB8714FA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684" y="5754500"/>
            <a:ext cx="1933845" cy="8954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027340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62650"/>
            <a:ext cx="2134737" cy="876300"/>
          </a:xfrm>
        </p:spPr>
        <p:txBody>
          <a:bodyPr>
            <a:normAutofit/>
          </a:bodyPr>
          <a:lstStyle/>
          <a:p>
            <a:r>
              <a:rPr lang="en-US" b="1" dirty="0"/>
              <a:t>Debrief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88" y="790575"/>
            <a:ext cx="11284423" cy="5276850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cs typeface="Arial" panose="020B0604020202020204" pitchFamily="34" charset="0"/>
              </a:rPr>
              <a:t>If your personal score was better than the team’s, why do you suppose that happened? In contrast, why do you suppose that the team’s score was better than your individual score? </a:t>
            </a:r>
            <a:endParaRPr lang="en-US" sz="1400" dirty="0">
              <a:cs typeface="Arial" panose="020B0604020202020204" pitchFamily="34" charset="0"/>
            </a:endParaRPr>
          </a:p>
          <a:p>
            <a:endParaRPr lang="en-US" sz="1400" dirty="0">
              <a:cs typeface="Arial" panose="020B0604020202020204" pitchFamily="34" charset="0"/>
            </a:endParaRPr>
          </a:p>
          <a:p>
            <a:r>
              <a:rPr lang="en-US" sz="3200" dirty="0">
                <a:cs typeface="Arial" panose="020B0604020202020204" pitchFamily="34" charset="0"/>
              </a:rPr>
              <a:t>What were some noted advantages/ disadvantages while completing this exercise individually/as a team?</a:t>
            </a:r>
            <a:endParaRPr lang="en-US" sz="1400" dirty="0">
              <a:cs typeface="Arial" panose="020B0604020202020204" pitchFamily="34" charset="0"/>
            </a:endParaRPr>
          </a:p>
          <a:p>
            <a:endParaRPr lang="en-CA" sz="1400" dirty="0">
              <a:cs typeface="Arial" panose="020B0604020202020204" pitchFamily="34" charset="0"/>
            </a:endParaRPr>
          </a:p>
          <a:p>
            <a:r>
              <a:rPr lang="en-US" sz="3200" dirty="0">
                <a:cs typeface="Arial" panose="020B0604020202020204" pitchFamily="34" charset="0"/>
              </a:rPr>
              <a:t>Did your group have a leader? If so, how was the leader chosen? If not, how did your group manage the discussion?</a:t>
            </a:r>
            <a:endParaRPr lang="en-US" sz="1400" dirty="0">
              <a:cs typeface="Arial" panose="020B0604020202020204" pitchFamily="34" charset="0"/>
            </a:endParaRPr>
          </a:p>
          <a:p>
            <a:endParaRPr lang="en-US" sz="1400" dirty="0">
              <a:cs typeface="Arial" panose="020B0604020202020204" pitchFamily="34" charset="0"/>
            </a:endParaRPr>
          </a:p>
          <a:p>
            <a:r>
              <a:rPr lang="en-US" sz="3200" dirty="0">
                <a:cs typeface="Arial" panose="020B0604020202020204" pitchFamily="34" charset="0"/>
              </a:rPr>
              <a:t>Which 3 characteristics are most important for a good teammate to possess? How about on the raft?</a:t>
            </a:r>
            <a:endParaRPr lang="en-CA" sz="3200" dirty="0"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6F02F1-69D4-4CD8-ADDE-DAC5CF35A3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90" y="167704"/>
            <a:ext cx="2278883" cy="47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94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281738-187D-43D0-849B-5C16BDCB0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835" y="2224608"/>
            <a:ext cx="6294329" cy="24087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168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0700" y="4803674"/>
            <a:ext cx="8610600" cy="1886622"/>
          </a:xfrm>
        </p:spPr>
        <p:txBody>
          <a:bodyPr>
            <a:noAutofit/>
          </a:bodyPr>
          <a:lstStyle/>
          <a:p>
            <a:r>
              <a:rPr lang="en-US" sz="3200" dirty="0">
                <a:cs typeface="Arial" panose="020B0604020202020204" pitchFamily="34" charset="0"/>
              </a:rPr>
              <a:t>Hospital ships must have 3 things</a:t>
            </a:r>
          </a:p>
          <a:p>
            <a:pPr lvl="1"/>
            <a:r>
              <a:rPr lang="en-CA" sz="2800" dirty="0"/>
              <a:t>The hull must be painted with Red Cross markings</a:t>
            </a:r>
          </a:p>
          <a:p>
            <a:pPr lvl="1"/>
            <a:r>
              <a:rPr lang="en-CA" sz="2800" dirty="0"/>
              <a:t>They must not travel in a convoy (a group of ships)</a:t>
            </a:r>
          </a:p>
          <a:p>
            <a:pPr lvl="1"/>
            <a:r>
              <a:rPr lang="en-CA" sz="2800" dirty="0"/>
              <a:t>It must have bright red and green lights on at night</a:t>
            </a:r>
            <a:endParaRPr lang="en-CA" sz="2800" dirty="0">
              <a:cs typeface="Arial" panose="020B0604020202020204" pitchFamily="34" charset="0"/>
            </a:endParaRPr>
          </a:p>
        </p:txBody>
      </p:sp>
      <p:pic>
        <p:nvPicPr>
          <p:cNvPr id="7170" name="Picture 2" descr="Image result for llandovery cast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"/>
          <a:stretch/>
        </p:blipFill>
        <p:spPr bwMode="auto">
          <a:xfrm>
            <a:off x="3534770" y="167704"/>
            <a:ext cx="8478140" cy="453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77" y="946178"/>
            <a:ext cx="2778845" cy="3556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A838C2-AC6A-449A-A21D-EFEED191F7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90" y="167704"/>
            <a:ext cx="2278883" cy="47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1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2627" y="685800"/>
            <a:ext cx="6469039" cy="5257800"/>
          </a:xfrm>
        </p:spPr>
        <p:txBody>
          <a:bodyPr>
            <a:normAutofit/>
          </a:bodyPr>
          <a:lstStyle/>
          <a:p>
            <a:r>
              <a:rPr lang="en-CA" sz="3600" dirty="0">
                <a:latin typeface="Calibri"/>
              </a:rPr>
              <a:t>The torpedo immediately killed or injured an unknown number, but the survivors launched as many as five lifeboats.</a:t>
            </a:r>
          </a:p>
          <a:p>
            <a:pPr marL="0" indent="0">
              <a:buNone/>
            </a:pPr>
            <a:endParaRPr lang="en-CA" sz="2400" dirty="0">
              <a:latin typeface="Calibri"/>
            </a:endParaRPr>
          </a:p>
          <a:p>
            <a:r>
              <a:rPr lang="en-CA" sz="3600" dirty="0">
                <a:latin typeface="Calibri"/>
              </a:rPr>
              <a:t>One lifeboat was sucked into the sinking ship’s whirlpool but at least three got away.</a:t>
            </a:r>
          </a:p>
          <a:p>
            <a:pPr marL="0" indent="0">
              <a:buNone/>
            </a:pPr>
            <a:endParaRPr lang="en-CA" sz="2400" dirty="0"/>
          </a:p>
          <a:p>
            <a:r>
              <a:rPr lang="en-CA" sz="3600" dirty="0">
                <a:cs typeface="Arial" panose="020B0604020202020204" pitchFamily="34" charset="0"/>
              </a:rPr>
              <a:t>Sgt Knight’s diary entry</a:t>
            </a:r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Image result for llandovery castle kultur vs humanit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" t="5817" r="5654" b="5918"/>
          <a:stretch/>
        </p:blipFill>
        <p:spPr bwMode="auto">
          <a:xfrm>
            <a:off x="124710" y="109852"/>
            <a:ext cx="4609770" cy="663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0430E4-1687-4F64-A630-CDA5BD3CE1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284" y="6161851"/>
            <a:ext cx="2278883" cy="47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36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hooting survivor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t="3225" r="-76" b="685"/>
          <a:stretch/>
        </p:blipFill>
        <p:spPr bwMode="auto">
          <a:xfrm>
            <a:off x="851545" y="86206"/>
            <a:ext cx="10488909" cy="6685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201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451" y="667431"/>
            <a:ext cx="6113629" cy="860649"/>
          </a:xfrm>
        </p:spPr>
        <p:txBody>
          <a:bodyPr anchor="ctr"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 happened after the War?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https://www.ourcommons.ca/About/HistoryArtsArchitecture/heritage_spaces/honour/sculpture/images/HH_03NursesMemorial_l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2395"/>
          <a:stretch/>
        </p:blipFill>
        <p:spPr bwMode="auto">
          <a:xfrm>
            <a:off x="7152031" y="239224"/>
            <a:ext cx="4860878" cy="637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8" t="22380" r="23503"/>
          <a:stretch/>
        </p:blipFill>
        <p:spPr bwMode="auto">
          <a:xfrm>
            <a:off x="3694730" y="1548953"/>
            <a:ext cx="3331591" cy="4720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6" r="17014"/>
          <a:stretch/>
        </p:blipFill>
        <p:spPr bwMode="auto">
          <a:xfrm>
            <a:off x="179091" y="1526083"/>
            <a:ext cx="3270382" cy="4743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21664D-E5A6-437D-A6ED-89B42413AB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90" y="167704"/>
            <a:ext cx="2278883" cy="47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19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79107"/>
            <a:ext cx="3810000" cy="6609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Your Activity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979" y="1034563"/>
            <a:ext cx="10740788" cy="5516362"/>
          </a:xfrm>
        </p:spPr>
        <p:txBody>
          <a:bodyPr>
            <a:normAutofit lnSpcReduction="10000"/>
          </a:bodyPr>
          <a:lstStyle/>
          <a:p>
            <a:r>
              <a:rPr lang="en-US" dirty="0">
                <a:cs typeface="Arial" panose="020B0604020202020204" pitchFamily="34" charset="0"/>
              </a:rPr>
              <a:t>You are aboard HMHS </a:t>
            </a:r>
            <a:r>
              <a:rPr lang="en-US" i="1" dirty="0">
                <a:cs typeface="Arial" panose="020B0604020202020204" pitchFamily="34" charset="0"/>
              </a:rPr>
              <a:t>Llandovery Castle</a:t>
            </a:r>
            <a:r>
              <a:rPr lang="en-US" dirty="0">
                <a:cs typeface="Arial" panose="020B0604020202020204" pitchFamily="34" charset="0"/>
              </a:rPr>
              <a:t> almost a thousand kilometres off the coast of Ireland when it is torpedoed by the German U-boat 86 (27 June 1918).</a:t>
            </a:r>
          </a:p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The ship is quickly sinking. It appears that there is very little chance for you and your friends to survive!</a:t>
            </a:r>
          </a:p>
          <a:p>
            <a:pPr marL="0" indent="0">
              <a:buNone/>
            </a:pPr>
            <a:endParaRPr lang="en-US" sz="11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But you have character!</a:t>
            </a:r>
          </a:p>
          <a:p>
            <a:pPr marL="0" indent="0">
              <a:buNone/>
            </a:pPr>
            <a:endParaRPr lang="en-US" sz="14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rgbClr val="C00000"/>
                </a:solidFill>
                <a:cs typeface="Arial" panose="020B0604020202020204" pitchFamily="34" charset="0"/>
              </a:rPr>
              <a:t>COURAGE,   RESPONSIBILITY,   RESILIENCE,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C00000"/>
                </a:solidFill>
                <a:cs typeface="Arial" panose="020B0604020202020204" pitchFamily="34" charset="0"/>
              </a:rPr>
              <a:t>COMMUNICATION,   COOPERATION,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C00000"/>
                </a:solidFill>
                <a:cs typeface="Arial" panose="020B0604020202020204" pitchFamily="34" charset="0"/>
              </a:rPr>
              <a:t> THOUGHTFULNESS</a:t>
            </a:r>
          </a:p>
          <a:p>
            <a:pPr marL="0" indent="0" algn="ctr">
              <a:buNone/>
            </a:pPr>
            <a:endParaRPr lang="en-US" sz="15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cs typeface="Arial" panose="020B0604020202020204" pitchFamily="34" charset="0"/>
              </a:rPr>
              <a:t>So you and your friends split up to scavenge some gear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DC356C-AB3D-4C6A-AF33-7F14C0D22A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90" y="167704"/>
            <a:ext cx="2278883" cy="47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19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61881"/>
            <a:ext cx="3352801" cy="796119"/>
          </a:xfrm>
        </p:spPr>
        <p:txBody>
          <a:bodyPr>
            <a:normAutofit/>
          </a:bodyPr>
          <a:lstStyle/>
          <a:p>
            <a:r>
              <a:rPr lang="en-US" sz="4800" b="1" dirty="0"/>
              <a:t>Your Activity</a:t>
            </a:r>
            <a:endParaRPr lang="en-CA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501" y="381000"/>
            <a:ext cx="10795380" cy="3276600"/>
          </a:xfrm>
        </p:spPr>
        <p:txBody>
          <a:bodyPr>
            <a:normAutofit/>
          </a:bodyPr>
          <a:lstStyle/>
          <a:p>
            <a:r>
              <a:rPr lang="en-US" sz="2600" dirty="0">
                <a:cs typeface="Arial" panose="020B0604020202020204" pitchFamily="34" charset="0"/>
              </a:rPr>
              <a:t>Within sixty seconds you have found </a:t>
            </a:r>
            <a:r>
              <a:rPr lang="en-US" sz="2600" b="1" u="sng" dirty="0">
                <a:cs typeface="Arial" panose="020B0604020202020204" pitchFamily="34" charset="0"/>
              </a:rPr>
              <a:t>an inflatable life raft </a:t>
            </a:r>
            <a:r>
              <a:rPr lang="en-US" sz="2600" dirty="0">
                <a:cs typeface="Arial" panose="020B0604020202020204" pitchFamily="34" charset="0"/>
              </a:rPr>
              <a:t>as well as a </a:t>
            </a:r>
            <a:r>
              <a:rPr lang="en-US" sz="2600" b="1" u="sng" dirty="0">
                <a:cs typeface="Arial" panose="020B0604020202020204" pitchFamily="34" charset="0"/>
              </a:rPr>
              <a:t>box of</a:t>
            </a:r>
            <a:r>
              <a:rPr lang="en-US" sz="2600" u="sng" dirty="0">
                <a:cs typeface="Arial" panose="020B0604020202020204" pitchFamily="34" charset="0"/>
              </a:rPr>
              <a:t> </a:t>
            </a:r>
            <a:r>
              <a:rPr lang="en-US" sz="2600" b="1" u="sng" dirty="0">
                <a:cs typeface="Arial" panose="020B0604020202020204" pitchFamily="34" charset="0"/>
              </a:rPr>
              <a:t>matches</a:t>
            </a:r>
            <a:r>
              <a:rPr lang="en-US" sz="2600" dirty="0">
                <a:cs typeface="Arial" panose="020B0604020202020204" pitchFamily="34" charset="0"/>
              </a:rPr>
              <a:t> and decide that you should prepare the raft for escaping from the ship once your friends return.</a:t>
            </a:r>
          </a:p>
          <a:p>
            <a:r>
              <a:rPr lang="en-US" sz="2600" dirty="0">
                <a:cs typeface="Arial" panose="020B0604020202020204" pitchFamily="34" charset="0"/>
              </a:rPr>
              <a:t>As soon as you’ve inflated and launched the dinghy (raft), your friends are tossing equipment to you.  One has salvaged 9 items; another scored 6. Your other friends return empty-handed, but perhaps there is a chance for your group after all!</a:t>
            </a:r>
            <a:endParaRPr lang="en-CA" sz="2600" dirty="0">
              <a:cs typeface="Arial" panose="020B0604020202020204" pitchFamily="34" charset="0"/>
            </a:endParaRPr>
          </a:p>
        </p:txBody>
      </p:sp>
      <p:pic>
        <p:nvPicPr>
          <p:cNvPr id="5" name="Picture 4" descr="Image result for life raft clip art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592" y1="75207" x2="15051" y2="84711"/>
                        <a14:foregroundMark x1="2806" y1="71074" x2="6378" y2="73140"/>
                        <a14:foregroundMark x1="43112" y1="54545" x2="49490" y2="46281"/>
                        <a14:foregroundMark x1="31122" y1="51653" x2="40051" y2="46694"/>
                        <a14:foregroundMark x1="64286" y1="5785" x2="67857" y2="4545"/>
                        <a14:foregroundMark x1="77551" y1="29339" x2="77551" y2="24793"/>
                        <a14:foregroundMark x1="41071" y1="98347" x2="38520" y2="96694"/>
                        <a14:foregroundMark x1="54592" y1="4959" x2="54592" y2="2479"/>
                        <a14:foregroundMark x1="91071" y1="48760" x2="89796" y2="44215"/>
                        <a14:foregroundMark x1="73724" y1="75207" x2="78061" y2="71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424" y="3261815"/>
            <a:ext cx="4605541" cy="2624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2" name="Picture 4" descr="Image result for matches clip 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46" y="3054191"/>
            <a:ext cx="4161430" cy="283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0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6996"/>
            <a:ext cx="9144000" cy="18080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cs typeface="Arial" panose="020B0604020202020204" pitchFamily="34" charset="0"/>
              </a:rPr>
              <a:t>For this scenario, </a:t>
            </a:r>
            <a:r>
              <a:rPr lang="en-US" b="1" u="sng" dirty="0">
                <a:cs typeface="Arial" panose="020B0604020202020204" pitchFamily="34" charset="0"/>
              </a:rPr>
              <a:t>assume 3 things</a:t>
            </a:r>
            <a:r>
              <a:rPr lang="en-US" dirty="0"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US" sz="2600" dirty="0">
                <a:cs typeface="Arial" panose="020B0604020202020204" pitchFamily="34" charset="0"/>
              </a:rPr>
              <a:t>that U-86 has departed and is not a threat, </a:t>
            </a:r>
          </a:p>
          <a:p>
            <a:pPr lvl="1"/>
            <a:r>
              <a:rPr lang="en-US" sz="2600" dirty="0">
                <a:cs typeface="Arial" panose="020B0604020202020204" pitchFamily="34" charset="0"/>
              </a:rPr>
              <a:t>that your ship’s location was unknown when sunk, and </a:t>
            </a:r>
          </a:p>
          <a:p>
            <a:pPr lvl="1"/>
            <a:r>
              <a:rPr lang="en-US" sz="2600" dirty="0">
                <a:cs typeface="Arial" panose="020B0604020202020204" pitchFamily="34" charset="0"/>
              </a:rPr>
              <a:t>that you, your friends, and your dinghy are all that’s left.</a:t>
            </a:r>
            <a:endParaRPr lang="en-CA" sz="2600" dirty="0">
              <a:cs typeface="Arial" panose="020B0604020202020204" pitchFamily="34" charset="0"/>
            </a:endParaRPr>
          </a:p>
        </p:txBody>
      </p:sp>
      <p:pic>
        <p:nvPicPr>
          <p:cNvPr id="7" name="Picture 2" descr="Image result for llandovery cast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6"/>
          <a:stretch/>
        </p:blipFill>
        <p:spPr bwMode="auto">
          <a:xfrm>
            <a:off x="1429270" y="1806681"/>
            <a:ext cx="9333460" cy="425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49B4E0D-0CA5-440A-87AC-D788063E2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61881"/>
            <a:ext cx="3352801" cy="796119"/>
          </a:xfrm>
        </p:spPr>
        <p:txBody>
          <a:bodyPr>
            <a:normAutofit/>
          </a:bodyPr>
          <a:lstStyle/>
          <a:p>
            <a:r>
              <a:rPr lang="en-US" sz="4800" b="1" dirty="0"/>
              <a:t>Your Activity</a:t>
            </a:r>
            <a:endParaRPr lang="en-CA" sz="4800" b="1" dirty="0"/>
          </a:p>
        </p:txBody>
      </p:sp>
    </p:spTree>
    <p:extLst>
      <p:ext uri="{BB962C8B-B14F-4D97-AF65-F5344CB8AC3E}">
        <p14:creationId xmlns:p14="http://schemas.microsoft.com/office/powerpoint/2010/main" val="2913854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0"/>
            <a:ext cx="3048000" cy="762000"/>
          </a:xfrm>
        </p:spPr>
        <p:txBody>
          <a:bodyPr>
            <a:normAutofit/>
          </a:bodyPr>
          <a:lstStyle/>
          <a:p>
            <a:r>
              <a:rPr lang="en-US" b="1" dirty="0"/>
              <a:t>Your Activity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587" y="817025"/>
            <a:ext cx="11814413" cy="5223949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u="sng" dirty="0">
                <a:solidFill>
                  <a:schemeClr val="tx1"/>
                </a:solidFill>
                <a:cs typeface="Arial" panose="020B0604020202020204" pitchFamily="34" charset="0"/>
              </a:rPr>
              <a:t>Part 1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As an </a:t>
            </a:r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individual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, complete Part 1 by ranking the 15 salvaged items.     </a:t>
            </a:r>
            <a:r>
              <a:rPr lang="en-US" dirty="0">
                <a:solidFill>
                  <a:srgbClr val="C00000"/>
                </a:solidFill>
                <a:cs typeface="Arial" panose="020B0604020202020204" pitchFamily="34" charset="0"/>
              </a:rPr>
              <a:t>(5 min)</a:t>
            </a:r>
            <a:endParaRPr lang="en-US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20040" lvl="1" indent="0">
              <a:lnSpc>
                <a:spcPct val="120000"/>
              </a:lnSpc>
              <a:buNone/>
            </a:pPr>
            <a:r>
              <a:rPr lang="en-US" dirty="0">
                <a:cs typeface="Arial" panose="020B0604020202020204" pitchFamily="34" charset="0"/>
              </a:rPr>
              <a:t>“1” being the most important, “2” being the second most important, all the way to the least important (ranked “15”). It may be best to write a few notes describing your reasoning beside each item. 	</a:t>
            </a:r>
            <a:r>
              <a:rPr lang="en-US" sz="3300" b="1" dirty="0">
                <a:cs typeface="Arial" panose="020B0604020202020204" pitchFamily="34" charset="0"/>
              </a:rPr>
              <a:t>Don’t forget that your group has matches!</a:t>
            </a:r>
          </a:p>
          <a:p>
            <a:pPr marL="320040" lvl="1" indent="0">
              <a:lnSpc>
                <a:spcPct val="120000"/>
              </a:lnSpc>
              <a:buNone/>
            </a:pPr>
            <a:r>
              <a:rPr lang="en-US" sz="900" b="1" dirty="0"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u="sng" dirty="0">
                <a:solidFill>
                  <a:schemeClr val="tx1"/>
                </a:solidFill>
                <a:cs typeface="Arial" panose="020B0604020202020204" pitchFamily="34" charset="0"/>
              </a:rPr>
              <a:t>Part 2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Complete Part 2 by ranking the same list of items </a:t>
            </a:r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as a group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r>
              <a:rPr lang="en-US" dirty="0">
                <a:solidFill>
                  <a:srgbClr val="C00000"/>
                </a:solidFill>
                <a:cs typeface="Arial" panose="020B0604020202020204" pitchFamily="34" charset="0"/>
              </a:rPr>
              <a:t> 	    (10 min)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	(Note: all group members should have the same rank #’s)</a:t>
            </a:r>
          </a:p>
          <a:p>
            <a:pPr marL="0" indent="0">
              <a:lnSpc>
                <a:spcPct val="120000"/>
              </a:lnSpc>
              <a:buNone/>
            </a:pPr>
            <a:endParaRPr lang="en-US" sz="9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b="1" u="sng" dirty="0">
                <a:solidFill>
                  <a:schemeClr val="tx1"/>
                </a:solidFill>
                <a:cs typeface="Arial" panose="020B0604020202020204" pitchFamily="34" charset="0"/>
              </a:rPr>
              <a:t>Part 3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Record the professional sailor ranking. Figure out your individual score </a:t>
            </a:r>
            <a:r>
              <a:rPr lang="en-US" dirty="0">
                <a:solidFill>
                  <a:srgbClr val="C00000"/>
                </a:solidFill>
                <a:cs typeface="Arial" panose="020B0604020202020204" pitchFamily="34" charset="0"/>
              </a:rPr>
              <a:t>(3 min)</a:t>
            </a:r>
            <a:r>
              <a:rPr lang="en-US" dirty="0">
                <a:cs typeface="Arial" panose="020B0604020202020204" pitchFamily="34" charset="0"/>
              </a:rPr>
              <a:t> (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Pt. 4) and your team score (Pt. 5) by totaling the differences (addition of positive #’s).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b="1" u="sng" dirty="0">
                <a:solidFill>
                  <a:schemeClr val="tx1"/>
                </a:solidFill>
                <a:cs typeface="Arial" panose="020B0604020202020204" pitchFamily="34" charset="0"/>
              </a:rPr>
              <a:t>Last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Reflect on the challenges of the activity and the advantages/disadvantages or working as an individual or within a group. Be prepared to discuss.</a:t>
            </a:r>
            <a:endParaRPr lang="en-CA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350B4B-8F9C-4902-8609-F5B08A99EB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90" y="167704"/>
            <a:ext cx="2278883" cy="4778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7DBB85-3ABA-4A23-AAFE-998F367E11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632" y="5764659"/>
            <a:ext cx="1933845" cy="8954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413915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E0534F3AD0864CB7941310AFCC6F71" ma:contentTypeVersion="12" ma:contentTypeDescription="Create a new document." ma:contentTypeScope="" ma:versionID="0a3a8d3fba2988ffa96884630b8f048b">
  <xsd:schema xmlns:xsd="http://www.w3.org/2001/XMLSchema" xmlns:xs="http://www.w3.org/2001/XMLSchema" xmlns:p="http://schemas.microsoft.com/office/2006/metadata/properties" xmlns:ns2="d613c392-4471-480c-bc9b-ac3ed924c449" xmlns:ns3="a426c755-6ee2-40e2-9243-0b3cad262ef6" targetNamespace="http://schemas.microsoft.com/office/2006/metadata/properties" ma:root="true" ma:fieldsID="3006d007e2d83121175a8918a9b1a9a9" ns2:_="" ns3:_="">
    <xsd:import namespace="d613c392-4471-480c-bc9b-ac3ed924c449"/>
    <xsd:import namespace="a426c755-6ee2-40e2-9243-0b3cad262ef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13c392-4471-480c-bc9b-ac3ed924c44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26c755-6ee2-40e2-9243-0b3cad262e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4ED862-08AE-494B-849F-A159D8DCD5E0}"/>
</file>

<file path=customXml/itemProps2.xml><?xml version="1.0" encoding="utf-8"?>
<ds:datastoreItem xmlns:ds="http://schemas.openxmlformats.org/officeDocument/2006/customXml" ds:itemID="{02B95FDE-B065-4029-9E52-DE0B4F728D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77CFC4-C587-4AE0-A5C1-46ABA18DEC42}">
  <ds:schemaRefs>
    <ds:schemaRef ds:uri="http://schemas.microsoft.com/office/2006/documentManagement/types"/>
    <ds:schemaRef ds:uri="http://purl.org/dc/elements/1.1/"/>
    <ds:schemaRef ds:uri="a426c755-6ee2-40e2-9243-0b3cad262ef6"/>
    <ds:schemaRef ds:uri="http://purl.org/dc/dcmitype/"/>
    <ds:schemaRef ds:uri="http://purl.org/dc/terms/"/>
    <ds:schemaRef ds:uri="d613c392-4471-480c-bc9b-ac3ed924c449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1921</Words>
  <Application>Microsoft Office PowerPoint</Application>
  <PresentationFormat>Widescreen</PresentationFormat>
  <Paragraphs>128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Wingdings</vt:lpstr>
      <vt:lpstr>Office Theme</vt:lpstr>
      <vt:lpstr>LLANDOVERY CASTLE</vt:lpstr>
      <vt:lpstr>PowerPoint Presentation</vt:lpstr>
      <vt:lpstr>PowerPoint Presentation</vt:lpstr>
      <vt:lpstr>PowerPoint Presentation</vt:lpstr>
      <vt:lpstr>PowerPoint Presentation</vt:lpstr>
      <vt:lpstr>Your Activity</vt:lpstr>
      <vt:lpstr>Your Activity</vt:lpstr>
      <vt:lpstr>Your Activity</vt:lpstr>
      <vt:lpstr>Your Activity</vt:lpstr>
      <vt:lpstr>PowerPoint Presentation</vt:lpstr>
      <vt:lpstr>Solution:</vt:lpstr>
      <vt:lpstr>Sample Scoring:</vt:lpstr>
      <vt:lpstr>Scoring</vt:lpstr>
      <vt:lpstr>Debrief</vt:lpstr>
      <vt:lpstr>PowerPoint Presentation</vt:lpstr>
    </vt:vector>
  </TitlesOfParts>
  <Company>Valour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Valour Canada - PPT Template</dc:title>
  <dc:creator>Peter J. Boyle</dc:creator>
  <cp:lastModifiedBy>CMMS</cp:lastModifiedBy>
  <cp:revision>49</cp:revision>
  <cp:lastPrinted>2016-04-18T21:19:02Z</cp:lastPrinted>
  <dcterms:created xsi:type="dcterms:W3CDTF">2016-01-26T15:27:35Z</dcterms:created>
  <dcterms:modified xsi:type="dcterms:W3CDTF">2020-01-09T19:00:12Z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0x010100C7E0534F3AD0864CB7941310AFCC6F71</vt:lpwstr>
  </property>
</Properties>
</file>