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8" r:id="rId5"/>
    <p:sldId id="308" r:id="rId6"/>
    <p:sldId id="348" r:id="rId7"/>
    <p:sldId id="309" r:id="rId8"/>
    <p:sldId id="311" r:id="rId9"/>
    <p:sldId id="312" r:id="rId10"/>
    <p:sldId id="313" r:id="rId11"/>
    <p:sldId id="314" r:id="rId12"/>
    <p:sldId id="262" r:id="rId13"/>
    <p:sldId id="276" r:id="rId14"/>
    <p:sldId id="277" r:id="rId15"/>
    <p:sldId id="317" r:id="rId16"/>
    <p:sldId id="318" r:id="rId17"/>
    <p:sldId id="319" r:id="rId18"/>
    <p:sldId id="32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77758" autoAdjust="0"/>
  </p:normalViewPr>
  <p:slideViewPr>
    <p:cSldViewPr snapToGrid="0">
      <p:cViewPr varScale="1">
        <p:scale>
          <a:sx n="47" d="100"/>
          <a:sy n="47" d="100"/>
        </p:scale>
        <p:origin x="906" y="31"/>
      </p:cViewPr>
      <p:guideLst/>
    </p:cSldViewPr>
  </p:slideViewPr>
  <p:outlineViewPr>
    <p:cViewPr>
      <p:scale>
        <a:sx n="33" d="100"/>
        <a:sy n="33" d="100"/>
      </p:scale>
      <p:origin x="0" y="-3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71D81C-86D0-4D0F-A89F-225EC27F0467}" type="datetimeFigureOut">
              <a:rPr lang="en-CA" smtClean="0"/>
              <a:t>2020-02-26</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96D020-A858-489E-B360-64D37003B5E8}" type="slidenum">
              <a:rPr lang="en-CA" smtClean="0"/>
              <a:t>‹#›</a:t>
            </a:fld>
            <a:endParaRPr lang="en-CA" dirty="0"/>
          </a:p>
        </p:txBody>
      </p:sp>
    </p:spTree>
    <p:extLst>
      <p:ext uri="{BB962C8B-B14F-4D97-AF65-F5344CB8AC3E}">
        <p14:creationId xmlns:p14="http://schemas.microsoft.com/office/powerpoint/2010/main" val="26443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AA6123-D29F-4396-BD2F-AF8A76E08F8E}" type="datetimeFigureOut">
              <a:rPr lang="en-CA" smtClean="0"/>
              <a:t>2020-02-26</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D7902F-DEA6-4DE7-8CE4-77C711B7CF5C}" type="slidenum">
              <a:rPr lang="en-CA" smtClean="0"/>
              <a:t>‹#›</a:t>
            </a:fld>
            <a:endParaRPr lang="en-CA" dirty="0"/>
          </a:p>
        </p:txBody>
      </p:sp>
    </p:spTree>
    <p:extLst>
      <p:ext uri="{BB962C8B-B14F-4D97-AF65-F5344CB8AC3E}">
        <p14:creationId xmlns:p14="http://schemas.microsoft.com/office/powerpoint/2010/main" val="33677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a:t>
            </a:fld>
            <a:endParaRPr lang="en-CA" dirty="0"/>
          </a:p>
        </p:txBody>
      </p:sp>
    </p:spTree>
    <p:extLst>
      <p:ext uri="{BB962C8B-B14F-4D97-AF65-F5344CB8AC3E}">
        <p14:creationId xmlns:p14="http://schemas.microsoft.com/office/powerpoint/2010/main" val="299893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Millions and millions of shells- scientists say 1/3 are duds.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Iron Harvest – every spring when the frost comes out of the ground, metallic objects work their way to the surface, only for farmers to hit them with their plows once the fields have dried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a farmer finds a shell, they are supposed to call a bomb disposal crew, but because farmers find so many they feel it is inefficient to always call bomb disposal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Members of a bomb disposal company that collect duds that a farmer has collected and tucked inside a concrete telephone pole. </a:t>
            </a:r>
          </a:p>
        </p:txBody>
      </p:sp>
      <p:sp>
        <p:nvSpPr>
          <p:cNvPr id="4" name="Slide Number Placeholder 3"/>
          <p:cNvSpPr>
            <a:spLocks noGrp="1"/>
          </p:cNvSpPr>
          <p:nvPr>
            <p:ph type="sldNum" sz="quarter" idx="5"/>
          </p:nvPr>
        </p:nvSpPr>
        <p:spPr/>
        <p:txBody>
          <a:bodyPr/>
          <a:lstStyle/>
          <a:p>
            <a:fld id="{4CD7902F-DEA6-4DE7-8CE4-77C711B7CF5C}" type="slidenum">
              <a:rPr lang="en-CA" smtClean="0"/>
              <a:t>10</a:t>
            </a:fld>
            <a:endParaRPr lang="en-CA" dirty="0"/>
          </a:p>
        </p:txBody>
      </p:sp>
    </p:spTree>
    <p:extLst>
      <p:ext uri="{BB962C8B-B14F-4D97-AF65-F5344CB8AC3E}">
        <p14:creationId xmlns:p14="http://schemas.microsoft.com/office/powerpoint/2010/main" val="68075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11</a:t>
            </a:fld>
            <a:endParaRPr lang="en-CA" dirty="0"/>
          </a:p>
        </p:txBody>
      </p:sp>
    </p:spTree>
    <p:extLst>
      <p:ext uri="{BB962C8B-B14F-4D97-AF65-F5344CB8AC3E}">
        <p14:creationId xmlns:p14="http://schemas.microsoft.com/office/powerpoint/2010/main" val="63032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Instructions and Rules:     (10-15 min) </a:t>
            </a:r>
          </a:p>
          <a:p>
            <a:r>
              <a:rPr lang="en-US" dirty="0"/>
              <a:t>1. Explain to all participants that we are going to play a team problem solving activity that will require all of the skills and character traits that we’ve explored today. OR </a:t>
            </a:r>
          </a:p>
          <a:p>
            <a:r>
              <a:rPr lang="en-US" dirty="0"/>
              <a:t>2. Invite the participants to come and stand beside a station that has already been set up and explain the rules (shown on slide 13). (The visual cues at hand during this rule description will facilitate a better explanation by the facilitator and will lead to a better understanding of the directions and the rules by the participants.) </a:t>
            </a:r>
          </a:p>
        </p:txBody>
      </p:sp>
      <p:sp>
        <p:nvSpPr>
          <p:cNvPr id="4" name="Slide Number Placeholder 3"/>
          <p:cNvSpPr>
            <a:spLocks noGrp="1"/>
          </p:cNvSpPr>
          <p:nvPr>
            <p:ph type="sldNum" sz="quarter" idx="5"/>
          </p:nvPr>
        </p:nvSpPr>
        <p:spPr/>
        <p:txBody>
          <a:bodyPr/>
          <a:lstStyle/>
          <a:p>
            <a:fld id="{4CD7902F-DEA6-4DE7-8CE4-77C711B7CF5C}" type="slidenum">
              <a:rPr lang="en-CA" smtClean="0"/>
              <a:t>12</a:t>
            </a:fld>
            <a:endParaRPr lang="en-CA" dirty="0"/>
          </a:p>
        </p:txBody>
      </p:sp>
    </p:spTree>
    <p:extLst>
      <p:ext uri="{BB962C8B-B14F-4D97-AF65-F5344CB8AC3E}">
        <p14:creationId xmlns:p14="http://schemas.microsoft.com/office/powerpoint/2010/main" val="203125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Clearly explain the following Rules to the participants (2-3 min):</a:t>
            </a:r>
          </a:p>
          <a:p>
            <a:r>
              <a:rPr lang="en-US" dirty="0"/>
              <a:t>The goal is to neutralize the faulty munition by pouring the contents of the bucket into the neutralizing container in the “Safe Area” using only the equipment provided. Placing the filled bucket inside the empty bucket does not qualify; the contents must be poured. </a:t>
            </a:r>
          </a:p>
          <a:p>
            <a:pPr marL="171450" indent="-171450">
              <a:buFont typeface="Arial" panose="020B0604020202020204" pitchFamily="34" charset="0"/>
              <a:buChar char="•"/>
            </a:pPr>
            <a:r>
              <a:rPr lang="en-US" dirty="0"/>
              <a:t>The faulty shell will explode if not transported within 10 minutes from starting point.</a:t>
            </a:r>
          </a:p>
          <a:p>
            <a:pPr marL="171450" indent="-171450">
              <a:buFont typeface="Arial" panose="020B0604020202020204" pitchFamily="34" charset="0"/>
              <a:buChar char="•"/>
            </a:pPr>
            <a:r>
              <a:rPr lang="en-US" dirty="0"/>
              <a:t>There are 4 “No Go” zones. Two are inside the cylindrical plane above and below both rope circles. The other two are inside the cylindrical plane above and below both buckets. Think of these areas as “mustard or chlorine gas” zones that extend into the air above both the roped areas and the buckets. Anyone that ventures into that area will suffer severe injury or even death. </a:t>
            </a:r>
          </a:p>
          <a:p>
            <a:pPr marL="171450" indent="-171450">
              <a:buFont typeface="Arial" panose="020B0604020202020204" pitchFamily="34" charset="0"/>
              <a:buChar char="•"/>
            </a:pPr>
            <a:r>
              <a:rPr lang="en-US" dirty="0"/>
              <a:t>Breaking the plane of any “No Go” zone with an appendage (hand, arm, leg) will result in you losing that body part for the remainder of the activity. If a head breaks the plane: instant death and sitting out the remainder of the activity. </a:t>
            </a:r>
          </a:p>
          <a:p>
            <a:pPr marL="171450" indent="-171450">
              <a:buFont typeface="Arial" panose="020B0604020202020204" pitchFamily="34" charset="0"/>
              <a:buChar char="•"/>
            </a:pPr>
            <a:r>
              <a:rPr lang="en-US" dirty="0"/>
              <a:t>Touching the bucket or the contents within will result in immediate death and sitting out the remainder of the activity.</a:t>
            </a:r>
          </a:p>
          <a:p>
            <a:pPr marL="171450" indent="-171450">
              <a:buFont typeface="Arial" panose="020B0604020202020204" pitchFamily="34" charset="0"/>
              <a:buChar char="•"/>
            </a:pPr>
            <a:r>
              <a:rPr lang="en-US" dirty="0"/>
              <a:t>Any partial spillage of water or balls will result in the death of your team. Complete spillage will result in the annihilation of your neighbourhood. </a:t>
            </a:r>
          </a:p>
          <a:p>
            <a:pPr marL="171450" indent="-171450">
              <a:buFont typeface="Arial" panose="020B0604020202020204" pitchFamily="34" charset="0"/>
              <a:buChar char="•"/>
            </a:pPr>
            <a:r>
              <a:rPr lang="en-US" dirty="0"/>
              <a:t>Failure to complete the task or spillage of the entire contents will cause the death of your teammates and your neighbourhood. </a:t>
            </a:r>
          </a:p>
          <a:p>
            <a:r>
              <a:rPr lang="en-US" dirty="0"/>
              <a:t> </a:t>
            </a:r>
          </a:p>
        </p:txBody>
      </p:sp>
      <p:sp>
        <p:nvSpPr>
          <p:cNvPr id="4" name="Slide Number Placeholder 3"/>
          <p:cNvSpPr>
            <a:spLocks noGrp="1"/>
          </p:cNvSpPr>
          <p:nvPr>
            <p:ph type="sldNum" sz="quarter" idx="5"/>
          </p:nvPr>
        </p:nvSpPr>
        <p:spPr/>
        <p:txBody>
          <a:bodyPr/>
          <a:lstStyle/>
          <a:p>
            <a:fld id="{4CD7902F-DEA6-4DE7-8CE4-77C711B7CF5C}" type="slidenum">
              <a:rPr lang="en-CA" smtClean="0"/>
              <a:t>13</a:t>
            </a:fld>
            <a:endParaRPr lang="en-CA" dirty="0"/>
          </a:p>
        </p:txBody>
      </p:sp>
    </p:spTree>
    <p:extLst>
      <p:ext uri="{BB962C8B-B14F-4D97-AF65-F5344CB8AC3E}">
        <p14:creationId xmlns:p14="http://schemas.microsoft.com/office/powerpoint/2010/main" val="245319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Debrief</a:t>
            </a:r>
          </a:p>
          <a:p>
            <a:r>
              <a:rPr lang="en-US" u="sng" dirty="0"/>
              <a:t>Debrief Key Idea</a:t>
            </a:r>
            <a:r>
              <a:rPr lang="en-US" dirty="0"/>
              <a:t>:  The importance of everyone on a team pulling together in the same direction toward a shared goal: • Ask: Was your group successful? Was there any spillage (Were there any injuries/lives lost)?</a:t>
            </a:r>
          </a:p>
          <a:p>
            <a:r>
              <a:rPr lang="en-US" dirty="0"/>
              <a:t>   &lt;Cooperation, Communication, Resilience, Thoughtfulness can be explored here&gt; </a:t>
            </a:r>
          </a:p>
          <a:p>
            <a:r>
              <a:rPr lang="en-US" dirty="0"/>
              <a:t>• Ask: How well did your group cope with this challenge? Which skills were required for successful completion?     &lt;All Traits can be explored here&gt; </a:t>
            </a:r>
          </a:p>
          <a:p>
            <a:r>
              <a:rPr lang="en-US" dirty="0"/>
              <a:t>• Ask: Did your group have a leader? If so, what was it that made that person an effective leader? In that case, how did the rest of the group work? If your group didn’t have a leader, how were you able to coordinate your work together? &lt;All Traits can be explored here&gt;   </a:t>
            </a:r>
          </a:p>
          <a:p>
            <a:r>
              <a:rPr lang="en-US" dirty="0"/>
              <a:t>• Ask: What did you learn from this activity and how could your new understandings and skills be applied to future situations? &lt;All Traits can be explored here&gt; </a:t>
            </a:r>
          </a:p>
        </p:txBody>
      </p:sp>
      <p:sp>
        <p:nvSpPr>
          <p:cNvPr id="4" name="Slide Number Placeholder 3"/>
          <p:cNvSpPr>
            <a:spLocks noGrp="1"/>
          </p:cNvSpPr>
          <p:nvPr>
            <p:ph type="sldNum" sz="quarter" idx="5"/>
          </p:nvPr>
        </p:nvSpPr>
        <p:spPr/>
        <p:txBody>
          <a:bodyPr/>
          <a:lstStyle/>
          <a:p>
            <a:fld id="{4CD7902F-DEA6-4DE7-8CE4-77C711B7CF5C}" type="slidenum">
              <a:rPr lang="en-CA" smtClean="0"/>
              <a:t>14</a:t>
            </a:fld>
            <a:endParaRPr lang="en-CA" dirty="0"/>
          </a:p>
        </p:txBody>
      </p:sp>
    </p:spTree>
    <p:extLst>
      <p:ext uri="{BB962C8B-B14F-4D97-AF65-F5344CB8AC3E}">
        <p14:creationId xmlns:p14="http://schemas.microsoft.com/office/powerpoint/2010/main" val="378325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15</a:t>
            </a:fld>
            <a:endParaRPr lang="en-CA" dirty="0"/>
          </a:p>
        </p:txBody>
      </p:sp>
    </p:spTree>
    <p:extLst>
      <p:ext uri="{BB962C8B-B14F-4D97-AF65-F5344CB8AC3E}">
        <p14:creationId xmlns:p14="http://schemas.microsoft.com/office/powerpoint/2010/main" val="188364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 the students to read this quote to themselves and think about what it means.</a:t>
            </a:r>
          </a:p>
        </p:txBody>
      </p:sp>
      <p:sp>
        <p:nvSpPr>
          <p:cNvPr id="4" name="Slide Number Placeholder 3"/>
          <p:cNvSpPr>
            <a:spLocks noGrp="1"/>
          </p:cNvSpPr>
          <p:nvPr>
            <p:ph type="sldNum" sz="quarter" idx="10"/>
          </p:nvPr>
        </p:nvSpPr>
        <p:spPr/>
        <p:txBody>
          <a:bodyPr/>
          <a:lstStyle/>
          <a:p>
            <a:fld id="{885B12F0-E0D9-44D0-986E-DD64A5087547}" type="slidenum">
              <a:rPr lang="en-CA" smtClean="0"/>
              <a:t>2</a:t>
            </a:fld>
            <a:endParaRPr lang="en-CA" dirty="0"/>
          </a:p>
        </p:txBody>
      </p:sp>
    </p:spTree>
    <p:extLst>
      <p:ext uri="{BB962C8B-B14F-4D97-AF65-F5344CB8AC3E}">
        <p14:creationId xmlns:p14="http://schemas.microsoft.com/office/powerpoint/2010/main" val="165377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Canada, as a country, has decided that at certain points in time we may be called upon to stand up and fight for what we, as a country, believe in.</a:t>
            </a:r>
          </a:p>
          <a:p>
            <a:r>
              <a:rPr lang="en-US" dirty="0"/>
              <a:t>= Canada endeavors to fight honorably and is governed by Humanitarian Law, e.g. by 3 Conventions: Hague, Geneva, Ottawa</a:t>
            </a:r>
          </a:p>
          <a:p>
            <a:r>
              <a:rPr lang="en-US" dirty="0"/>
              <a:t>= Ottawa Convention is something that Canada took the lead on because our country felt that too many children were being injured or killed by landmines years after a conflict had ended. Not all western countries have signed on to this (e.g. the U.S. has not signed on)</a:t>
            </a:r>
          </a:p>
          <a:p>
            <a:r>
              <a:rPr lang="en-US" dirty="0"/>
              <a:t>= Countries that do not follow these rules can be found guilty of war crimes. </a:t>
            </a:r>
          </a:p>
        </p:txBody>
      </p:sp>
      <p:sp>
        <p:nvSpPr>
          <p:cNvPr id="4" name="Slide Number Placeholder 3"/>
          <p:cNvSpPr>
            <a:spLocks noGrp="1"/>
          </p:cNvSpPr>
          <p:nvPr>
            <p:ph type="sldNum" sz="quarter" idx="5"/>
          </p:nvPr>
        </p:nvSpPr>
        <p:spPr/>
        <p:txBody>
          <a:bodyPr/>
          <a:lstStyle/>
          <a:p>
            <a:fld id="{4CD7902F-DEA6-4DE7-8CE4-77C711B7CF5C}" type="slidenum">
              <a:rPr lang="en-CA" smtClean="0"/>
              <a:t>3</a:t>
            </a:fld>
            <a:endParaRPr lang="en-CA" dirty="0"/>
          </a:p>
        </p:txBody>
      </p:sp>
    </p:spTree>
    <p:extLst>
      <p:ext uri="{BB962C8B-B14F-4D97-AF65-F5344CB8AC3E}">
        <p14:creationId xmlns:p14="http://schemas.microsoft.com/office/powerpoint/2010/main" val="146969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Reiterate main points on slide (# served, # deaths).</a:t>
            </a:r>
          </a:p>
          <a:p>
            <a:r>
              <a:rPr lang="en-US" dirty="0"/>
              <a:t>= Almost ¾ of Cdn COMBAT deaths (132) are from IEDs.</a:t>
            </a:r>
          </a:p>
          <a:p>
            <a:r>
              <a:rPr lang="en-US" dirty="0"/>
              <a:t>= The U.S. is still in Afghanistan. </a:t>
            </a:r>
          </a:p>
        </p:txBody>
      </p:sp>
      <p:sp>
        <p:nvSpPr>
          <p:cNvPr id="4" name="Slide Number Placeholder 3"/>
          <p:cNvSpPr>
            <a:spLocks noGrp="1"/>
          </p:cNvSpPr>
          <p:nvPr>
            <p:ph type="sldNum" sz="quarter" idx="5"/>
          </p:nvPr>
        </p:nvSpPr>
        <p:spPr/>
        <p:txBody>
          <a:bodyPr/>
          <a:lstStyle/>
          <a:p>
            <a:fld id="{4CD7902F-DEA6-4DE7-8CE4-77C711B7CF5C}" type="slidenum">
              <a:rPr lang="en-CA" smtClean="0"/>
              <a:t>4</a:t>
            </a:fld>
            <a:endParaRPr lang="en-CA" dirty="0"/>
          </a:p>
        </p:txBody>
      </p:sp>
    </p:spTree>
    <p:extLst>
      <p:ext uri="{BB962C8B-B14F-4D97-AF65-F5344CB8AC3E}">
        <p14:creationId xmlns:p14="http://schemas.microsoft.com/office/powerpoint/2010/main" val="320268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Reiterate main points on slide (# served, # deaths).</a:t>
            </a:r>
          </a:p>
          <a:p>
            <a:r>
              <a:rPr lang="en-US" dirty="0"/>
              <a:t>= Korea (Canada supplied the third-most support to the UN Command, behind US and UK)</a:t>
            </a:r>
          </a:p>
          <a:p>
            <a:r>
              <a:rPr lang="en-US" dirty="0"/>
              <a:t>= Perhaps the most widely know Cdn engagement was the Battle of Kapyong. </a:t>
            </a:r>
          </a:p>
        </p:txBody>
      </p:sp>
      <p:sp>
        <p:nvSpPr>
          <p:cNvPr id="4" name="Slide Number Placeholder 3"/>
          <p:cNvSpPr>
            <a:spLocks noGrp="1"/>
          </p:cNvSpPr>
          <p:nvPr>
            <p:ph type="sldNum" sz="quarter" idx="5"/>
          </p:nvPr>
        </p:nvSpPr>
        <p:spPr/>
        <p:txBody>
          <a:bodyPr/>
          <a:lstStyle/>
          <a:p>
            <a:fld id="{4CD7902F-DEA6-4DE7-8CE4-77C711B7CF5C}" type="slidenum">
              <a:rPr lang="en-CA" smtClean="0"/>
              <a:t>5</a:t>
            </a:fld>
            <a:endParaRPr lang="en-CA" dirty="0"/>
          </a:p>
        </p:txBody>
      </p:sp>
    </p:spTree>
    <p:extLst>
      <p:ext uri="{BB962C8B-B14F-4D97-AF65-F5344CB8AC3E}">
        <p14:creationId xmlns:p14="http://schemas.microsoft.com/office/powerpoint/2010/main" val="229187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Reiterate main points on slide (# served, # deaths).</a:t>
            </a:r>
          </a:p>
          <a:p>
            <a:r>
              <a:rPr lang="en-US" dirty="0"/>
              <a:t>= WW2, compared to WW1, 2.5x as many Canadian served in WW2, but had only ¾ of the deaths. </a:t>
            </a:r>
          </a:p>
        </p:txBody>
      </p:sp>
      <p:sp>
        <p:nvSpPr>
          <p:cNvPr id="4" name="Slide Number Placeholder 3"/>
          <p:cNvSpPr>
            <a:spLocks noGrp="1"/>
          </p:cNvSpPr>
          <p:nvPr>
            <p:ph type="sldNum" sz="quarter" idx="5"/>
          </p:nvPr>
        </p:nvSpPr>
        <p:spPr/>
        <p:txBody>
          <a:bodyPr/>
          <a:lstStyle/>
          <a:p>
            <a:fld id="{4CD7902F-DEA6-4DE7-8CE4-77C711B7CF5C}" type="slidenum">
              <a:rPr lang="en-CA" smtClean="0"/>
              <a:t>6</a:t>
            </a:fld>
            <a:endParaRPr lang="en-CA" dirty="0"/>
          </a:p>
        </p:txBody>
      </p:sp>
    </p:spTree>
    <p:extLst>
      <p:ext uri="{BB962C8B-B14F-4D97-AF65-F5344CB8AC3E}">
        <p14:creationId xmlns:p14="http://schemas.microsoft.com/office/powerpoint/2010/main" val="242166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Reiterate main points on slide (# served, # deaths).</a:t>
            </a:r>
          </a:p>
          <a:p>
            <a:r>
              <a:rPr lang="en-US" dirty="0"/>
              <a:t>= WW1, compared to WW2, less than half as many served, but had 1.3x the deaths) </a:t>
            </a:r>
          </a:p>
        </p:txBody>
      </p:sp>
      <p:sp>
        <p:nvSpPr>
          <p:cNvPr id="4" name="Slide Number Placeholder 3"/>
          <p:cNvSpPr>
            <a:spLocks noGrp="1"/>
          </p:cNvSpPr>
          <p:nvPr>
            <p:ph type="sldNum" sz="quarter" idx="5"/>
          </p:nvPr>
        </p:nvSpPr>
        <p:spPr/>
        <p:txBody>
          <a:bodyPr/>
          <a:lstStyle/>
          <a:p>
            <a:fld id="{4CD7902F-DEA6-4DE7-8CE4-77C711B7CF5C}" type="slidenum">
              <a:rPr lang="en-CA" smtClean="0"/>
              <a:t>7</a:t>
            </a:fld>
            <a:endParaRPr lang="en-CA" dirty="0"/>
          </a:p>
        </p:txBody>
      </p:sp>
    </p:spTree>
    <p:extLst>
      <p:ext uri="{BB962C8B-B14F-4D97-AF65-F5344CB8AC3E}">
        <p14:creationId xmlns:p14="http://schemas.microsoft.com/office/powerpoint/2010/main" val="257193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WW1 is the first industrial-scale war; artillery causes ¾ of soldier combat deaths</a:t>
            </a:r>
          </a:p>
          <a:p>
            <a:r>
              <a:rPr lang="en-US" dirty="0"/>
              <a:t>= Explain how much 907 kg weighs in terms of people weight in one metre squared</a:t>
            </a:r>
          </a:p>
          <a:p>
            <a:r>
              <a:rPr lang="en-US" dirty="0"/>
              <a:t>PHOTO: A Canadian soldier near Vimy (note the duds stacked on the right side of photo). </a:t>
            </a:r>
          </a:p>
        </p:txBody>
      </p:sp>
      <p:sp>
        <p:nvSpPr>
          <p:cNvPr id="4" name="Slide Number Placeholder 3"/>
          <p:cNvSpPr>
            <a:spLocks noGrp="1"/>
          </p:cNvSpPr>
          <p:nvPr>
            <p:ph type="sldNum" sz="quarter" idx="5"/>
          </p:nvPr>
        </p:nvSpPr>
        <p:spPr/>
        <p:txBody>
          <a:bodyPr/>
          <a:lstStyle/>
          <a:p>
            <a:fld id="{4CD7902F-DEA6-4DE7-8CE4-77C711B7CF5C}" type="slidenum">
              <a:rPr lang="en-CA" smtClean="0"/>
              <a:t>8</a:t>
            </a:fld>
            <a:endParaRPr lang="en-CA" dirty="0"/>
          </a:p>
        </p:txBody>
      </p:sp>
    </p:spTree>
    <p:extLst>
      <p:ext uri="{BB962C8B-B14F-4D97-AF65-F5344CB8AC3E}">
        <p14:creationId xmlns:p14="http://schemas.microsoft.com/office/powerpoint/2010/main" val="396194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 different sizes of shells and how much each might weigh and the shell hole they might 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Explain “Iron Harvest” (on next slide)</a:t>
            </a:r>
          </a:p>
          <a:p>
            <a:endParaRPr lang="en-US" dirty="0"/>
          </a:p>
        </p:txBody>
      </p:sp>
      <p:sp>
        <p:nvSpPr>
          <p:cNvPr id="4" name="Slide Number Placeholder 3"/>
          <p:cNvSpPr>
            <a:spLocks noGrp="1"/>
          </p:cNvSpPr>
          <p:nvPr>
            <p:ph type="sldNum" sz="quarter" idx="5"/>
          </p:nvPr>
        </p:nvSpPr>
        <p:spPr/>
        <p:txBody>
          <a:bodyPr/>
          <a:lstStyle/>
          <a:p>
            <a:fld id="{4CD7902F-DEA6-4DE7-8CE4-77C711B7CF5C}" type="slidenum">
              <a:rPr lang="en-CA" smtClean="0"/>
              <a:t>9</a:t>
            </a:fld>
            <a:endParaRPr lang="en-CA" dirty="0"/>
          </a:p>
        </p:txBody>
      </p:sp>
    </p:spTree>
    <p:extLst>
      <p:ext uri="{BB962C8B-B14F-4D97-AF65-F5344CB8AC3E}">
        <p14:creationId xmlns:p14="http://schemas.microsoft.com/office/powerpoint/2010/main" val="76434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00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8314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6139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40976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90001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77300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5059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6851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609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25071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721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96EA6-B599-4479-94D0-D07F679D102A}" type="datetimeFigureOut">
              <a:rPr lang="en-CA" smtClean="0"/>
              <a:t>2020-02-26</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882C1-DB9B-4A09-B25E-0C30533AD68F}" type="slidenum">
              <a:rPr lang="en-CA" smtClean="0"/>
              <a:t>‹#›</a:t>
            </a:fld>
            <a:endParaRPr lang="en-CA" dirty="0"/>
          </a:p>
        </p:txBody>
      </p:sp>
    </p:spTree>
    <p:extLst>
      <p:ext uri="{BB962C8B-B14F-4D97-AF65-F5344CB8AC3E}">
        <p14:creationId xmlns:p14="http://schemas.microsoft.com/office/powerpoint/2010/main" val="9308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tif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86891" y="5827221"/>
            <a:ext cx="6418217" cy="1030779"/>
          </a:xfrm>
        </p:spPr>
        <p:txBody>
          <a:bodyPr anchor="ctr">
            <a:normAutofit/>
          </a:bodyPr>
          <a:lstStyle/>
          <a:p>
            <a:pPr algn="ctr"/>
            <a:r>
              <a:rPr lang="en-US" sz="5400" b="1" dirty="0"/>
              <a:t>THE LEGACY OF WAR</a:t>
            </a:r>
            <a:endParaRPr lang="en-CA" sz="3600" b="1" dirty="0"/>
          </a:p>
        </p:txBody>
      </p:sp>
      <p:pic>
        <p:nvPicPr>
          <p:cNvPr id="7" name="Picture 6">
            <a:extLst>
              <a:ext uri="{FF2B5EF4-FFF2-40B4-BE49-F238E27FC236}">
                <a16:creationId xmlns:a16="http://schemas.microsoft.com/office/drawing/2014/main" id="{B044635C-950A-484B-8C3C-CF551CD2E3F2}"/>
              </a:ext>
            </a:extLst>
          </p:cNvPr>
          <p:cNvPicPr>
            <a:picLocks noChangeAspect="1"/>
          </p:cNvPicPr>
          <p:nvPr/>
        </p:nvPicPr>
        <p:blipFill rotWithShape="1">
          <a:blip r:embed="rId3">
            <a:extLst>
              <a:ext uri="{28A0092B-C50C-407E-A947-70E740481C1C}">
                <a14:useLocalDpi xmlns:a14="http://schemas.microsoft.com/office/drawing/2010/main" val="0"/>
              </a:ext>
            </a:extLst>
          </a:blip>
          <a:srcRect l="4516" t="5771" r="1291" b="11938"/>
          <a:stretch/>
        </p:blipFill>
        <p:spPr>
          <a:xfrm>
            <a:off x="1201748" y="107632"/>
            <a:ext cx="9788504" cy="5611957"/>
          </a:xfrm>
          <a:prstGeom prst="rect">
            <a:avLst/>
          </a:prstGeom>
          <a:ln w="25400" cap="sq">
            <a:solidFill>
              <a:srgbClr val="C20437"/>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BC3BFBE-0319-4C17-BBC4-30D1567C8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3131" y="6212537"/>
            <a:ext cx="2564674" cy="537831"/>
          </a:xfrm>
          <a:prstGeom prst="rect">
            <a:avLst/>
          </a:prstGeom>
        </p:spPr>
      </p:pic>
    </p:spTree>
    <p:extLst>
      <p:ext uri="{BB962C8B-B14F-4D97-AF65-F5344CB8AC3E}">
        <p14:creationId xmlns:p14="http://schemas.microsoft.com/office/powerpoint/2010/main" val="3859254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12399"/>
            <a:ext cx="3935896" cy="645602"/>
          </a:xfrm>
        </p:spPr>
        <p:txBody>
          <a:bodyPr>
            <a:noAutofit/>
          </a:bodyPr>
          <a:lstStyle/>
          <a:p>
            <a:r>
              <a:rPr lang="en-US" b="1" dirty="0"/>
              <a:t>The Iron Harvest</a:t>
            </a:r>
            <a:endParaRPr lang="en-CA" b="1" dirty="0"/>
          </a:p>
        </p:txBody>
      </p:sp>
      <p:pic>
        <p:nvPicPr>
          <p:cNvPr id="7" name="Picture 6"/>
          <p:cNvPicPr/>
          <p:nvPr/>
        </p:nvPicPr>
        <p:blipFill rotWithShape="1">
          <a:blip r:embed="rId3"/>
          <a:srcRect l="11666" t="27063" r="12556" b="23654"/>
          <a:stretch/>
        </p:blipFill>
        <p:spPr>
          <a:xfrm>
            <a:off x="666871" y="1449086"/>
            <a:ext cx="5115970" cy="2631633"/>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p:spPr>
      </p:pic>
      <p:pic>
        <p:nvPicPr>
          <p:cNvPr id="9" name="Picture 2">
            <a:extLst>
              <a:ext uri="{FF2B5EF4-FFF2-40B4-BE49-F238E27FC236}">
                <a16:creationId xmlns:a16="http://schemas.microsoft.com/office/drawing/2014/main" id="{8C70B1FE-4773-46AF-A0D6-5C3A63ABE8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6" r="21842"/>
          <a:stretch/>
        </p:blipFill>
        <p:spPr bwMode="auto">
          <a:xfrm>
            <a:off x="6430421" y="440568"/>
            <a:ext cx="5714117" cy="6249728"/>
          </a:xfrm>
          <a:prstGeom prst="rect">
            <a:avLst/>
          </a:prstGeom>
          <a:ln w="25400" cap="sq">
            <a:solidFill>
              <a:srgbClr val="C2043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A8FC5BF8-24A0-40AF-8945-BF62FC79E6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5655" y="6229030"/>
            <a:ext cx="2278883" cy="477898"/>
          </a:xfrm>
          <a:prstGeom prst="rect">
            <a:avLst/>
          </a:prstGeom>
          <a:solidFill>
            <a:schemeClr val="bg1"/>
          </a:solidFill>
        </p:spPr>
      </p:pic>
      <p:sp>
        <p:nvSpPr>
          <p:cNvPr id="3" name="Content Placeholder 2"/>
          <p:cNvSpPr>
            <a:spLocks noGrp="1"/>
          </p:cNvSpPr>
          <p:nvPr>
            <p:ph idx="4294967295"/>
          </p:nvPr>
        </p:nvSpPr>
        <p:spPr>
          <a:xfrm>
            <a:off x="0" y="86083"/>
            <a:ext cx="6449712" cy="1298323"/>
          </a:xfrm>
        </p:spPr>
        <p:txBody>
          <a:bodyPr anchor="ctr">
            <a:noAutofit/>
          </a:bodyPr>
          <a:lstStyle/>
          <a:p>
            <a:pPr>
              <a:lnSpc>
                <a:spcPct val="100000"/>
              </a:lnSpc>
            </a:pPr>
            <a:r>
              <a:rPr lang="en-CA" sz="2600" dirty="0">
                <a:cs typeface="Arial" panose="020B0604020202020204" pitchFamily="34" charset="0"/>
              </a:rPr>
              <a:t>Every spring when the farms on the Western Front (WW1) are tilled, another munitions crop comes to the surface.</a:t>
            </a:r>
          </a:p>
        </p:txBody>
      </p:sp>
      <p:sp>
        <p:nvSpPr>
          <p:cNvPr id="10" name="Content Placeholder 2">
            <a:extLst>
              <a:ext uri="{FF2B5EF4-FFF2-40B4-BE49-F238E27FC236}">
                <a16:creationId xmlns:a16="http://schemas.microsoft.com/office/drawing/2014/main" id="{79E8C73E-2F55-4604-BA82-ED914C6054E8}"/>
              </a:ext>
            </a:extLst>
          </p:cNvPr>
          <p:cNvSpPr txBox="1">
            <a:spLocks/>
          </p:cNvSpPr>
          <p:nvPr/>
        </p:nvSpPr>
        <p:spPr>
          <a:xfrm>
            <a:off x="-29084" y="4145399"/>
            <a:ext cx="6446104" cy="190199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600" dirty="0">
                <a:cs typeface="Arial" panose="020B0604020202020204" pitchFamily="34" charset="0"/>
              </a:rPr>
              <a:t>It is estimated that 1 in 3 WW1 shells did not detonate. This is equivalent to 300 M duds!</a:t>
            </a:r>
          </a:p>
          <a:p>
            <a:pPr>
              <a:lnSpc>
                <a:spcPct val="100000"/>
              </a:lnSpc>
            </a:pPr>
            <a:r>
              <a:rPr lang="en-US" sz="2600" dirty="0">
                <a:cs typeface="Arial" panose="020B0604020202020204" pitchFamily="34" charset="0"/>
              </a:rPr>
              <a:t>Hundreds have died from the Iron Harvest in the century since the First World War</a:t>
            </a:r>
            <a:endParaRPr lang="en-CA" sz="2600" dirty="0">
              <a:cs typeface="Arial" panose="020B0604020202020204" pitchFamily="34" charset="0"/>
            </a:endParaRPr>
          </a:p>
        </p:txBody>
      </p:sp>
    </p:spTree>
    <p:extLst>
      <p:ext uri="{BB962C8B-B14F-4D97-AF65-F5344CB8AC3E}">
        <p14:creationId xmlns:p14="http://schemas.microsoft.com/office/powerpoint/2010/main" val="344302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D3EB52-D65F-4443-A40C-B345BC16D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848" y="2735257"/>
            <a:ext cx="6616304" cy="1387487"/>
          </a:xfrm>
          <a:prstGeom prst="rect">
            <a:avLst/>
          </a:prstGeom>
          <a:noFill/>
        </p:spPr>
      </p:pic>
    </p:spTree>
    <p:extLst>
      <p:ext uri="{BB962C8B-B14F-4D97-AF65-F5344CB8AC3E}">
        <p14:creationId xmlns:p14="http://schemas.microsoft.com/office/powerpoint/2010/main" val="307164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2872"/>
            <a:ext cx="2916382" cy="845128"/>
          </a:xfrm>
        </p:spPr>
        <p:txBody>
          <a:bodyPr/>
          <a:lstStyle/>
          <a:p>
            <a:r>
              <a:rPr lang="en-US" b="1" dirty="0"/>
              <a:t>Your Activity</a:t>
            </a:r>
            <a:endParaRPr lang="en-CA" b="1" dirty="0"/>
          </a:p>
        </p:txBody>
      </p:sp>
      <p:sp>
        <p:nvSpPr>
          <p:cNvPr id="3" name="Content Placeholder 2"/>
          <p:cNvSpPr>
            <a:spLocks noGrp="1"/>
          </p:cNvSpPr>
          <p:nvPr>
            <p:ph idx="1"/>
          </p:nvPr>
        </p:nvSpPr>
        <p:spPr>
          <a:xfrm>
            <a:off x="1052945" y="1252104"/>
            <a:ext cx="10086109" cy="4493603"/>
          </a:xfrm>
        </p:spPr>
        <p:txBody>
          <a:bodyPr>
            <a:normAutofit fontScale="92500" lnSpcReduction="10000"/>
          </a:bodyPr>
          <a:lstStyle/>
          <a:p>
            <a:pPr marL="0" indent="0">
              <a:buNone/>
            </a:pPr>
            <a:r>
              <a:rPr lang="en-CA" sz="3200" u="sng" dirty="0">
                <a:latin typeface="Arial" panose="020B0604020202020204" pitchFamily="34" charset="0"/>
                <a:cs typeface="Arial" panose="020B0604020202020204" pitchFamily="34" charset="0"/>
              </a:rPr>
              <a:t>Goal</a:t>
            </a:r>
            <a:r>
              <a:rPr lang="en-CA" sz="3200" dirty="0">
                <a:latin typeface="Arial" panose="020B0604020202020204" pitchFamily="34" charset="0"/>
                <a:cs typeface="Arial" panose="020B0604020202020204" pitchFamily="34" charset="0"/>
              </a:rPr>
              <a:t>:</a:t>
            </a:r>
          </a:p>
          <a:p>
            <a:pPr marL="0" indent="0">
              <a:buNone/>
            </a:pPr>
            <a:r>
              <a:rPr lang="en-CA" sz="400" dirty="0">
                <a:latin typeface="Arial" panose="020B0604020202020204" pitchFamily="34" charset="0"/>
                <a:cs typeface="Arial" panose="020B0604020202020204" pitchFamily="34" charset="0"/>
              </a:rPr>
              <a:t> </a:t>
            </a:r>
          </a:p>
          <a:p>
            <a:pPr lvl="1"/>
            <a:r>
              <a:rPr lang="en-CA" sz="3200" dirty="0">
                <a:latin typeface="Arial" panose="020B0604020202020204" pitchFamily="34" charset="0"/>
                <a:cs typeface="Arial" panose="020B0604020202020204" pitchFamily="34" charset="0"/>
              </a:rPr>
              <a:t>Neutralize the munition by </a:t>
            </a:r>
            <a:r>
              <a:rPr lang="en-CA" sz="3200" b="1" dirty="0">
                <a:latin typeface="Arial" panose="020B0604020202020204" pitchFamily="34" charset="0"/>
                <a:cs typeface="Arial" panose="020B0604020202020204" pitchFamily="34" charset="0"/>
              </a:rPr>
              <a:t>pouring</a:t>
            </a:r>
            <a:r>
              <a:rPr lang="en-CA" sz="3200" dirty="0">
                <a:latin typeface="Arial" panose="020B0604020202020204" pitchFamily="34" charset="0"/>
                <a:cs typeface="Arial" panose="020B0604020202020204" pitchFamily="34" charset="0"/>
              </a:rPr>
              <a:t> it into the disposal bucket as a team.</a:t>
            </a:r>
          </a:p>
          <a:p>
            <a:pPr lvl="1"/>
            <a:endParaRPr lang="en-CA" sz="1050" dirty="0">
              <a:latin typeface="Arial" panose="020B0604020202020204" pitchFamily="34" charset="0"/>
              <a:cs typeface="Arial" panose="020B0604020202020204" pitchFamily="34" charset="0"/>
            </a:endParaRPr>
          </a:p>
          <a:p>
            <a:pPr lvl="1"/>
            <a:endParaRPr lang="en-CA" sz="1050" dirty="0">
              <a:latin typeface="Arial" panose="020B0604020202020204" pitchFamily="34" charset="0"/>
              <a:cs typeface="Arial" panose="020B0604020202020204" pitchFamily="34" charset="0"/>
            </a:endParaRPr>
          </a:p>
          <a:p>
            <a:pPr marL="0" indent="0">
              <a:buNone/>
            </a:pPr>
            <a:r>
              <a:rPr lang="en-CA" sz="3200" u="sng" dirty="0">
                <a:latin typeface="Arial" panose="020B0604020202020204" pitchFamily="34" charset="0"/>
                <a:cs typeface="Arial" panose="020B0604020202020204" pitchFamily="34" charset="0"/>
              </a:rPr>
              <a:t>There are 2 Parts to the Activity</a:t>
            </a:r>
            <a:r>
              <a:rPr lang="en-CA" sz="3200" dirty="0">
                <a:latin typeface="Arial" panose="020B0604020202020204" pitchFamily="34" charset="0"/>
                <a:cs typeface="Arial" panose="020B0604020202020204" pitchFamily="34" charset="0"/>
              </a:rPr>
              <a:t>:</a:t>
            </a:r>
          </a:p>
          <a:p>
            <a:pPr marL="0" indent="0">
              <a:buNone/>
            </a:pPr>
            <a:endParaRPr lang="en-CA" sz="400" dirty="0">
              <a:latin typeface="Arial" panose="020B0604020202020204" pitchFamily="34" charset="0"/>
              <a:cs typeface="Arial" panose="020B0604020202020204" pitchFamily="34" charset="0"/>
            </a:endParaRPr>
          </a:p>
          <a:p>
            <a:pPr lvl="1"/>
            <a:r>
              <a:rPr lang="en-CA" sz="3200" dirty="0">
                <a:latin typeface="Arial" panose="020B0604020202020204" pitchFamily="34" charset="0"/>
                <a:cs typeface="Arial" panose="020B0604020202020204" pitchFamily="34" charset="0"/>
              </a:rPr>
              <a:t>Part 1: Group</a:t>
            </a:r>
            <a:r>
              <a:rPr lang="en-CA" sz="3200" b="1" dirty="0">
                <a:latin typeface="Arial" panose="020B0604020202020204" pitchFamily="34" charset="0"/>
                <a:cs typeface="Arial" panose="020B0604020202020204" pitchFamily="34" charset="0"/>
              </a:rPr>
              <a:t> Planning</a:t>
            </a:r>
          </a:p>
          <a:p>
            <a:pPr lvl="2"/>
            <a:r>
              <a:rPr lang="en-CA" sz="3200" b="1" dirty="0">
                <a:solidFill>
                  <a:schemeClr val="accent1">
                    <a:lumMod val="50000"/>
                  </a:schemeClr>
                </a:solidFill>
                <a:latin typeface="Arial" panose="020B0604020202020204" pitchFamily="34" charset="0"/>
                <a:cs typeface="Arial" panose="020B0604020202020204" pitchFamily="34" charset="0"/>
              </a:rPr>
              <a:t>2 minutes </a:t>
            </a:r>
            <a:r>
              <a:rPr lang="en-CA" sz="3200" dirty="0">
                <a:latin typeface="Arial" panose="020B0604020202020204" pitchFamily="34" charset="0"/>
                <a:cs typeface="Arial" panose="020B0604020202020204" pitchFamily="34" charset="0"/>
              </a:rPr>
              <a:t>to plan </a:t>
            </a:r>
            <a:r>
              <a:rPr lang="en-CA" sz="3200" b="1" dirty="0">
                <a:latin typeface="Arial" panose="020B0604020202020204" pitchFamily="34" charset="0"/>
                <a:cs typeface="Arial" panose="020B0604020202020204" pitchFamily="34" charset="0"/>
              </a:rPr>
              <a:t>WITHOUT TOUCHING</a:t>
            </a:r>
            <a:r>
              <a:rPr lang="en-CA" sz="3200" dirty="0">
                <a:latin typeface="Arial" panose="020B0604020202020204" pitchFamily="34" charset="0"/>
                <a:cs typeface="Arial" panose="020B0604020202020204" pitchFamily="34" charset="0"/>
              </a:rPr>
              <a:t> equip</a:t>
            </a:r>
          </a:p>
          <a:p>
            <a:pPr marL="640080" lvl="2" indent="0">
              <a:buNone/>
            </a:pPr>
            <a:endParaRPr lang="en-CA" sz="1200" dirty="0">
              <a:latin typeface="Arial" panose="020B0604020202020204" pitchFamily="34" charset="0"/>
              <a:cs typeface="Arial" panose="020B0604020202020204" pitchFamily="34" charset="0"/>
            </a:endParaRPr>
          </a:p>
          <a:p>
            <a:pPr lvl="1"/>
            <a:r>
              <a:rPr lang="en-CA" sz="3200" dirty="0">
                <a:latin typeface="Arial" panose="020B0604020202020204" pitchFamily="34" charset="0"/>
                <a:cs typeface="Arial" panose="020B0604020202020204" pitchFamily="34" charset="0"/>
              </a:rPr>
              <a:t>Part 2: Group</a:t>
            </a:r>
            <a:r>
              <a:rPr lang="en-CA" sz="3200" b="1" dirty="0">
                <a:latin typeface="Arial" panose="020B0604020202020204" pitchFamily="34" charset="0"/>
                <a:cs typeface="Arial" panose="020B0604020202020204" pitchFamily="34" charset="0"/>
              </a:rPr>
              <a:t> Action</a:t>
            </a:r>
          </a:p>
          <a:p>
            <a:pPr lvl="2"/>
            <a:r>
              <a:rPr lang="en-CA" sz="3200" b="1" dirty="0">
                <a:solidFill>
                  <a:schemeClr val="accent1">
                    <a:lumMod val="50000"/>
                  </a:schemeClr>
                </a:solidFill>
                <a:latin typeface="Arial" panose="020B0604020202020204" pitchFamily="34" charset="0"/>
                <a:cs typeface="Arial" panose="020B0604020202020204" pitchFamily="34" charset="0"/>
              </a:rPr>
              <a:t>10 minutes</a:t>
            </a:r>
            <a:r>
              <a:rPr lang="en-CA" sz="3200" dirty="0">
                <a:solidFill>
                  <a:schemeClr val="accent1">
                    <a:lumMod val="50000"/>
                  </a:schemeClr>
                </a:solidFill>
                <a:latin typeface="Arial" panose="020B0604020202020204" pitchFamily="34" charset="0"/>
                <a:cs typeface="Arial" panose="020B0604020202020204" pitchFamily="34" charset="0"/>
              </a:rPr>
              <a:t> </a:t>
            </a:r>
            <a:r>
              <a:rPr lang="en-CA" sz="3200" dirty="0">
                <a:latin typeface="Arial" panose="020B0604020202020204" pitchFamily="34" charset="0"/>
                <a:cs typeface="Arial" panose="020B0604020202020204" pitchFamily="34" charset="0"/>
              </a:rPr>
              <a:t>to complete the task</a:t>
            </a:r>
            <a:endParaRPr lang="en-CA" sz="3200" dirty="0">
              <a:solidFill>
                <a:srgbClr val="C0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CE4CECC-F3E5-4FD1-8705-063E059CCEF4}"/>
              </a:ext>
            </a:extLst>
          </p:cNvPr>
          <p:cNvSpPr txBox="1">
            <a:spLocks/>
          </p:cNvSpPr>
          <p:nvPr/>
        </p:nvSpPr>
        <p:spPr>
          <a:xfrm>
            <a:off x="3670124" y="406653"/>
            <a:ext cx="4851749" cy="8382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800" b="1" dirty="0">
                <a:solidFill>
                  <a:schemeClr val="tx1"/>
                </a:solidFill>
              </a:rPr>
              <a:t>Munition Disposal</a:t>
            </a:r>
          </a:p>
        </p:txBody>
      </p:sp>
      <p:pic>
        <p:nvPicPr>
          <p:cNvPr id="6" name="Picture 5">
            <a:extLst>
              <a:ext uri="{FF2B5EF4-FFF2-40B4-BE49-F238E27FC236}">
                <a16:creationId xmlns:a16="http://schemas.microsoft.com/office/drawing/2014/main" id="{43423F61-E13C-4C26-A788-D300558F4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Tree>
    <p:extLst>
      <p:ext uri="{BB962C8B-B14F-4D97-AF65-F5344CB8AC3E}">
        <p14:creationId xmlns:p14="http://schemas.microsoft.com/office/powerpoint/2010/main" val="8160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05137"/>
            <a:ext cx="11582399" cy="4648200"/>
          </a:xfrm>
        </p:spPr>
        <p:txBody>
          <a:bodyPr anchor="ctr">
            <a:normAutofit/>
          </a:bodyPr>
          <a:lstStyle/>
          <a:p>
            <a:pPr marL="0" indent="0">
              <a:buNone/>
            </a:pPr>
            <a:r>
              <a:rPr lang="en-CA" sz="3600" b="1" dirty="0">
                <a:latin typeface="Arial" panose="020B0604020202020204" pitchFamily="34" charset="0"/>
                <a:cs typeface="Arial" panose="020B0604020202020204" pitchFamily="34" charset="0"/>
              </a:rPr>
              <a:t>Rules</a:t>
            </a:r>
            <a:r>
              <a:rPr lang="en-CA" sz="3200" b="1" dirty="0">
                <a:latin typeface="Arial" panose="020B0604020202020204" pitchFamily="34" charset="0"/>
                <a:cs typeface="Arial" panose="020B0604020202020204" pitchFamily="34" charset="0"/>
              </a:rPr>
              <a:t>:</a:t>
            </a:r>
          </a:p>
          <a:p>
            <a:pPr marL="457200" indent="-457200">
              <a:buFont typeface="+mj-lt"/>
              <a:buAutoNum type="arabicPeriod"/>
            </a:pPr>
            <a:r>
              <a:rPr lang="en-CA" sz="3200" dirty="0">
                <a:latin typeface="Arial" panose="020B0604020202020204" pitchFamily="34" charset="0"/>
                <a:cs typeface="Arial" panose="020B0604020202020204" pitchFamily="34" charset="0"/>
              </a:rPr>
              <a:t>There are </a:t>
            </a:r>
            <a:r>
              <a:rPr lang="en-CA" sz="3200" b="1" dirty="0">
                <a:latin typeface="Arial" panose="020B0604020202020204" pitchFamily="34" charset="0"/>
                <a:cs typeface="Arial" panose="020B0604020202020204" pitchFamily="34" charset="0"/>
              </a:rPr>
              <a:t>4 “No Go” zones</a:t>
            </a:r>
            <a:r>
              <a:rPr lang="en-CA" sz="3200" dirty="0">
                <a:latin typeface="Arial" panose="020B0604020202020204" pitchFamily="34" charset="0"/>
                <a:cs typeface="Arial" panose="020B0604020202020204" pitchFamily="34" charset="0"/>
              </a:rPr>
              <a:t>. They are:</a:t>
            </a:r>
          </a:p>
          <a:p>
            <a:pPr lvl="1"/>
            <a:r>
              <a:rPr lang="en-CA" sz="2800" dirty="0">
                <a:latin typeface="Arial" panose="020B0604020202020204" pitchFamily="34" charset="0"/>
                <a:cs typeface="Arial" panose="020B0604020202020204" pitchFamily="34" charset="0"/>
              </a:rPr>
              <a:t>Inside the cylindrical planes above/below the 2 rope circles. </a:t>
            </a:r>
          </a:p>
          <a:p>
            <a:pPr lvl="1"/>
            <a:r>
              <a:rPr lang="en-CA" sz="2800" dirty="0">
                <a:latin typeface="Arial" panose="020B0604020202020204" pitchFamily="34" charset="0"/>
                <a:cs typeface="Arial" panose="020B0604020202020204" pitchFamily="34" charset="0"/>
              </a:rPr>
              <a:t>Above/below the 2 buckets.</a:t>
            </a:r>
          </a:p>
          <a:p>
            <a:pPr>
              <a:buFont typeface="+mj-lt"/>
              <a:buAutoNum type="arabicPeriod"/>
            </a:pPr>
            <a:endParaRPr lang="en-CA" sz="1400" dirty="0">
              <a:latin typeface="Arial" panose="020B0604020202020204" pitchFamily="34" charset="0"/>
              <a:cs typeface="Arial" panose="020B0604020202020204" pitchFamily="34" charset="0"/>
            </a:endParaRPr>
          </a:p>
          <a:p>
            <a:pPr marL="457200" indent="-457200">
              <a:buFont typeface="+mj-lt"/>
              <a:buAutoNum type="arabicPeriod"/>
            </a:pPr>
            <a:r>
              <a:rPr lang="en-CA" sz="3200" dirty="0">
                <a:latin typeface="Arial" panose="020B0604020202020204" pitchFamily="34" charset="0"/>
                <a:cs typeface="Arial" panose="020B0604020202020204" pitchFamily="34" charset="0"/>
              </a:rPr>
              <a:t>Entering any “No Go” zone will result in injury or death. Touching the bucket or contents is immediate death.</a:t>
            </a:r>
          </a:p>
          <a:p>
            <a:pPr>
              <a:buFont typeface="+mj-lt"/>
              <a:buAutoNum type="arabicPeriod"/>
            </a:pPr>
            <a:endParaRPr lang="en-CA" sz="1400" dirty="0">
              <a:latin typeface="Arial" panose="020B0604020202020204" pitchFamily="34" charset="0"/>
              <a:cs typeface="Arial" panose="020B0604020202020204" pitchFamily="34" charset="0"/>
            </a:endParaRPr>
          </a:p>
          <a:p>
            <a:pPr marL="457200" indent="-457200">
              <a:buFont typeface="+mj-lt"/>
              <a:buAutoNum type="arabicPeriod"/>
            </a:pPr>
            <a:r>
              <a:rPr lang="en-CA" sz="3200" dirty="0">
                <a:latin typeface="Arial" panose="020B0604020202020204" pitchFamily="34" charset="0"/>
                <a:cs typeface="Arial" panose="020B0604020202020204" pitchFamily="34" charset="0"/>
              </a:rPr>
              <a:t>Failure to complete the task within 10 minutes = annihilation.</a:t>
            </a:r>
          </a:p>
        </p:txBody>
      </p:sp>
      <p:pic>
        <p:nvPicPr>
          <p:cNvPr id="4" name="Picture 3">
            <a:extLst>
              <a:ext uri="{FF2B5EF4-FFF2-40B4-BE49-F238E27FC236}">
                <a16:creationId xmlns:a16="http://schemas.microsoft.com/office/drawing/2014/main" id="{BC456433-DD9D-48D2-9CC9-2E36BB95E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5" name="Title 1">
            <a:extLst>
              <a:ext uri="{FF2B5EF4-FFF2-40B4-BE49-F238E27FC236}">
                <a16:creationId xmlns:a16="http://schemas.microsoft.com/office/drawing/2014/main" id="{37B70651-65DC-4A49-B2A3-C9CFC5FF5306}"/>
              </a:ext>
            </a:extLst>
          </p:cNvPr>
          <p:cNvSpPr txBox="1">
            <a:spLocks/>
          </p:cNvSpPr>
          <p:nvPr/>
        </p:nvSpPr>
        <p:spPr>
          <a:xfrm>
            <a:off x="0" y="6012872"/>
            <a:ext cx="2916382" cy="845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Activity</a:t>
            </a:r>
            <a:endParaRPr lang="en-CA" b="1" dirty="0"/>
          </a:p>
        </p:txBody>
      </p:sp>
    </p:spTree>
    <p:extLst>
      <p:ext uri="{BB962C8B-B14F-4D97-AF65-F5344CB8AC3E}">
        <p14:creationId xmlns:p14="http://schemas.microsoft.com/office/powerpoint/2010/main" val="354014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18" y="780682"/>
            <a:ext cx="11874364" cy="5226628"/>
          </a:xfrm>
        </p:spPr>
        <p:txBody>
          <a:bodyPr anchor="ctr">
            <a:normAutofit/>
          </a:bodyPr>
          <a:lstStyle/>
          <a:p>
            <a:pPr indent="0">
              <a:lnSpc>
                <a:spcPct val="110000"/>
              </a:lnSpc>
            </a:pPr>
            <a:r>
              <a:rPr lang="en-CA" dirty="0">
                <a:latin typeface="Arial" panose="020B0604020202020204" pitchFamily="34" charset="0"/>
                <a:cs typeface="Arial" panose="020B0604020202020204" pitchFamily="34" charset="0"/>
              </a:rPr>
              <a:t>Was your group successful? Was there any spillage (injuries/deaths)?</a:t>
            </a:r>
          </a:p>
          <a:p>
            <a:pPr indent="0">
              <a:lnSpc>
                <a:spcPct val="110000"/>
              </a:lnSpc>
            </a:pPr>
            <a:r>
              <a:rPr lang="en-CA" dirty="0">
                <a:latin typeface="Arial" panose="020B0604020202020204" pitchFamily="34" charset="0"/>
                <a:cs typeface="Arial" panose="020B0604020202020204" pitchFamily="34" charset="0"/>
              </a:rPr>
              <a:t>How well did your group cope with this challenge? Which skills were required for successful completion?</a:t>
            </a:r>
          </a:p>
          <a:p>
            <a:pPr indent="0">
              <a:lnSpc>
                <a:spcPct val="110000"/>
              </a:lnSpc>
            </a:pPr>
            <a:r>
              <a:rPr lang="en-CA" dirty="0">
                <a:latin typeface="Arial" panose="020B0604020202020204" pitchFamily="34" charset="0"/>
                <a:cs typeface="Arial" panose="020B0604020202020204" pitchFamily="34" charset="0"/>
              </a:rPr>
              <a:t>Did your group have a leader? </a:t>
            </a:r>
          </a:p>
          <a:p>
            <a:pPr lvl="1" indent="0">
              <a:lnSpc>
                <a:spcPct val="110000"/>
              </a:lnSpc>
            </a:pPr>
            <a:r>
              <a:rPr lang="en-CA" dirty="0">
                <a:latin typeface="Arial" panose="020B0604020202020204" pitchFamily="34" charset="0"/>
                <a:cs typeface="Arial" panose="020B0604020202020204" pitchFamily="34" charset="0"/>
              </a:rPr>
              <a:t>If so, what was it that made that person an effective leader? In that case, how did the rest of the group work? </a:t>
            </a:r>
          </a:p>
          <a:p>
            <a:pPr lvl="1" indent="0">
              <a:lnSpc>
                <a:spcPct val="110000"/>
              </a:lnSpc>
            </a:pPr>
            <a:r>
              <a:rPr lang="en-CA" dirty="0">
                <a:latin typeface="Arial" panose="020B0604020202020204" pitchFamily="34" charset="0"/>
                <a:cs typeface="Arial" panose="020B0604020202020204" pitchFamily="34" charset="0"/>
              </a:rPr>
              <a:t>If your group didn’t have a leader, how were you able to coordinate your work together?</a:t>
            </a:r>
          </a:p>
          <a:p>
            <a:pPr indent="0">
              <a:lnSpc>
                <a:spcPct val="110000"/>
              </a:lnSpc>
            </a:pPr>
            <a:r>
              <a:rPr lang="en-CA" dirty="0">
                <a:latin typeface="Arial" panose="020B0604020202020204" pitchFamily="34" charset="0"/>
                <a:cs typeface="Arial" panose="020B0604020202020204" pitchFamily="34" charset="0"/>
              </a:rPr>
              <a:t>What did you learn from this activity and how could your new understandings and skills be applied to future situations?</a:t>
            </a:r>
          </a:p>
        </p:txBody>
      </p:sp>
      <p:pic>
        <p:nvPicPr>
          <p:cNvPr id="6" name="Picture 5">
            <a:extLst>
              <a:ext uri="{FF2B5EF4-FFF2-40B4-BE49-F238E27FC236}">
                <a16:creationId xmlns:a16="http://schemas.microsoft.com/office/drawing/2014/main" id="{51E261E2-838A-4E9A-977C-97F61FDC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7" name="Title 1">
            <a:extLst>
              <a:ext uri="{FF2B5EF4-FFF2-40B4-BE49-F238E27FC236}">
                <a16:creationId xmlns:a16="http://schemas.microsoft.com/office/drawing/2014/main" id="{4244033A-215A-4353-B3B6-161F21A41C07}"/>
              </a:ext>
            </a:extLst>
          </p:cNvPr>
          <p:cNvSpPr txBox="1">
            <a:spLocks/>
          </p:cNvSpPr>
          <p:nvPr/>
        </p:nvSpPr>
        <p:spPr>
          <a:xfrm>
            <a:off x="0" y="6012872"/>
            <a:ext cx="2916382" cy="845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Debrief</a:t>
            </a:r>
            <a:endParaRPr lang="en-CA" b="1" dirty="0"/>
          </a:p>
        </p:txBody>
      </p:sp>
    </p:spTree>
    <p:extLst>
      <p:ext uri="{BB962C8B-B14F-4D97-AF65-F5344CB8AC3E}">
        <p14:creationId xmlns:p14="http://schemas.microsoft.com/office/powerpoint/2010/main" val="404642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D3EB52-D65F-4443-A40C-B345BC16D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848" y="2735257"/>
            <a:ext cx="6616304" cy="1387487"/>
          </a:xfrm>
          <a:prstGeom prst="rect">
            <a:avLst/>
          </a:prstGeom>
          <a:noFill/>
        </p:spPr>
      </p:pic>
    </p:spTree>
    <p:extLst>
      <p:ext uri="{BB962C8B-B14F-4D97-AF65-F5344CB8AC3E}">
        <p14:creationId xmlns:p14="http://schemas.microsoft.com/office/powerpoint/2010/main" val="225505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07" y="167705"/>
            <a:ext cx="11249287" cy="4796182"/>
          </a:xfrm>
        </p:spPr>
        <p:txBody>
          <a:bodyPr anchor="ctr">
            <a:normAutofit/>
          </a:bodyPr>
          <a:lstStyle/>
          <a:p>
            <a:r>
              <a:rPr lang="en-US" b="1" dirty="0">
                <a:latin typeface="Calibri Light" panose="020F0302020204030204" pitchFamily="34" charset="0"/>
                <a:cs typeface="Calibri Light" panose="020F0302020204030204" pitchFamily="34" charset="0"/>
              </a:rPr>
              <a:t>“</a:t>
            </a:r>
            <a:r>
              <a:rPr lang="en-CA" b="1" dirty="0">
                <a:latin typeface="Calibri Light" panose="020F0302020204030204" pitchFamily="34" charset="0"/>
                <a:cs typeface="Calibri Light" panose="020F0302020204030204" pitchFamily="34" charset="0"/>
              </a:rPr>
              <a:t>What difference does it make to the dead, the orphans and the homeless, whether the mad destruction is wrought under the name of totalitarianism or in the holy name of liberty or 									democracy?</a:t>
            </a:r>
            <a:r>
              <a:rPr lang="en-US" b="1" dirty="0">
                <a:latin typeface="Calibri Light" panose="020F0302020204030204" pitchFamily="34" charset="0"/>
                <a:cs typeface="Calibri Light" panose="020F0302020204030204" pitchFamily="34" charset="0"/>
              </a:rPr>
              <a:t>”</a:t>
            </a:r>
            <a:br>
              <a:rPr lang="en-US" sz="4000" b="1" dirty="0">
                <a:latin typeface="Calibri Light" panose="020F0302020204030204" pitchFamily="34" charset="0"/>
                <a:cs typeface="Calibri Light" panose="020F0302020204030204" pitchFamily="34" charset="0"/>
              </a:rPr>
            </a:br>
            <a:br>
              <a:rPr lang="en-US" sz="4000" b="1" dirty="0">
                <a:latin typeface="Calibri Light" panose="020F0302020204030204" pitchFamily="34" charset="0"/>
                <a:cs typeface="Calibri Light" panose="020F0302020204030204" pitchFamily="34" charset="0"/>
              </a:rPr>
            </a:br>
            <a:br>
              <a:rPr lang="en-US" sz="4000" b="1" dirty="0">
                <a:latin typeface="Calibri Light" panose="020F0302020204030204" pitchFamily="34" charset="0"/>
                <a:cs typeface="Calibri Light" panose="020F0302020204030204" pitchFamily="34" charset="0"/>
              </a:rPr>
            </a:br>
            <a:r>
              <a:rPr lang="en-US" sz="3600" b="1" dirty="0">
                <a:latin typeface="Calibri Light" panose="020F0302020204030204" pitchFamily="34" charset="0"/>
                <a:cs typeface="Calibri Light" panose="020F0302020204030204" pitchFamily="34" charset="0"/>
              </a:rPr>
              <a:t>								</a:t>
            </a:r>
            <a:r>
              <a:rPr lang="en-US" sz="3600" b="1" dirty="0">
                <a:latin typeface="Calibri" panose="020F0502020204030204" pitchFamily="34" charset="0"/>
                <a:cs typeface="Calibri" panose="020F0502020204030204" pitchFamily="34" charset="0"/>
              </a:rPr>
              <a:t>-Mahatma Gandhi</a:t>
            </a:r>
            <a:endParaRPr lang="en-CA" sz="3600" b="1"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AE0A48D2-9862-462C-B8A6-B4D45BFF7D24}"/>
              </a:ext>
            </a:extLst>
          </p:cNvPr>
          <p:cNvPicPr>
            <a:picLocks noChangeAspect="1"/>
          </p:cNvPicPr>
          <p:nvPr/>
        </p:nvPicPr>
        <p:blipFill rotWithShape="1">
          <a:blip r:embed="rId3">
            <a:extLst>
              <a:ext uri="{28A0092B-C50C-407E-A947-70E740481C1C}">
                <a14:useLocalDpi xmlns:a14="http://schemas.microsoft.com/office/drawing/2010/main" val="0"/>
              </a:ext>
            </a:extLst>
          </a:blip>
          <a:srcRect l="15406" r="11387" b="15435"/>
          <a:stretch/>
        </p:blipFill>
        <p:spPr>
          <a:xfrm>
            <a:off x="179090" y="2747071"/>
            <a:ext cx="5754335" cy="3943225"/>
          </a:xfrm>
          <a:prstGeom prst="rect">
            <a:avLst/>
          </a:prstGeom>
          <a:ln w="25400">
            <a:solidFill>
              <a:srgbClr val="C00000"/>
            </a:solidFill>
          </a:ln>
        </p:spPr>
      </p:pic>
      <p:pic>
        <p:nvPicPr>
          <p:cNvPr id="5" name="Picture 4">
            <a:extLst>
              <a:ext uri="{FF2B5EF4-FFF2-40B4-BE49-F238E27FC236}">
                <a16:creationId xmlns:a16="http://schemas.microsoft.com/office/drawing/2014/main" id="{89AF7DDE-0BB1-4106-9E9D-BEFE39ED27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027" y="6212398"/>
            <a:ext cx="2278883" cy="477898"/>
          </a:xfrm>
          <a:prstGeom prst="rect">
            <a:avLst/>
          </a:prstGeom>
        </p:spPr>
      </p:pic>
    </p:spTree>
    <p:extLst>
      <p:ext uri="{BB962C8B-B14F-4D97-AF65-F5344CB8AC3E}">
        <p14:creationId xmlns:p14="http://schemas.microsoft.com/office/powerpoint/2010/main" val="380760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54" b="9921"/>
          <a:stretch/>
        </p:blipFill>
        <p:spPr bwMode="auto">
          <a:xfrm>
            <a:off x="230356" y="3967898"/>
            <a:ext cx="11746996" cy="2793315"/>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9593DFB-4DF5-4B5F-A19D-DCE65533CE05}"/>
              </a:ext>
            </a:extLst>
          </p:cNvPr>
          <p:cNvSpPr txBox="1">
            <a:spLocks/>
          </p:cNvSpPr>
          <p:nvPr/>
        </p:nvSpPr>
        <p:spPr>
          <a:xfrm>
            <a:off x="80103" y="96787"/>
            <a:ext cx="12031790" cy="645602"/>
          </a:xfrm>
          <a:prstGeom prst="rect">
            <a:avLst/>
          </a:prstGeom>
          <a:ln w="3175">
            <a:solidFill>
              <a:srgbClr val="C00000"/>
            </a:solidFill>
          </a:ln>
        </p:spPr>
        <p:txBody>
          <a:bodyPr vert="horz" lIns="91440" tIns="45720" rIns="91440" bIns="45720" rtlCol="0" anchor="ctr"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t>Canada follows international law to fight as humanely as possible.</a:t>
            </a:r>
            <a:endParaRPr lang="en-CA" sz="3600" b="1" dirty="0"/>
          </a:p>
        </p:txBody>
      </p:sp>
      <p:sp>
        <p:nvSpPr>
          <p:cNvPr id="8" name="Content Placeholder 2">
            <a:extLst>
              <a:ext uri="{FF2B5EF4-FFF2-40B4-BE49-F238E27FC236}">
                <a16:creationId xmlns:a16="http://schemas.microsoft.com/office/drawing/2014/main" id="{A904C05F-D222-4E4A-B4BF-B5A6C8A415D1}"/>
              </a:ext>
            </a:extLst>
          </p:cNvPr>
          <p:cNvSpPr txBox="1">
            <a:spLocks/>
          </p:cNvSpPr>
          <p:nvPr/>
        </p:nvSpPr>
        <p:spPr>
          <a:xfrm>
            <a:off x="446312" y="763560"/>
            <a:ext cx="11745688" cy="3204338"/>
          </a:xfrm>
          <a:prstGeom prst="rect">
            <a:avLst/>
          </a:prstGeom>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10000"/>
              </a:lnSpc>
              <a:spcBef>
                <a:spcPts val="0"/>
              </a:spcBef>
              <a:buNone/>
            </a:pPr>
            <a:r>
              <a:rPr lang="en-CA" sz="2800" u="sng" dirty="0">
                <a:solidFill>
                  <a:schemeClr val="tx1"/>
                </a:solidFill>
                <a:cs typeface="Arial" panose="020B0604020202020204" pitchFamily="34" charset="0"/>
              </a:rPr>
              <a:t>Law of Armed Conflict (aka International Humanitarian Law) includes</a:t>
            </a:r>
            <a:r>
              <a:rPr lang="en-CA" dirty="0">
                <a:solidFill>
                  <a:schemeClr val="tx1"/>
                </a:solidFill>
                <a:cs typeface="Arial" panose="020B0604020202020204" pitchFamily="34" charset="0"/>
              </a:rPr>
              <a:t>:</a:t>
            </a:r>
          </a:p>
          <a:p>
            <a:pPr marL="0" indent="0">
              <a:lnSpc>
                <a:spcPct val="110000"/>
              </a:lnSpc>
              <a:spcBef>
                <a:spcPts val="0"/>
              </a:spcBef>
              <a:buNone/>
            </a:pPr>
            <a:endParaRPr lang="en-CA" sz="700" dirty="0">
              <a:solidFill>
                <a:schemeClr val="tx1"/>
              </a:solidFill>
              <a:cs typeface="Arial" panose="020B0604020202020204" pitchFamily="34" charset="0"/>
            </a:endParaRPr>
          </a:p>
          <a:p>
            <a:pPr marL="2795588" indent="-2795588">
              <a:lnSpc>
                <a:spcPct val="110000"/>
              </a:lnSpc>
              <a:spcBef>
                <a:spcPts val="0"/>
              </a:spcBef>
              <a:buNone/>
            </a:pPr>
            <a:r>
              <a:rPr lang="en-CA" sz="2800" b="1" dirty="0">
                <a:solidFill>
                  <a:schemeClr val="tx1"/>
                </a:solidFill>
                <a:cs typeface="Arial" panose="020B0604020202020204" pitchFamily="34" charset="0"/>
              </a:rPr>
              <a:t>Hague Convention </a:t>
            </a:r>
            <a:r>
              <a:rPr lang="en-CA" sz="2600" dirty="0">
                <a:solidFill>
                  <a:schemeClr val="tx1"/>
                </a:solidFill>
                <a:cs typeface="Arial" panose="020B0604020202020204" pitchFamily="34" charset="0"/>
              </a:rPr>
              <a:t>(of 1899 &amp; 1907) </a:t>
            </a:r>
            <a:r>
              <a:rPr lang="en-CA" sz="2800" dirty="0">
                <a:solidFill>
                  <a:schemeClr val="tx1"/>
                </a:solidFill>
                <a:cs typeface="Arial" panose="020B0604020202020204" pitchFamily="34" charset="0"/>
              </a:rPr>
              <a:t>– army war-fighting conduct and restrictions</a:t>
            </a:r>
          </a:p>
          <a:p>
            <a:pPr marL="2795588" indent="-2795588">
              <a:lnSpc>
                <a:spcPct val="110000"/>
              </a:lnSpc>
              <a:spcBef>
                <a:spcPts val="0"/>
              </a:spcBef>
              <a:buNone/>
            </a:pPr>
            <a:r>
              <a:rPr lang="en-CA" sz="2800" dirty="0">
                <a:solidFill>
                  <a:schemeClr val="tx1"/>
                </a:solidFill>
                <a:cs typeface="Arial" panose="020B0604020202020204" pitchFamily="34" charset="0"/>
              </a:rPr>
              <a:t>	</a:t>
            </a:r>
            <a:r>
              <a:rPr lang="en-CA" dirty="0">
                <a:solidFill>
                  <a:schemeClr val="tx1"/>
                </a:solidFill>
                <a:cs typeface="Arial" panose="020B0604020202020204" pitchFamily="34" charset="0"/>
              </a:rPr>
              <a:t>(e.g. settling disputes, declarations of war, war crimes, etc. )</a:t>
            </a:r>
          </a:p>
          <a:p>
            <a:pPr marL="2795588" indent="-2795588">
              <a:lnSpc>
                <a:spcPct val="110000"/>
              </a:lnSpc>
              <a:spcBef>
                <a:spcPts val="0"/>
              </a:spcBef>
              <a:buNone/>
            </a:pPr>
            <a:r>
              <a:rPr lang="en-CA" sz="900" dirty="0">
                <a:solidFill>
                  <a:schemeClr val="tx1"/>
                </a:solidFill>
                <a:cs typeface="Arial" panose="020B0604020202020204" pitchFamily="34" charset="0"/>
              </a:rPr>
              <a:t> </a:t>
            </a:r>
          </a:p>
          <a:p>
            <a:pPr marL="2795588" indent="-2795588">
              <a:lnSpc>
                <a:spcPct val="110000"/>
              </a:lnSpc>
              <a:spcBef>
                <a:spcPts val="0"/>
              </a:spcBef>
              <a:buNone/>
            </a:pPr>
            <a:r>
              <a:rPr lang="en-CA" sz="2800" b="1" dirty="0">
                <a:solidFill>
                  <a:schemeClr val="tx1"/>
                </a:solidFill>
                <a:cs typeface="Arial" panose="020B0604020202020204" pitchFamily="34" charset="0"/>
              </a:rPr>
              <a:t>Geneva Convention </a:t>
            </a:r>
            <a:r>
              <a:rPr lang="en-CA" sz="2800" dirty="0">
                <a:solidFill>
                  <a:schemeClr val="tx1"/>
                </a:solidFill>
                <a:cs typeface="Arial" panose="020B0604020202020204" pitchFamily="34" charset="0"/>
              </a:rPr>
              <a:t>–protects victims of war, military and civilian.</a:t>
            </a:r>
          </a:p>
          <a:p>
            <a:pPr marL="2795588" indent="-2795588">
              <a:lnSpc>
                <a:spcPct val="110000"/>
              </a:lnSpc>
              <a:spcBef>
                <a:spcPts val="0"/>
              </a:spcBef>
              <a:buNone/>
            </a:pPr>
            <a:r>
              <a:rPr lang="en-CA" sz="2800" dirty="0">
                <a:solidFill>
                  <a:schemeClr val="tx1"/>
                </a:solidFill>
                <a:cs typeface="Arial" panose="020B0604020202020204" pitchFamily="34" charset="0"/>
              </a:rPr>
              <a:t>	ICRC governs and enforces </a:t>
            </a:r>
            <a:r>
              <a:rPr lang="en-CA" sz="2000" dirty="0">
                <a:solidFill>
                  <a:schemeClr val="tx1"/>
                </a:solidFill>
                <a:cs typeface="Arial" panose="020B0604020202020204" pitchFamily="34" charset="0"/>
              </a:rPr>
              <a:t>(International Committee of the Red Cross)</a:t>
            </a:r>
            <a:endParaRPr lang="en-CA" sz="3600" dirty="0">
              <a:solidFill>
                <a:schemeClr val="tx1"/>
              </a:solidFill>
              <a:cs typeface="Arial" panose="020B0604020202020204" pitchFamily="34" charset="0"/>
            </a:endParaRPr>
          </a:p>
          <a:p>
            <a:pPr marL="2795588" indent="-2795588">
              <a:lnSpc>
                <a:spcPct val="110000"/>
              </a:lnSpc>
              <a:spcBef>
                <a:spcPts val="0"/>
              </a:spcBef>
              <a:buNone/>
            </a:pPr>
            <a:endParaRPr lang="en-CA" sz="800" dirty="0">
              <a:solidFill>
                <a:schemeClr val="tx1"/>
              </a:solidFill>
              <a:cs typeface="Arial" panose="020B0604020202020204" pitchFamily="34" charset="0"/>
            </a:endParaRPr>
          </a:p>
          <a:p>
            <a:pPr marL="0" indent="0">
              <a:lnSpc>
                <a:spcPct val="110000"/>
              </a:lnSpc>
              <a:spcBef>
                <a:spcPts val="0"/>
              </a:spcBef>
              <a:buNone/>
            </a:pPr>
            <a:r>
              <a:rPr lang="en-CA" sz="2800" b="1" dirty="0">
                <a:solidFill>
                  <a:schemeClr val="tx1"/>
                </a:solidFill>
                <a:cs typeface="Arial" panose="020B0604020202020204" pitchFamily="34" charset="0"/>
              </a:rPr>
              <a:t>Ottawa Convention </a:t>
            </a:r>
            <a:r>
              <a:rPr lang="en-CA" sz="2800" dirty="0">
                <a:solidFill>
                  <a:schemeClr val="tx1"/>
                </a:solidFill>
                <a:cs typeface="Arial" panose="020B0604020202020204" pitchFamily="34" charset="0"/>
              </a:rPr>
              <a:t>– Anti-personnel mine Prohibition </a:t>
            </a:r>
            <a:r>
              <a:rPr lang="en-CA" dirty="0">
                <a:solidFill>
                  <a:schemeClr val="tx1"/>
                </a:solidFill>
                <a:cs typeface="Arial" panose="020B0604020202020204" pitchFamily="34" charset="0"/>
              </a:rPr>
              <a:t>(i.e. Land-mine)</a:t>
            </a:r>
            <a:endParaRPr lang="en-CA" sz="2800" dirty="0">
              <a:solidFill>
                <a:schemeClr val="tx1"/>
              </a:solidFill>
              <a:cs typeface="Arial" panose="020B0604020202020204" pitchFamily="34" charset="0"/>
            </a:endParaRPr>
          </a:p>
        </p:txBody>
      </p:sp>
      <p:pic>
        <p:nvPicPr>
          <p:cNvPr id="9" name="Picture 8">
            <a:extLst>
              <a:ext uri="{FF2B5EF4-FFF2-40B4-BE49-F238E27FC236}">
                <a16:creationId xmlns:a16="http://schemas.microsoft.com/office/drawing/2014/main" id="{AE1BB4FD-D1A7-44BE-B700-1D24F6F62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3892" y="6195383"/>
            <a:ext cx="2163460" cy="453693"/>
          </a:xfrm>
          <a:prstGeom prst="rect">
            <a:avLst/>
          </a:prstGeom>
          <a:solidFill>
            <a:schemeClr val="bg1"/>
          </a:solidFill>
        </p:spPr>
      </p:pic>
    </p:spTree>
    <p:extLst>
      <p:ext uri="{BB962C8B-B14F-4D97-AF65-F5344CB8AC3E}">
        <p14:creationId xmlns:p14="http://schemas.microsoft.com/office/powerpoint/2010/main" val="196317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09252"/>
            <a:ext cx="7392473" cy="748747"/>
          </a:xfrm>
        </p:spPr>
        <p:txBody>
          <a:bodyPr>
            <a:noAutofit/>
          </a:bodyPr>
          <a:lstStyle/>
          <a:p>
            <a:r>
              <a:rPr lang="en-US" sz="4000" b="1" dirty="0"/>
              <a:t>Aftermath:  Afghanistan  (2001-14)</a:t>
            </a:r>
            <a:endParaRPr lang="en-CA" sz="4000" b="1" dirty="0"/>
          </a:p>
        </p:txBody>
      </p:sp>
      <p:sp>
        <p:nvSpPr>
          <p:cNvPr id="3" name="Content Placeholder 2"/>
          <p:cNvSpPr>
            <a:spLocks noGrp="1"/>
          </p:cNvSpPr>
          <p:nvPr>
            <p:ph idx="1"/>
          </p:nvPr>
        </p:nvSpPr>
        <p:spPr>
          <a:xfrm>
            <a:off x="693374" y="2126806"/>
            <a:ext cx="10805247" cy="2732392"/>
          </a:xfrm>
        </p:spPr>
        <p:txBody>
          <a:bodyPr anchor="ctr">
            <a:normAutofit fontScale="55000" lnSpcReduction="20000"/>
          </a:bodyPr>
          <a:lstStyle/>
          <a:p>
            <a:pPr marL="0" indent="0">
              <a:lnSpc>
                <a:spcPct val="120000"/>
              </a:lnSpc>
              <a:buNone/>
            </a:pPr>
            <a:r>
              <a:rPr lang="en-US" sz="5100" dirty="0">
                <a:cs typeface="Arial" panose="020B0604020202020204" pitchFamily="34" charset="0"/>
              </a:rPr>
              <a:t>Afghanistan bears the scars of decades of war.</a:t>
            </a:r>
          </a:p>
          <a:p>
            <a:pPr lvl="1">
              <a:lnSpc>
                <a:spcPct val="120000"/>
              </a:lnSpc>
            </a:pPr>
            <a:r>
              <a:rPr lang="en-US" sz="4700" dirty="0">
                <a:solidFill>
                  <a:schemeClr val="tx1"/>
                </a:solidFill>
                <a:cs typeface="Arial" panose="020B0604020202020204" pitchFamily="34" charset="0"/>
              </a:rPr>
              <a:t>Over 31 000 Afghan civilians have died (2001-present).</a:t>
            </a:r>
          </a:p>
          <a:p>
            <a:pPr lvl="1">
              <a:lnSpc>
                <a:spcPct val="120000"/>
              </a:lnSpc>
            </a:pPr>
            <a:r>
              <a:rPr lang="en-US" sz="4700" dirty="0">
                <a:solidFill>
                  <a:schemeClr val="tx1"/>
                </a:solidFill>
                <a:cs typeface="Arial" panose="020B0604020202020204" pitchFamily="34" charset="0"/>
              </a:rPr>
              <a:t>Many Afghans have faced decades of poverty and political instability, and all that goes along with those challenges.</a:t>
            </a:r>
          </a:p>
          <a:p>
            <a:pPr lvl="1">
              <a:lnSpc>
                <a:spcPct val="120000"/>
              </a:lnSpc>
            </a:pPr>
            <a:r>
              <a:rPr lang="en-US" sz="4700" dirty="0">
                <a:solidFill>
                  <a:schemeClr val="tx1"/>
                </a:solidFill>
                <a:cs typeface="Arial" panose="020B0604020202020204" pitchFamily="34" charset="0"/>
              </a:rPr>
              <a:t>40 000 Canadians have served in Afghanistan and 158 Canadian soldiers were killed. Many more have been or still are casualties.</a:t>
            </a:r>
          </a:p>
        </p:txBody>
      </p:sp>
      <p:pic>
        <p:nvPicPr>
          <p:cNvPr id="6" name="Picture 2" descr="Image result for war in afghanistan kabul"/>
          <p:cNvPicPr>
            <a:picLocks noChangeAspect="1" noChangeArrowheads="1"/>
          </p:cNvPicPr>
          <p:nvPr/>
        </p:nvPicPr>
        <p:blipFill rotWithShape="1">
          <a:blip r:embed="rId3">
            <a:extLst>
              <a:ext uri="{28A0092B-C50C-407E-A947-70E740481C1C}">
                <a14:useLocalDpi xmlns:a14="http://schemas.microsoft.com/office/drawing/2010/main" val="0"/>
              </a:ext>
            </a:extLst>
          </a:blip>
          <a:srcRect t="50667" b="23920"/>
          <a:stretch/>
        </p:blipFill>
        <p:spPr bwMode="auto">
          <a:xfrm>
            <a:off x="177362" y="111905"/>
            <a:ext cx="11837275" cy="1991215"/>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86F57C1-12BA-4BFF-8D95-C84E4B5EF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5754" y="6244676"/>
            <a:ext cx="2278883" cy="477898"/>
          </a:xfrm>
          <a:prstGeom prst="rect">
            <a:avLst/>
          </a:prstGeom>
        </p:spPr>
      </p:pic>
      <p:sp>
        <p:nvSpPr>
          <p:cNvPr id="4" name="Rectangle 3">
            <a:extLst>
              <a:ext uri="{FF2B5EF4-FFF2-40B4-BE49-F238E27FC236}">
                <a16:creationId xmlns:a16="http://schemas.microsoft.com/office/drawing/2014/main" id="{F9F1BA5B-0652-48E2-B640-80B0026830D2}"/>
              </a:ext>
            </a:extLst>
          </p:cNvPr>
          <p:cNvSpPr/>
          <p:nvPr/>
        </p:nvSpPr>
        <p:spPr>
          <a:xfrm>
            <a:off x="256052" y="4853171"/>
            <a:ext cx="11679890" cy="954107"/>
          </a:xfrm>
          <a:prstGeom prst="rect">
            <a:avLst/>
          </a:prstGeom>
          <a:ln w="3175">
            <a:solidFill>
              <a:srgbClr val="C00000"/>
            </a:solidFill>
          </a:ln>
        </p:spPr>
        <p:txBody>
          <a:bodyPr wrap="square" anchor="ctr">
            <a:spAutoFit/>
          </a:bodyPr>
          <a:lstStyle/>
          <a:p>
            <a:pPr marL="0" lvl="2"/>
            <a:r>
              <a:rPr lang="en-US" sz="2800" dirty="0">
                <a:cs typeface="Arial" panose="020B0604020202020204" pitchFamily="34" charset="0"/>
              </a:rPr>
              <a:t>Canadians focused on security, humanitarian assistance, reconstruction efforts, and training Afghan troops (2001-2014).</a:t>
            </a:r>
            <a:endParaRPr lang="en-CA" sz="2800" dirty="0">
              <a:cs typeface="Arial" panose="020B0604020202020204" pitchFamily="34" charset="0"/>
            </a:endParaRPr>
          </a:p>
        </p:txBody>
      </p:sp>
    </p:spTree>
    <p:extLst>
      <p:ext uri="{BB962C8B-B14F-4D97-AF65-F5344CB8AC3E}">
        <p14:creationId xmlns:p14="http://schemas.microsoft.com/office/powerpoint/2010/main" val="417615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19800"/>
            <a:ext cx="6096001" cy="838200"/>
          </a:xfrm>
        </p:spPr>
        <p:txBody>
          <a:bodyPr>
            <a:normAutofit fontScale="90000"/>
          </a:bodyPr>
          <a:lstStyle/>
          <a:p>
            <a:r>
              <a:rPr lang="en-US" b="1" dirty="0"/>
              <a:t>Aftermath:  Korea  (1950-53)</a:t>
            </a:r>
            <a:endParaRPr lang="en-CA" b="1" dirty="0"/>
          </a:p>
        </p:txBody>
      </p:sp>
      <p:sp>
        <p:nvSpPr>
          <p:cNvPr id="3" name="Content Placeholder 2"/>
          <p:cNvSpPr>
            <a:spLocks noGrp="1"/>
          </p:cNvSpPr>
          <p:nvPr>
            <p:ph idx="1"/>
          </p:nvPr>
        </p:nvSpPr>
        <p:spPr>
          <a:xfrm>
            <a:off x="843643" y="2075720"/>
            <a:ext cx="10504714" cy="2836554"/>
          </a:xfrm>
        </p:spPr>
        <p:txBody>
          <a:bodyPr anchor="ctr">
            <a:normAutofit fontScale="92500"/>
          </a:bodyPr>
          <a:lstStyle/>
          <a:p>
            <a:pPr marL="0" indent="0">
              <a:lnSpc>
                <a:spcPct val="100000"/>
              </a:lnSpc>
              <a:buNone/>
            </a:pPr>
            <a:r>
              <a:rPr lang="en-US" sz="3000" dirty="0">
                <a:cs typeface="Arial" panose="020B0604020202020204" pitchFamily="34" charset="0"/>
              </a:rPr>
              <a:t>The far-reaching impacts of the Korean War still affect the world today.</a:t>
            </a:r>
          </a:p>
          <a:p>
            <a:pPr lvl="1">
              <a:lnSpc>
                <a:spcPct val="100000"/>
              </a:lnSpc>
            </a:pPr>
            <a:r>
              <a:rPr lang="en-US" sz="2800" dirty="0">
                <a:solidFill>
                  <a:schemeClr val="tx1"/>
                </a:solidFill>
                <a:cs typeface="Arial" panose="020B0604020202020204" pitchFamily="34" charset="0"/>
              </a:rPr>
              <a:t>Approximately 5 million lives were lost during the War in Korea</a:t>
            </a:r>
          </a:p>
          <a:p>
            <a:pPr lvl="1">
              <a:lnSpc>
                <a:spcPct val="100000"/>
              </a:lnSpc>
            </a:pPr>
            <a:r>
              <a:rPr lang="en-US" sz="2800" dirty="0">
                <a:solidFill>
                  <a:schemeClr val="tx1"/>
                </a:solidFill>
                <a:cs typeface="Arial" panose="020B0604020202020204" pitchFamily="34" charset="0"/>
              </a:rPr>
              <a:t>Tensions remain high between North and South Korea, families remain separated across the DMZ, and American and North Korean nuclear weaponry are a continuing threat (no Peace Treaty was ever signed)</a:t>
            </a:r>
          </a:p>
          <a:p>
            <a:pPr lvl="1">
              <a:lnSpc>
                <a:spcPct val="100000"/>
              </a:lnSpc>
            </a:pPr>
            <a:r>
              <a:rPr lang="en-US" sz="2800" dirty="0">
                <a:solidFill>
                  <a:schemeClr val="tx1"/>
                </a:solidFill>
                <a:cs typeface="Arial" panose="020B0604020202020204" pitchFamily="34" charset="0"/>
              </a:rPr>
              <a:t>Almost 27 000 Canadians served in Korea, 516 Canadian soldiers died</a:t>
            </a:r>
          </a:p>
        </p:txBody>
      </p:sp>
      <p:pic>
        <p:nvPicPr>
          <p:cNvPr id="5" name="Picture 4" descr="https://upload.wikimedia.org/wikipedia/commons/thumb/6/6b/KoreanWarDamage4.jpg/800px-KoreanWarDamage4.jpg"/>
          <p:cNvPicPr>
            <a:picLocks noChangeAspect="1" noChangeArrowheads="1"/>
          </p:cNvPicPr>
          <p:nvPr/>
        </p:nvPicPr>
        <p:blipFill rotWithShape="1">
          <a:blip r:embed="rId3">
            <a:extLst>
              <a:ext uri="{28A0092B-C50C-407E-A947-70E740481C1C}">
                <a14:useLocalDpi xmlns:a14="http://schemas.microsoft.com/office/drawing/2010/main" val="0"/>
              </a:ext>
            </a:extLst>
          </a:blip>
          <a:srcRect t="65322" b="18387"/>
          <a:stretch/>
        </p:blipFill>
        <p:spPr bwMode="auto">
          <a:xfrm>
            <a:off x="314633" y="113071"/>
            <a:ext cx="11562734" cy="1942540"/>
          </a:xfrm>
          <a:prstGeom prst="rect">
            <a:avLst/>
          </a:prstGeom>
          <a:ln w="25400" cap="sq">
            <a:solidFill>
              <a:srgbClr val="C2043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2C2802-4699-4AFD-BAD4-DDBC452B20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9479" y="6199951"/>
            <a:ext cx="2278883" cy="477898"/>
          </a:xfrm>
          <a:prstGeom prst="rect">
            <a:avLst/>
          </a:prstGeom>
        </p:spPr>
      </p:pic>
      <p:sp>
        <p:nvSpPr>
          <p:cNvPr id="4" name="Rectangle 3">
            <a:extLst>
              <a:ext uri="{FF2B5EF4-FFF2-40B4-BE49-F238E27FC236}">
                <a16:creationId xmlns:a16="http://schemas.microsoft.com/office/drawing/2014/main" id="{0AAE59B6-B58C-4377-9625-0CFCA96BC670}"/>
              </a:ext>
            </a:extLst>
          </p:cNvPr>
          <p:cNvSpPr/>
          <p:nvPr/>
        </p:nvSpPr>
        <p:spPr>
          <a:xfrm>
            <a:off x="314633" y="4867682"/>
            <a:ext cx="11562734" cy="1016560"/>
          </a:xfrm>
          <a:prstGeom prst="rect">
            <a:avLst/>
          </a:prstGeom>
          <a:ln w="3175">
            <a:solidFill>
              <a:srgbClr val="C20437"/>
            </a:solidFill>
          </a:ln>
        </p:spPr>
        <p:txBody>
          <a:bodyPr wrap="square">
            <a:spAutoFit/>
          </a:bodyPr>
          <a:lstStyle/>
          <a:p>
            <a:pPr marL="0" lvl="2">
              <a:lnSpc>
                <a:spcPct val="110000"/>
              </a:lnSpc>
            </a:pPr>
            <a:r>
              <a:rPr lang="en-US" sz="2800" dirty="0">
                <a:cs typeface="Arial" panose="020B0604020202020204" pitchFamily="34" charset="0"/>
              </a:rPr>
              <a:t>Canadians served as a part of a police action under UN Command until 1953, then stayed in Korea as military observers until 1956.</a:t>
            </a:r>
            <a:endParaRPr lang="en-CA" sz="2800" dirty="0">
              <a:cs typeface="Arial" panose="020B0604020202020204" pitchFamily="34" charset="0"/>
            </a:endParaRPr>
          </a:p>
        </p:txBody>
      </p:sp>
    </p:spTree>
    <p:extLst>
      <p:ext uri="{BB962C8B-B14F-4D97-AF65-F5344CB8AC3E}">
        <p14:creationId xmlns:p14="http://schemas.microsoft.com/office/powerpoint/2010/main" val="352012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8551572" cy="838200"/>
          </a:xfrm>
        </p:spPr>
        <p:txBody>
          <a:bodyPr>
            <a:noAutofit/>
          </a:bodyPr>
          <a:lstStyle/>
          <a:p>
            <a:r>
              <a:rPr lang="en-US" sz="4000" b="1" dirty="0"/>
              <a:t>Aftermath:  Second World War  (1939-45)</a:t>
            </a:r>
            <a:endParaRPr lang="en-CA" sz="4000" b="1" dirty="0"/>
          </a:p>
        </p:txBody>
      </p:sp>
      <p:sp>
        <p:nvSpPr>
          <p:cNvPr id="3" name="Content Placeholder 2"/>
          <p:cNvSpPr>
            <a:spLocks noGrp="1"/>
          </p:cNvSpPr>
          <p:nvPr>
            <p:ph idx="1"/>
          </p:nvPr>
        </p:nvSpPr>
        <p:spPr>
          <a:xfrm>
            <a:off x="609599" y="2232868"/>
            <a:ext cx="10972800" cy="3004197"/>
          </a:xfrm>
        </p:spPr>
        <p:txBody>
          <a:bodyPr anchor="ctr">
            <a:normAutofit lnSpcReduction="10000"/>
          </a:bodyPr>
          <a:lstStyle/>
          <a:p>
            <a:pPr marL="0" indent="0">
              <a:lnSpc>
                <a:spcPct val="100000"/>
              </a:lnSpc>
              <a:buNone/>
            </a:pPr>
            <a:r>
              <a:rPr lang="en-US" dirty="0">
                <a:cs typeface="Arial" panose="020B0604020202020204" pitchFamily="34" charset="0"/>
              </a:rPr>
              <a:t>The Second World War was the most destructive war ever seen.</a:t>
            </a:r>
          </a:p>
          <a:p>
            <a:pPr lvl="1">
              <a:lnSpc>
                <a:spcPct val="100000"/>
              </a:lnSpc>
            </a:pPr>
            <a:r>
              <a:rPr lang="en-US" sz="2600" dirty="0">
                <a:solidFill>
                  <a:schemeClr val="tx1"/>
                </a:solidFill>
                <a:cs typeface="Arial" panose="020B0604020202020204" pitchFamily="34" charset="0"/>
              </a:rPr>
              <a:t>Between 50 and 80 million lives were lost during the Second World War and the genocide known as the Holocaust</a:t>
            </a:r>
          </a:p>
          <a:p>
            <a:pPr lvl="1">
              <a:lnSpc>
                <a:spcPct val="100000"/>
              </a:lnSpc>
            </a:pPr>
            <a:r>
              <a:rPr lang="en-US" sz="2600" dirty="0">
                <a:solidFill>
                  <a:schemeClr val="tx1"/>
                </a:solidFill>
                <a:cs typeface="Arial" panose="020B0604020202020204" pitchFamily="34" charset="0"/>
              </a:rPr>
              <a:t>The war resulted in massive physical and psychic trauma, millions left homeless, vast areas of Europe and Asia destroyed, and global tension (known as the Cold War)</a:t>
            </a:r>
          </a:p>
          <a:p>
            <a:pPr lvl="1">
              <a:lnSpc>
                <a:spcPct val="100000"/>
              </a:lnSpc>
            </a:pPr>
            <a:r>
              <a:rPr lang="en-US" sz="2600" dirty="0">
                <a:solidFill>
                  <a:schemeClr val="tx1"/>
                </a:solidFill>
                <a:cs typeface="Arial" panose="020B0604020202020204" pitchFamily="34" charset="0"/>
              </a:rPr>
              <a:t>1.1 million Canadians served in </a:t>
            </a:r>
            <a:r>
              <a:rPr lang="en-US" sz="2600" dirty="0">
                <a:cs typeface="Arial" panose="020B0604020202020204" pitchFamily="34" charset="0"/>
              </a:rPr>
              <a:t>WW2</a:t>
            </a:r>
            <a:r>
              <a:rPr lang="en-US" sz="2600" dirty="0">
                <a:solidFill>
                  <a:schemeClr val="tx1"/>
                </a:solidFill>
                <a:cs typeface="Arial" panose="020B0604020202020204" pitchFamily="34" charset="0"/>
              </a:rPr>
              <a:t>, over 47 000 were killed</a:t>
            </a:r>
          </a:p>
        </p:txBody>
      </p:sp>
      <p:pic>
        <p:nvPicPr>
          <p:cNvPr id="6" name="Picture 6" descr="https://upload.wikimedia.org/wikipedia/commons/6/6c/The_British_Army_in_Normandy_1944_B6790.jpg"/>
          <p:cNvPicPr>
            <a:picLocks noChangeAspect="1" noChangeArrowheads="1"/>
          </p:cNvPicPr>
          <p:nvPr/>
        </p:nvPicPr>
        <p:blipFill rotWithShape="1">
          <a:blip r:embed="rId3">
            <a:extLst>
              <a:ext uri="{28A0092B-C50C-407E-A947-70E740481C1C}">
                <a14:useLocalDpi xmlns:a14="http://schemas.microsoft.com/office/drawing/2010/main" val="0"/>
              </a:ext>
            </a:extLst>
          </a:blip>
          <a:srcRect t="28004" b="31226"/>
          <a:stretch/>
        </p:blipFill>
        <p:spPr bwMode="auto">
          <a:xfrm>
            <a:off x="167425" y="84208"/>
            <a:ext cx="11859551" cy="2027927"/>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5FF7BD-7A66-424E-9183-7B8F12BD4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8093" y="6199951"/>
            <a:ext cx="2278883" cy="477898"/>
          </a:xfrm>
          <a:prstGeom prst="rect">
            <a:avLst/>
          </a:prstGeom>
        </p:spPr>
      </p:pic>
      <p:sp>
        <p:nvSpPr>
          <p:cNvPr id="4" name="Rectangle 3">
            <a:extLst>
              <a:ext uri="{FF2B5EF4-FFF2-40B4-BE49-F238E27FC236}">
                <a16:creationId xmlns:a16="http://schemas.microsoft.com/office/drawing/2014/main" id="{7664436E-BF5B-4BBF-A370-51BFF953D2E0}"/>
              </a:ext>
            </a:extLst>
          </p:cNvPr>
          <p:cNvSpPr/>
          <p:nvPr/>
        </p:nvSpPr>
        <p:spPr>
          <a:xfrm>
            <a:off x="1717182" y="5183319"/>
            <a:ext cx="8757634" cy="523220"/>
          </a:xfrm>
          <a:prstGeom prst="rect">
            <a:avLst/>
          </a:prstGeom>
          <a:ln w="3175">
            <a:solidFill>
              <a:srgbClr val="C20437"/>
            </a:solidFill>
          </a:ln>
        </p:spPr>
        <p:txBody>
          <a:bodyPr wrap="square" anchor="ctr">
            <a:spAutoFit/>
          </a:bodyPr>
          <a:lstStyle/>
          <a:p>
            <a:r>
              <a:rPr lang="en-US" sz="2800" dirty="0">
                <a:cs typeface="Arial" panose="020B0604020202020204" pitchFamily="34" charset="0"/>
              </a:rPr>
              <a:t>Total war: the Second World War impacted every Canadian.</a:t>
            </a:r>
            <a:endParaRPr lang="en-CA" sz="2800" dirty="0"/>
          </a:p>
        </p:txBody>
      </p:sp>
    </p:spTree>
    <p:extLst>
      <p:ext uri="{BB962C8B-B14F-4D97-AF65-F5344CB8AC3E}">
        <p14:creationId xmlns:p14="http://schemas.microsoft.com/office/powerpoint/2010/main" val="417387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8001000" cy="838200"/>
          </a:xfrm>
        </p:spPr>
        <p:txBody>
          <a:bodyPr>
            <a:normAutofit/>
          </a:bodyPr>
          <a:lstStyle/>
          <a:p>
            <a:r>
              <a:rPr lang="en-US" sz="4000" b="1" dirty="0"/>
              <a:t>Aftermath:  First World War  (1914-18)</a:t>
            </a:r>
            <a:endParaRPr lang="en-CA" sz="4000" b="1" dirty="0"/>
          </a:p>
        </p:txBody>
      </p:sp>
      <p:sp>
        <p:nvSpPr>
          <p:cNvPr id="3" name="Content Placeholder 2"/>
          <p:cNvSpPr>
            <a:spLocks noGrp="1"/>
          </p:cNvSpPr>
          <p:nvPr>
            <p:ph idx="1"/>
          </p:nvPr>
        </p:nvSpPr>
        <p:spPr>
          <a:xfrm>
            <a:off x="605307" y="2227895"/>
            <a:ext cx="10972800" cy="2923191"/>
          </a:xfrm>
        </p:spPr>
        <p:txBody>
          <a:bodyPr>
            <a:normAutofit/>
          </a:bodyPr>
          <a:lstStyle/>
          <a:p>
            <a:pPr marL="0" indent="0">
              <a:buNone/>
            </a:pPr>
            <a:r>
              <a:rPr lang="en-US" dirty="0">
                <a:cs typeface="Arial" panose="020B0604020202020204" pitchFamily="34" charset="0"/>
              </a:rPr>
              <a:t>The First World War was the first industrialized war. </a:t>
            </a:r>
            <a:endParaRPr lang="en-CA" dirty="0">
              <a:cs typeface="Arial" panose="020B0604020202020204" pitchFamily="34" charset="0"/>
            </a:endParaRPr>
          </a:p>
          <a:p>
            <a:pPr lvl="1"/>
            <a:r>
              <a:rPr lang="en-CA" sz="2600" dirty="0">
                <a:cs typeface="Arial" panose="020B0604020202020204" pitchFamily="34" charset="0"/>
              </a:rPr>
              <a:t>Approximately 20 million people died in the First World War, half were soldiers, half were civilians</a:t>
            </a:r>
          </a:p>
          <a:p>
            <a:pPr lvl="1"/>
            <a:r>
              <a:rPr lang="en-CA" sz="2600" dirty="0">
                <a:cs typeface="Arial" panose="020B0604020202020204" pitchFamily="34" charset="0"/>
              </a:rPr>
              <a:t>Of the 10 million combatants who died, 2/3 of their death were battle related, and the rest were due to the </a:t>
            </a:r>
            <a:r>
              <a:rPr lang="en-CA" sz="2600" dirty="0">
                <a:solidFill>
                  <a:schemeClr val="tx2">
                    <a:lumMod val="10000"/>
                  </a:schemeClr>
                </a:solidFill>
                <a:cs typeface="Arial" panose="020B0604020202020204" pitchFamily="34" charset="0"/>
              </a:rPr>
              <a:t>flu pandemic in 1918</a:t>
            </a:r>
          </a:p>
          <a:p>
            <a:pPr lvl="1"/>
            <a:r>
              <a:rPr lang="en-US" sz="2600" dirty="0">
                <a:solidFill>
                  <a:schemeClr val="tx2">
                    <a:lumMod val="10000"/>
                  </a:schemeClr>
                </a:solidFill>
                <a:cs typeface="Arial" panose="020B0604020202020204" pitchFamily="34" charset="0"/>
              </a:rPr>
              <a:t>Approximately 424 000 Canadians served in the First World War out of a population of 8 million people, </a:t>
            </a:r>
            <a:r>
              <a:rPr lang="en-US" sz="2600" b="1" dirty="0">
                <a:solidFill>
                  <a:schemeClr val="tx2">
                    <a:lumMod val="10000"/>
                  </a:schemeClr>
                </a:solidFill>
                <a:cs typeface="Arial" panose="020B0604020202020204" pitchFamily="34" charset="0"/>
              </a:rPr>
              <a:t>61 000 died </a:t>
            </a:r>
            <a:r>
              <a:rPr lang="en-US" dirty="0">
                <a:solidFill>
                  <a:schemeClr val="tx2">
                    <a:lumMod val="10000"/>
                  </a:schemeClr>
                </a:solidFill>
                <a:cs typeface="Arial" panose="020B0604020202020204" pitchFamily="34" charset="0"/>
              </a:rPr>
              <a:t>(more than in WW2!)</a:t>
            </a:r>
            <a:endParaRPr lang="en-CA" sz="2600" dirty="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1033" b="42474"/>
          <a:stretch/>
        </p:blipFill>
        <p:spPr bwMode="auto">
          <a:xfrm>
            <a:off x="167425" y="119973"/>
            <a:ext cx="11873397" cy="2010069"/>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A9506601-ED6D-470D-9838-853921F58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609" y="6324600"/>
            <a:ext cx="2278883" cy="477898"/>
          </a:xfrm>
          <a:prstGeom prst="rect">
            <a:avLst/>
          </a:prstGeom>
        </p:spPr>
      </p:pic>
      <p:sp>
        <p:nvSpPr>
          <p:cNvPr id="6" name="Rectangle 5">
            <a:extLst>
              <a:ext uri="{FF2B5EF4-FFF2-40B4-BE49-F238E27FC236}">
                <a16:creationId xmlns:a16="http://schemas.microsoft.com/office/drawing/2014/main" id="{F35178F3-6F65-454D-95BF-BAA4CAA51090}"/>
              </a:ext>
            </a:extLst>
          </p:cNvPr>
          <p:cNvSpPr/>
          <p:nvPr/>
        </p:nvSpPr>
        <p:spPr>
          <a:xfrm>
            <a:off x="386366" y="5248938"/>
            <a:ext cx="11410682" cy="523220"/>
          </a:xfrm>
          <a:prstGeom prst="rect">
            <a:avLst/>
          </a:prstGeom>
          <a:ln w="3175">
            <a:solidFill>
              <a:srgbClr val="C20437"/>
            </a:solidFill>
          </a:ln>
        </p:spPr>
        <p:txBody>
          <a:bodyPr wrap="square" anchor="ctr">
            <a:spAutoFit/>
          </a:bodyPr>
          <a:lstStyle/>
          <a:p>
            <a:r>
              <a:rPr lang="en-US" sz="2800" dirty="0">
                <a:cs typeface="Arial" panose="020B0604020202020204" pitchFamily="34" charset="0"/>
              </a:rPr>
              <a:t>Canada fought as a dominion of Britain and won the respect of many camps .</a:t>
            </a:r>
            <a:endParaRPr lang="en-CA" sz="2800" dirty="0"/>
          </a:p>
        </p:txBody>
      </p:sp>
    </p:spTree>
    <p:extLst>
      <p:ext uri="{BB962C8B-B14F-4D97-AF65-F5344CB8AC3E}">
        <p14:creationId xmlns:p14="http://schemas.microsoft.com/office/powerpoint/2010/main" val="53216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506" y="1343762"/>
            <a:ext cx="4004187" cy="1157244"/>
          </a:xfrm>
        </p:spPr>
        <p:txBody>
          <a:bodyPr anchor="ctr">
            <a:normAutofit/>
          </a:bodyPr>
          <a:lstStyle/>
          <a:p>
            <a:pPr>
              <a:lnSpc>
                <a:spcPct val="100000"/>
              </a:lnSpc>
              <a:spcBef>
                <a:spcPts val="0"/>
              </a:spcBef>
            </a:pPr>
            <a:r>
              <a:rPr lang="en-CA" dirty="0">
                <a:cs typeface="Arial" panose="020B0604020202020204" pitchFamily="34" charset="0"/>
              </a:rPr>
              <a:t>Artillery killed 75% of those who died in battle</a:t>
            </a:r>
            <a:endParaRPr lang="en-CA"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4235" r="18989" b="4660"/>
          <a:stretch/>
        </p:blipFill>
        <p:spPr bwMode="auto">
          <a:xfrm>
            <a:off x="7886518" y="2890683"/>
            <a:ext cx="4222165" cy="3129117"/>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F649A525-4A21-4A36-A455-32A54632F7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49" t="14432" r="3938" b="3370"/>
          <a:stretch/>
        </p:blipFill>
        <p:spPr>
          <a:xfrm>
            <a:off x="65586" y="745141"/>
            <a:ext cx="7688564" cy="5274659"/>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17514B0-05A0-4A43-BF90-B8C1427C6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6272289"/>
            <a:ext cx="2278883" cy="477898"/>
          </a:xfrm>
          <a:prstGeom prst="rect">
            <a:avLst/>
          </a:prstGeom>
        </p:spPr>
      </p:pic>
      <p:sp>
        <p:nvSpPr>
          <p:cNvPr id="7" name="Title 1">
            <a:extLst>
              <a:ext uri="{FF2B5EF4-FFF2-40B4-BE49-F238E27FC236}">
                <a16:creationId xmlns:a16="http://schemas.microsoft.com/office/drawing/2014/main" id="{04D41548-D80F-4221-963A-343A40BBE5D9}"/>
              </a:ext>
            </a:extLst>
          </p:cNvPr>
          <p:cNvSpPr>
            <a:spLocks noGrp="1"/>
          </p:cNvSpPr>
          <p:nvPr>
            <p:ph type="title"/>
          </p:nvPr>
        </p:nvSpPr>
        <p:spPr>
          <a:xfrm>
            <a:off x="0" y="6019800"/>
            <a:ext cx="5604387" cy="838200"/>
          </a:xfrm>
        </p:spPr>
        <p:txBody>
          <a:bodyPr>
            <a:normAutofit/>
          </a:bodyPr>
          <a:lstStyle/>
          <a:p>
            <a:r>
              <a:rPr lang="en-US" sz="4000" b="1" dirty="0"/>
              <a:t>First World War  (1914-18)</a:t>
            </a:r>
            <a:endParaRPr lang="en-CA" sz="4000" b="1" dirty="0"/>
          </a:p>
        </p:txBody>
      </p:sp>
      <p:sp>
        <p:nvSpPr>
          <p:cNvPr id="2" name="Rectangle 1">
            <a:extLst>
              <a:ext uri="{FF2B5EF4-FFF2-40B4-BE49-F238E27FC236}">
                <a16:creationId xmlns:a16="http://schemas.microsoft.com/office/drawing/2014/main" id="{929C1998-6597-4CDD-B8ED-4F5340A9917A}"/>
              </a:ext>
            </a:extLst>
          </p:cNvPr>
          <p:cNvSpPr/>
          <p:nvPr/>
        </p:nvSpPr>
        <p:spPr>
          <a:xfrm>
            <a:off x="65586" y="93854"/>
            <a:ext cx="11889270" cy="523220"/>
          </a:xfrm>
          <a:prstGeom prst="rect">
            <a:avLst/>
          </a:prstGeom>
        </p:spPr>
        <p:txBody>
          <a:bodyPr wrap="square">
            <a:spAutoFit/>
          </a:bodyPr>
          <a:lstStyle/>
          <a:p>
            <a:pPr marL="285750" indent="-285750">
              <a:lnSpc>
                <a:spcPct val="100000"/>
              </a:lnSpc>
              <a:spcBef>
                <a:spcPts val="0"/>
              </a:spcBef>
              <a:buFont typeface="Arial" panose="020B0604020202020204" pitchFamily="34" charset="0"/>
              <a:buChar char="•"/>
            </a:pPr>
            <a:r>
              <a:rPr lang="en-CA" sz="2800" dirty="0">
                <a:cs typeface="Arial" panose="020B0604020202020204" pitchFamily="34" charset="0"/>
              </a:rPr>
              <a:t>For every square meter on the Western Front, one ton of explosives were fired</a:t>
            </a:r>
            <a:endParaRPr lang="en-CA" sz="2800" dirty="0"/>
          </a:p>
        </p:txBody>
      </p:sp>
      <p:sp>
        <p:nvSpPr>
          <p:cNvPr id="8" name="Title 1">
            <a:extLst>
              <a:ext uri="{FF2B5EF4-FFF2-40B4-BE49-F238E27FC236}">
                <a16:creationId xmlns:a16="http://schemas.microsoft.com/office/drawing/2014/main" id="{E4A9F62E-A7B8-42B8-B3C2-3D05FAB70B02}"/>
              </a:ext>
            </a:extLst>
          </p:cNvPr>
          <p:cNvSpPr txBox="1">
            <a:spLocks/>
          </p:cNvSpPr>
          <p:nvPr/>
        </p:nvSpPr>
        <p:spPr>
          <a:xfrm>
            <a:off x="7886518" y="660617"/>
            <a:ext cx="4222165" cy="43065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2300" b="1" dirty="0">
                <a:solidFill>
                  <a:schemeClr val="tx1"/>
                </a:solidFill>
                <a:latin typeface="Arial Black" panose="020B0A04020102020204" pitchFamily="34" charset="0"/>
              </a:rPr>
              <a:t>1 ton = 907kg (9 Aaron’s)</a:t>
            </a:r>
          </a:p>
        </p:txBody>
      </p:sp>
      <p:sp>
        <p:nvSpPr>
          <p:cNvPr id="9" name="Title 1">
            <a:extLst>
              <a:ext uri="{FF2B5EF4-FFF2-40B4-BE49-F238E27FC236}">
                <a16:creationId xmlns:a16="http://schemas.microsoft.com/office/drawing/2014/main" id="{3F250EC5-7C1B-4C44-A5B5-1B86D6445D86}"/>
              </a:ext>
            </a:extLst>
          </p:cNvPr>
          <p:cNvSpPr txBox="1">
            <a:spLocks/>
          </p:cNvSpPr>
          <p:nvPr/>
        </p:nvSpPr>
        <p:spPr>
          <a:xfrm>
            <a:off x="2612386" y="756765"/>
            <a:ext cx="3435636" cy="669015"/>
          </a:xfrm>
          <a:prstGeom prst="rect">
            <a:avLst/>
          </a:prstGeom>
          <a:noFill/>
          <a:ln>
            <a:noFill/>
          </a:ln>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2000" dirty="0">
                <a:solidFill>
                  <a:schemeClr val="tx1"/>
                </a:solidFill>
                <a:latin typeface="+mn-lt"/>
              </a:rPr>
              <a:t>Mounds of empty shell casings on the Canadian side at Vimy.</a:t>
            </a:r>
          </a:p>
        </p:txBody>
      </p:sp>
    </p:spTree>
    <p:extLst>
      <p:ext uri="{BB962C8B-B14F-4D97-AF65-F5344CB8AC3E}">
        <p14:creationId xmlns:p14="http://schemas.microsoft.com/office/powerpoint/2010/main" val="118159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ppy"/>
          <p:cNvPicPr>
            <a:picLocks noChangeAspect="1" noChangeArrowheads="1"/>
          </p:cNvPicPr>
          <p:nvPr/>
        </p:nvPicPr>
        <p:blipFill rotWithShape="1">
          <a:blip r:embed="rId3">
            <a:extLst>
              <a:ext uri="{28A0092B-C50C-407E-A947-70E740481C1C}">
                <a14:useLocalDpi xmlns:a14="http://schemas.microsoft.com/office/drawing/2010/main" val="0"/>
              </a:ext>
            </a:extLst>
          </a:blip>
          <a:srcRect l="20590" r="20962" b="12016"/>
          <a:stretch/>
        </p:blipFill>
        <p:spPr bwMode="auto">
          <a:xfrm>
            <a:off x="6670060" y="140883"/>
            <a:ext cx="5327599" cy="6576234"/>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4341" y="296214"/>
            <a:ext cx="6475719" cy="2124526"/>
          </a:xfrm>
        </p:spPr>
        <p:txBody>
          <a:bodyPr anchor="ctr">
            <a:normAutofit/>
          </a:bodyPr>
          <a:lstStyle/>
          <a:p>
            <a:pPr marL="0" lvl="1" indent="0">
              <a:lnSpc>
                <a:spcPct val="100000"/>
              </a:lnSpc>
              <a:spcBef>
                <a:spcPts val="0"/>
              </a:spcBef>
            </a:pPr>
            <a:r>
              <a:rPr lang="en-US" sz="2800" dirty="0">
                <a:cs typeface="Arial" panose="020B0604020202020204" pitchFamily="34" charset="0"/>
              </a:rPr>
              <a:t> People are still dying from the impacts of wars that most of us consider as ‘history’.</a:t>
            </a:r>
          </a:p>
          <a:p>
            <a:pPr marL="0" lvl="1" indent="0">
              <a:lnSpc>
                <a:spcPct val="100000"/>
              </a:lnSpc>
              <a:spcBef>
                <a:spcPts val="0"/>
              </a:spcBef>
              <a:buNone/>
            </a:pPr>
            <a:endParaRPr lang="en-US" sz="600" dirty="0">
              <a:cs typeface="Arial" panose="020B0604020202020204" pitchFamily="34" charset="0"/>
            </a:endParaRPr>
          </a:p>
          <a:p>
            <a:pPr marL="0" lvl="1" indent="0">
              <a:lnSpc>
                <a:spcPct val="100000"/>
              </a:lnSpc>
              <a:spcBef>
                <a:spcPts val="0"/>
              </a:spcBef>
            </a:pPr>
            <a:r>
              <a:rPr lang="en-US" sz="2800" dirty="0">
                <a:cs typeface="Arial" panose="020B0604020202020204" pitchFamily="34" charset="0"/>
              </a:rPr>
              <a:t> In Europe on the old battlegrounds, the First World War kills civilians every year!</a:t>
            </a:r>
            <a:endParaRPr lang="en-US" sz="2400" dirty="0">
              <a:solidFill>
                <a:schemeClr val="tx1"/>
              </a:solidFill>
              <a:cs typeface="Arial" panose="020B0604020202020204" pitchFamily="34" charset="0"/>
            </a:endParaRPr>
          </a:p>
        </p:txBody>
      </p:sp>
      <p:pic>
        <p:nvPicPr>
          <p:cNvPr id="4" name="Picture 3">
            <a:extLst>
              <a:ext uri="{FF2B5EF4-FFF2-40B4-BE49-F238E27FC236}">
                <a16:creationId xmlns:a16="http://schemas.microsoft.com/office/drawing/2014/main" id="{82BAA33A-1612-4078-A44E-AEED75F12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8776" y="6239219"/>
            <a:ext cx="2278883" cy="477898"/>
          </a:xfrm>
          <a:prstGeom prst="rect">
            <a:avLst/>
          </a:prstGeom>
          <a:solidFill>
            <a:schemeClr val="bg1"/>
          </a:solidFill>
        </p:spPr>
      </p:pic>
      <p:pic>
        <p:nvPicPr>
          <p:cNvPr id="5" name="Picture 4">
            <a:extLst>
              <a:ext uri="{FF2B5EF4-FFF2-40B4-BE49-F238E27FC236}">
                <a16:creationId xmlns:a16="http://schemas.microsoft.com/office/drawing/2014/main" id="{3DAA61BE-06DB-4D08-8246-05AC4646E356}"/>
              </a:ext>
            </a:extLst>
          </p:cNvPr>
          <p:cNvPicPr>
            <a:picLocks noChangeAspect="1"/>
          </p:cNvPicPr>
          <p:nvPr/>
        </p:nvPicPr>
        <p:blipFill rotWithShape="1">
          <a:blip r:embed="rId5">
            <a:extLst>
              <a:ext uri="{28A0092B-C50C-407E-A947-70E740481C1C}">
                <a14:useLocalDpi xmlns:a14="http://schemas.microsoft.com/office/drawing/2010/main" val="0"/>
              </a:ext>
            </a:extLst>
          </a:blip>
          <a:srcRect t="10510" b="3093"/>
          <a:stretch/>
        </p:blipFill>
        <p:spPr>
          <a:xfrm>
            <a:off x="194341" y="2608757"/>
            <a:ext cx="6292320" cy="4108360"/>
          </a:xfrm>
          <a:prstGeom prst="rect">
            <a:avLst/>
          </a:prstGeom>
          <a:ln w="254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5017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E0534F3AD0864CB7941310AFCC6F71" ma:contentTypeVersion="12" ma:contentTypeDescription="Create a new document." ma:contentTypeScope="" ma:versionID="0a3a8d3fba2988ffa96884630b8f048b">
  <xsd:schema xmlns:xsd="http://www.w3.org/2001/XMLSchema" xmlns:xs="http://www.w3.org/2001/XMLSchema" xmlns:p="http://schemas.microsoft.com/office/2006/metadata/properties" xmlns:ns2="d613c392-4471-480c-bc9b-ac3ed924c449" xmlns:ns3="a426c755-6ee2-40e2-9243-0b3cad262ef6" targetNamespace="http://schemas.microsoft.com/office/2006/metadata/properties" ma:root="true" ma:fieldsID="3006d007e2d83121175a8918a9b1a9a9" ns2:_="" ns3:_="">
    <xsd:import namespace="d613c392-4471-480c-bc9b-ac3ed924c449"/>
    <xsd:import namespace="a426c755-6ee2-40e2-9243-0b3cad262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3c392-4471-480c-bc9b-ac3ed924c4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26c755-6ee2-40e2-9243-0b3cad262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77CFC4-C587-4AE0-A5C1-46ABA18DEC42}">
  <ds:schemaRefs>
    <ds:schemaRef ds:uri="http://schemas.openxmlformats.org/package/2006/metadata/core-properties"/>
    <ds:schemaRef ds:uri="http://purl.org/dc/terms/"/>
    <ds:schemaRef ds:uri="http://schemas.microsoft.com/office/2006/documentManagement/types"/>
    <ds:schemaRef ds:uri="d613c392-4471-480c-bc9b-ac3ed924c449"/>
    <ds:schemaRef ds:uri="http://purl.org/dc/dcmitype/"/>
    <ds:schemaRef ds:uri="a426c755-6ee2-40e2-9243-0b3cad262ef6"/>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2B95FDE-B065-4029-9E52-DE0B4F728D0D}">
  <ds:schemaRefs>
    <ds:schemaRef ds:uri="http://schemas.microsoft.com/sharepoint/v3/contenttype/forms"/>
  </ds:schemaRefs>
</ds:datastoreItem>
</file>

<file path=customXml/itemProps3.xml><?xml version="1.0" encoding="utf-8"?>
<ds:datastoreItem xmlns:ds="http://schemas.openxmlformats.org/officeDocument/2006/customXml" ds:itemID="{9978B844-8C61-418F-8900-D767E820E121}"/>
</file>

<file path=docProps/app.xml><?xml version="1.0" encoding="utf-8"?>
<Properties xmlns="http://schemas.openxmlformats.org/officeDocument/2006/extended-properties" xmlns:vt="http://schemas.openxmlformats.org/officeDocument/2006/docPropsVTypes">
  <TotalTime>1582</TotalTime>
  <Words>1999</Words>
  <Application>Microsoft Office PowerPoint</Application>
  <PresentationFormat>Widescreen</PresentationFormat>
  <Paragraphs>138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Calibri Light</vt:lpstr>
      <vt:lpstr>Office Theme</vt:lpstr>
      <vt:lpstr>THE LEGACY OF WAR</vt:lpstr>
      <vt:lpstr>“What difference does it make to the dead, the orphans and the homeless, whether the mad destruction is wrought under the name of totalitarianism or in the holy name of liberty or          democracy?”           -Mahatma Gandhi</vt:lpstr>
      <vt:lpstr>PowerPoint Presentation</vt:lpstr>
      <vt:lpstr>Aftermath:  Afghanistan  (2001-14)</vt:lpstr>
      <vt:lpstr>Aftermath:  Korea  (1950-53)</vt:lpstr>
      <vt:lpstr>Aftermath:  Second World War  (1939-45)</vt:lpstr>
      <vt:lpstr>Aftermath:  First World War  (1914-18)</vt:lpstr>
      <vt:lpstr>First World War  (1914-18)</vt:lpstr>
      <vt:lpstr>PowerPoint Presentation</vt:lpstr>
      <vt:lpstr>The Iron Harvest</vt:lpstr>
      <vt:lpstr>PowerPoint Presentation</vt:lpstr>
      <vt:lpstr>Your Activity</vt:lpstr>
      <vt:lpstr>PowerPoint Presentation</vt:lpstr>
      <vt:lpstr>PowerPoint Presentation</vt:lpstr>
      <vt:lpstr>PowerPoint Presentation</vt:lpstr>
    </vt:vector>
  </TitlesOfParts>
  <Company>Valour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Valour Canada - PPT Template</dc:title>
  <dc:creator>Peter J. Boyle</dc:creator>
  <cp:lastModifiedBy>CMMS</cp:lastModifiedBy>
  <cp:revision>48</cp:revision>
  <cp:lastPrinted>2016-04-18T21:19:02Z</cp:lastPrinted>
  <dcterms:created xsi:type="dcterms:W3CDTF">2016-01-26T15:27:35Z</dcterms:created>
  <dcterms:modified xsi:type="dcterms:W3CDTF">2020-02-26T17:43:35Z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0x010100C7E0534F3AD0864CB7941310AFCC6F71</vt:lpwstr>
  </property>
</Properties>
</file>