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97" r:id="rId5"/>
    <p:sldId id="298" r:id="rId6"/>
    <p:sldId id="316" r:id="rId7"/>
    <p:sldId id="300" r:id="rId8"/>
    <p:sldId id="303" r:id="rId9"/>
    <p:sldId id="260" r:id="rId10"/>
    <p:sldId id="302" r:id="rId11"/>
    <p:sldId id="301" r:id="rId12"/>
    <p:sldId id="305" r:id="rId13"/>
    <p:sldId id="311" r:id="rId14"/>
    <p:sldId id="312" r:id="rId15"/>
    <p:sldId id="313" r:id="rId16"/>
    <p:sldId id="314" r:id="rId17"/>
    <p:sldId id="309" r:id="rId18"/>
    <p:sldId id="315"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04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23" autoAdjust="0"/>
    <p:restoredTop sz="71067" autoAdjust="0"/>
  </p:normalViewPr>
  <p:slideViewPr>
    <p:cSldViewPr snapToGrid="0">
      <p:cViewPr varScale="1">
        <p:scale>
          <a:sx n="64" d="100"/>
          <a:sy n="64" d="100"/>
        </p:scale>
        <p:origin x="922" y="62"/>
      </p:cViewPr>
      <p:guideLst/>
    </p:cSldViewPr>
  </p:slideViewPr>
  <p:outlineViewPr>
    <p:cViewPr>
      <p:scale>
        <a:sx n="33" d="100"/>
        <a:sy n="33" d="100"/>
      </p:scale>
      <p:origin x="0" y="-361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A71D81C-86D0-4D0F-A89F-225EC27F0467}" type="datetimeFigureOut">
              <a:rPr lang="en-CA" smtClean="0"/>
              <a:t>2024-02-06</a:t>
            </a:fld>
            <a:endParaRPr lang="en-CA"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C96D020-A858-489E-B360-64D37003B5E8}" type="slidenum">
              <a:rPr lang="en-CA" smtClean="0"/>
              <a:t>‹#›</a:t>
            </a:fld>
            <a:endParaRPr lang="en-CA" dirty="0"/>
          </a:p>
        </p:txBody>
      </p:sp>
    </p:spTree>
    <p:extLst>
      <p:ext uri="{BB962C8B-B14F-4D97-AF65-F5344CB8AC3E}">
        <p14:creationId xmlns:p14="http://schemas.microsoft.com/office/powerpoint/2010/main" val="264430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6AA6123-D29F-4396-BD2F-AF8A76E08F8E}" type="datetimeFigureOut">
              <a:rPr lang="en-CA" smtClean="0"/>
              <a:t>2024-02-06</a:t>
            </a:fld>
            <a:endParaRPr lang="en-CA"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CD7902F-DEA6-4DE7-8CE4-77C711B7CF5C}" type="slidenum">
              <a:rPr lang="en-CA" smtClean="0"/>
              <a:t>‹#›</a:t>
            </a:fld>
            <a:endParaRPr lang="en-CA" dirty="0"/>
          </a:p>
        </p:txBody>
      </p:sp>
    </p:spTree>
    <p:extLst>
      <p:ext uri="{BB962C8B-B14F-4D97-AF65-F5344CB8AC3E}">
        <p14:creationId xmlns:p14="http://schemas.microsoft.com/office/powerpoint/2010/main" val="3367747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0</a:t>
            </a:r>
          </a:p>
        </p:txBody>
      </p:sp>
      <p:sp>
        <p:nvSpPr>
          <p:cNvPr id="4" name="Slide Number Placeholder 3"/>
          <p:cNvSpPr>
            <a:spLocks noGrp="1"/>
          </p:cNvSpPr>
          <p:nvPr>
            <p:ph type="sldNum" sz="quarter" idx="5"/>
          </p:nvPr>
        </p:nvSpPr>
        <p:spPr/>
        <p:txBody>
          <a:bodyPr/>
          <a:lstStyle/>
          <a:p>
            <a:fld id="{4CD7902F-DEA6-4DE7-8CE4-77C711B7CF5C}" type="slidenum">
              <a:rPr lang="en-CA" smtClean="0"/>
              <a:t>1</a:t>
            </a:fld>
            <a:endParaRPr lang="en-CA" dirty="0"/>
          </a:p>
        </p:txBody>
      </p:sp>
    </p:spTree>
    <p:extLst>
      <p:ext uri="{BB962C8B-B14F-4D97-AF65-F5344CB8AC3E}">
        <p14:creationId xmlns:p14="http://schemas.microsoft.com/office/powerpoint/2010/main" val="1819249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0</a:t>
            </a:r>
          </a:p>
        </p:txBody>
      </p:sp>
      <p:sp>
        <p:nvSpPr>
          <p:cNvPr id="4" name="Slide Number Placeholder 3"/>
          <p:cNvSpPr>
            <a:spLocks noGrp="1"/>
          </p:cNvSpPr>
          <p:nvPr>
            <p:ph type="sldNum" sz="quarter" idx="5"/>
          </p:nvPr>
        </p:nvSpPr>
        <p:spPr/>
        <p:txBody>
          <a:bodyPr/>
          <a:lstStyle/>
          <a:p>
            <a:fld id="{4CD7902F-DEA6-4DE7-8CE4-77C711B7CF5C}" type="slidenum">
              <a:rPr lang="en-CA" smtClean="0"/>
              <a:t>10</a:t>
            </a:fld>
            <a:endParaRPr lang="en-CA" dirty="0"/>
          </a:p>
        </p:txBody>
      </p:sp>
    </p:spTree>
    <p:extLst>
      <p:ext uri="{BB962C8B-B14F-4D97-AF65-F5344CB8AC3E}">
        <p14:creationId xmlns:p14="http://schemas.microsoft.com/office/powerpoint/2010/main" val="4112532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0</a:t>
            </a:r>
          </a:p>
        </p:txBody>
      </p:sp>
      <p:sp>
        <p:nvSpPr>
          <p:cNvPr id="4" name="Slide Number Placeholder 3"/>
          <p:cNvSpPr>
            <a:spLocks noGrp="1"/>
          </p:cNvSpPr>
          <p:nvPr>
            <p:ph type="sldNum" sz="quarter" idx="5"/>
          </p:nvPr>
        </p:nvSpPr>
        <p:spPr/>
        <p:txBody>
          <a:bodyPr/>
          <a:lstStyle/>
          <a:p>
            <a:fld id="{4CD7902F-DEA6-4DE7-8CE4-77C711B7CF5C}" type="slidenum">
              <a:rPr lang="en-CA" smtClean="0"/>
              <a:t>11</a:t>
            </a:fld>
            <a:endParaRPr lang="en-CA" dirty="0"/>
          </a:p>
        </p:txBody>
      </p:sp>
    </p:spTree>
    <p:extLst>
      <p:ext uri="{BB962C8B-B14F-4D97-AF65-F5344CB8AC3E}">
        <p14:creationId xmlns:p14="http://schemas.microsoft.com/office/powerpoint/2010/main" val="3218437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0</a:t>
            </a:r>
          </a:p>
        </p:txBody>
      </p:sp>
      <p:sp>
        <p:nvSpPr>
          <p:cNvPr id="4" name="Slide Number Placeholder 3"/>
          <p:cNvSpPr>
            <a:spLocks noGrp="1"/>
          </p:cNvSpPr>
          <p:nvPr>
            <p:ph type="sldNum" sz="quarter" idx="5"/>
          </p:nvPr>
        </p:nvSpPr>
        <p:spPr/>
        <p:txBody>
          <a:bodyPr/>
          <a:lstStyle/>
          <a:p>
            <a:fld id="{4CD7902F-DEA6-4DE7-8CE4-77C711B7CF5C}" type="slidenum">
              <a:rPr lang="en-CA" smtClean="0"/>
              <a:t>12</a:t>
            </a:fld>
            <a:endParaRPr lang="en-CA" dirty="0"/>
          </a:p>
        </p:txBody>
      </p:sp>
    </p:spTree>
    <p:extLst>
      <p:ext uri="{BB962C8B-B14F-4D97-AF65-F5344CB8AC3E}">
        <p14:creationId xmlns:p14="http://schemas.microsoft.com/office/powerpoint/2010/main" val="408982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0</a:t>
            </a:r>
          </a:p>
        </p:txBody>
      </p:sp>
      <p:sp>
        <p:nvSpPr>
          <p:cNvPr id="4" name="Slide Number Placeholder 3"/>
          <p:cNvSpPr>
            <a:spLocks noGrp="1"/>
          </p:cNvSpPr>
          <p:nvPr>
            <p:ph type="sldNum" sz="quarter" idx="5"/>
          </p:nvPr>
        </p:nvSpPr>
        <p:spPr/>
        <p:txBody>
          <a:bodyPr/>
          <a:lstStyle/>
          <a:p>
            <a:fld id="{4CD7902F-DEA6-4DE7-8CE4-77C711B7CF5C}" type="slidenum">
              <a:rPr lang="en-CA" smtClean="0"/>
              <a:t>13</a:t>
            </a:fld>
            <a:endParaRPr lang="en-CA" dirty="0"/>
          </a:p>
        </p:txBody>
      </p:sp>
    </p:spTree>
    <p:extLst>
      <p:ext uri="{BB962C8B-B14F-4D97-AF65-F5344CB8AC3E}">
        <p14:creationId xmlns:p14="http://schemas.microsoft.com/office/powerpoint/2010/main" val="1257067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Questions and Prompts (5 min) (Ask the participants the questions on the slide or have them discuss in groups). </a:t>
            </a:r>
          </a:p>
          <a:p>
            <a:r>
              <a:rPr lang="en-US" dirty="0"/>
              <a:t>= Debrief: </a:t>
            </a:r>
          </a:p>
          <a:p>
            <a:r>
              <a:rPr lang="en-US" dirty="0"/>
              <a:t> </a:t>
            </a:r>
          </a:p>
          <a:p>
            <a:r>
              <a:rPr lang="en-US" u="sng" dirty="0"/>
              <a:t>Debrief Key Idea</a:t>
            </a:r>
            <a:r>
              <a:rPr lang="en-US" dirty="0"/>
              <a:t>:   </a:t>
            </a:r>
          </a:p>
          <a:p>
            <a:r>
              <a:rPr lang="en-US" dirty="0"/>
              <a:t>To facilitate thoughts about the learning process (and the time required) among the participants. </a:t>
            </a:r>
          </a:p>
          <a:p>
            <a:r>
              <a:rPr lang="en-US" dirty="0"/>
              <a:t> • Ask: After reflecting upon the learning process and the growth experienced by the Canadian Corps during the First World War, can you anticipate or speculate upon any difficulties that the soldiers may face towards the end of the war or after the war? Thinking about your own learning so far in your life, what similar difficulties might you later face? (In other words: reflect on your own personal experience and growth in your own life up to this point and then ask yourself what you might have to be wary of in your future?)</a:t>
            </a:r>
          </a:p>
          <a:p>
            <a:r>
              <a:rPr lang="en-US" dirty="0"/>
              <a:t>   &lt;ALL TRAITS can be explored here&gt;   </a:t>
            </a:r>
          </a:p>
          <a:p>
            <a:r>
              <a:rPr lang="en-US" dirty="0"/>
              <a:t> • Do you think that the Canadian Corps grew and learned gradually, or do you think there was a “turning point”? If you think it a gradual change, why do you suppose that occurred? If you had to choose a “turning point” for the Canadian Corps during the First World War, what would it be? Explain.</a:t>
            </a:r>
          </a:p>
          <a:p>
            <a:r>
              <a:rPr lang="en-US" dirty="0"/>
              <a:t>   &lt;ALL TRAITS can be explored here&gt; </a:t>
            </a:r>
          </a:p>
          <a:p>
            <a:r>
              <a:rPr lang="en-US" dirty="0"/>
              <a:t> </a:t>
            </a:r>
          </a:p>
          <a:p>
            <a:r>
              <a:rPr lang="en-US" dirty="0"/>
              <a:t> </a:t>
            </a:r>
          </a:p>
        </p:txBody>
      </p:sp>
      <p:sp>
        <p:nvSpPr>
          <p:cNvPr id="4" name="Slide Number Placeholder 3"/>
          <p:cNvSpPr>
            <a:spLocks noGrp="1"/>
          </p:cNvSpPr>
          <p:nvPr>
            <p:ph type="sldNum" sz="quarter" idx="5"/>
          </p:nvPr>
        </p:nvSpPr>
        <p:spPr/>
        <p:txBody>
          <a:bodyPr/>
          <a:lstStyle/>
          <a:p>
            <a:fld id="{4CD7902F-DEA6-4DE7-8CE4-77C711B7CF5C}" type="slidenum">
              <a:rPr lang="en-CA" smtClean="0"/>
              <a:t>14</a:t>
            </a:fld>
            <a:endParaRPr lang="en-CA" dirty="0"/>
          </a:p>
        </p:txBody>
      </p:sp>
    </p:spTree>
    <p:extLst>
      <p:ext uri="{BB962C8B-B14F-4D97-AF65-F5344CB8AC3E}">
        <p14:creationId xmlns:p14="http://schemas.microsoft.com/office/powerpoint/2010/main" val="1472646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0</a:t>
            </a:r>
          </a:p>
        </p:txBody>
      </p:sp>
      <p:sp>
        <p:nvSpPr>
          <p:cNvPr id="4" name="Slide Number Placeholder 3"/>
          <p:cNvSpPr>
            <a:spLocks noGrp="1"/>
          </p:cNvSpPr>
          <p:nvPr>
            <p:ph type="sldNum" sz="quarter" idx="5"/>
          </p:nvPr>
        </p:nvSpPr>
        <p:spPr/>
        <p:txBody>
          <a:bodyPr/>
          <a:lstStyle/>
          <a:p>
            <a:fld id="{4CD7902F-DEA6-4DE7-8CE4-77C711B7CF5C}" type="slidenum">
              <a:rPr lang="en-CA" smtClean="0"/>
              <a:t>15</a:t>
            </a:fld>
            <a:endParaRPr lang="en-CA" dirty="0"/>
          </a:p>
        </p:txBody>
      </p:sp>
    </p:spTree>
    <p:extLst>
      <p:ext uri="{BB962C8B-B14F-4D97-AF65-F5344CB8AC3E}">
        <p14:creationId xmlns:p14="http://schemas.microsoft.com/office/powerpoint/2010/main" val="1317549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Prompt: Watch for the following 2 things in the video: </a:t>
            </a:r>
          </a:p>
          <a:p>
            <a:pPr marL="228600" indent="-228600">
              <a:buAutoNum type="arabicPeriod"/>
            </a:pPr>
            <a:r>
              <a:rPr lang="en-US" dirty="0"/>
              <a:t>What were some of the things that made the Canadian Corps so formidable during 1917 and up to the war’s end? </a:t>
            </a:r>
          </a:p>
          <a:p>
            <a:pPr marL="228600" indent="-228600">
              <a:buAutoNum type="arabicPeriod"/>
            </a:pPr>
            <a:r>
              <a:rPr lang="en-US" dirty="0"/>
              <a:t>Are any of the 6 character traits that we’ve discussed (Communication, Cooperation, Courage, Resilience, Responsibility, Thoughtfulness) described or referenced in the video? And if so, within what context do we find them?” </a:t>
            </a:r>
          </a:p>
          <a:p>
            <a:r>
              <a:rPr lang="en-US" dirty="0"/>
              <a:t> </a:t>
            </a:r>
          </a:p>
        </p:txBody>
      </p:sp>
      <p:sp>
        <p:nvSpPr>
          <p:cNvPr id="4" name="Slide Number Placeholder 3"/>
          <p:cNvSpPr>
            <a:spLocks noGrp="1"/>
          </p:cNvSpPr>
          <p:nvPr>
            <p:ph type="sldNum" sz="quarter" idx="5"/>
          </p:nvPr>
        </p:nvSpPr>
        <p:spPr/>
        <p:txBody>
          <a:bodyPr/>
          <a:lstStyle/>
          <a:p>
            <a:fld id="{4CD7902F-DEA6-4DE7-8CE4-77C711B7CF5C}" type="slidenum">
              <a:rPr lang="en-CA" smtClean="0"/>
              <a:t>2</a:t>
            </a:fld>
            <a:endParaRPr lang="en-CA" dirty="0"/>
          </a:p>
        </p:txBody>
      </p:sp>
    </p:spTree>
    <p:extLst>
      <p:ext uri="{BB962C8B-B14F-4D97-AF65-F5344CB8AC3E}">
        <p14:creationId xmlns:p14="http://schemas.microsoft.com/office/powerpoint/2010/main" val="3765847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DB3FF-2553-A5E0-685E-D1E80E181C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4AE84C-1F0B-3F7F-9959-D9056F0BD6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C087FD-C46D-8387-6089-A869CBC10A85}"/>
              </a:ext>
            </a:extLst>
          </p:cNvPr>
          <p:cNvSpPr>
            <a:spLocks noGrp="1"/>
          </p:cNvSpPr>
          <p:nvPr>
            <p:ph type="body" idx="1"/>
          </p:nvPr>
        </p:nvSpPr>
        <p:spPr/>
        <p:txBody>
          <a:bodyPr/>
          <a:lstStyle/>
          <a:p>
            <a:r>
              <a:rPr lang="en-CA" dirty="0"/>
              <a:t>0</a:t>
            </a:r>
          </a:p>
        </p:txBody>
      </p:sp>
      <p:sp>
        <p:nvSpPr>
          <p:cNvPr id="4" name="Slide Number Placeholder 3">
            <a:extLst>
              <a:ext uri="{FF2B5EF4-FFF2-40B4-BE49-F238E27FC236}">
                <a16:creationId xmlns:a16="http://schemas.microsoft.com/office/drawing/2014/main" id="{7977ED6C-0D6E-184F-3EE8-194DEB1B5763}"/>
              </a:ext>
            </a:extLst>
          </p:cNvPr>
          <p:cNvSpPr>
            <a:spLocks noGrp="1"/>
          </p:cNvSpPr>
          <p:nvPr>
            <p:ph type="sldNum" sz="quarter" idx="5"/>
          </p:nvPr>
        </p:nvSpPr>
        <p:spPr/>
        <p:txBody>
          <a:bodyPr/>
          <a:lstStyle/>
          <a:p>
            <a:fld id="{4CD7902F-DEA6-4DE7-8CE4-77C711B7CF5C}" type="slidenum">
              <a:rPr lang="en-CA" smtClean="0"/>
              <a:t>3</a:t>
            </a:fld>
            <a:endParaRPr lang="en-CA" dirty="0"/>
          </a:p>
        </p:txBody>
      </p:sp>
    </p:spTree>
    <p:extLst>
      <p:ext uri="{BB962C8B-B14F-4D97-AF65-F5344CB8AC3E}">
        <p14:creationId xmlns:p14="http://schemas.microsoft.com/office/powerpoint/2010/main" val="2713380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Questions and Prompts (3-5 min) (Ask the participants the questions on the slide or have them discuss in groups). </a:t>
            </a:r>
          </a:p>
          <a:p>
            <a:r>
              <a:rPr lang="en-US" dirty="0"/>
              <a:t>= Debrief: </a:t>
            </a:r>
          </a:p>
          <a:p>
            <a:r>
              <a:rPr lang="en-US" u="sng" dirty="0"/>
              <a:t>Debrief Key Idea 1</a:t>
            </a:r>
            <a:r>
              <a:rPr lang="en-US" dirty="0"/>
              <a:t>: The Canadian Corps was becoming consistently effective because of the characteristics they and their leaders were increasingly embodying.</a:t>
            </a:r>
          </a:p>
          <a:p>
            <a:r>
              <a:rPr lang="en-US" dirty="0"/>
              <a:t> • Ask: What were some of the things that made the Canadian Corps so formidable during 1917 and continuing until the war’s end?</a:t>
            </a:r>
          </a:p>
          <a:p>
            <a:r>
              <a:rPr lang="en-US" dirty="0"/>
              <a:t>   &lt;ALL TRAITS can be explored here&gt; </a:t>
            </a:r>
          </a:p>
          <a:p>
            <a:r>
              <a:rPr lang="en-US" dirty="0"/>
              <a:t> • Ask: Recall Learmonth and Brown, the two Victoria Cross recipients mentioned in the video. Which character trait(s) did they exhibit? Can you anticipate any situations in your own daily life where behaving in such a way might help or hurt you or the team?</a:t>
            </a:r>
          </a:p>
          <a:p>
            <a:r>
              <a:rPr lang="en-US" dirty="0"/>
              <a:t>   &lt;ALL TRAITS can be explored here&gt; </a:t>
            </a:r>
          </a:p>
          <a:p>
            <a:r>
              <a:rPr lang="en-US" dirty="0"/>
              <a:t> </a:t>
            </a:r>
          </a:p>
          <a:p>
            <a:r>
              <a:rPr lang="en-US" u="sng" dirty="0"/>
              <a:t>Debrief Key Idea 2</a:t>
            </a:r>
            <a:r>
              <a:rPr lang="en-US" dirty="0"/>
              <a:t>: War is a difficult topic, not only to discuss, but also to evaluate as an idea. We all must educate ourselves so that when our society/nation decides whether or not to send our soldiers into harm’s way, our conversations are truthful, just, and compassionate.</a:t>
            </a:r>
          </a:p>
          <a:p>
            <a:r>
              <a:rPr lang="en-US" dirty="0"/>
              <a:t> • Ask: Did the Hill 70 video glorify war? How about the awarding of a Victoria Cross? Why or why not? (include examples with your answer). Did your group become divided during this discussion? Why or why not?</a:t>
            </a:r>
          </a:p>
          <a:p>
            <a:r>
              <a:rPr lang="en-US" dirty="0"/>
              <a:t>   &lt;Thoughtfulness, Responsibility can be explored here&gt;</a:t>
            </a:r>
          </a:p>
        </p:txBody>
      </p:sp>
      <p:sp>
        <p:nvSpPr>
          <p:cNvPr id="4" name="Slide Number Placeholder 3"/>
          <p:cNvSpPr>
            <a:spLocks noGrp="1"/>
          </p:cNvSpPr>
          <p:nvPr>
            <p:ph type="sldNum" sz="quarter" idx="5"/>
          </p:nvPr>
        </p:nvSpPr>
        <p:spPr/>
        <p:txBody>
          <a:bodyPr/>
          <a:lstStyle/>
          <a:p>
            <a:fld id="{4CD7902F-DEA6-4DE7-8CE4-77C711B7CF5C}" type="slidenum">
              <a:rPr lang="en-CA" smtClean="0"/>
              <a:t>4</a:t>
            </a:fld>
            <a:endParaRPr lang="en-CA" dirty="0"/>
          </a:p>
        </p:txBody>
      </p:sp>
    </p:spTree>
    <p:extLst>
      <p:ext uri="{BB962C8B-B14F-4D97-AF65-F5344CB8AC3E}">
        <p14:creationId xmlns:p14="http://schemas.microsoft.com/office/powerpoint/2010/main" val="2658990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0</a:t>
            </a:r>
          </a:p>
        </p:txBody>
      </p:sp>
      <p:sp>
        <p:nvSpPr>
          <p:cNvPr id="4" name="Slide Number Placeholder 3"/>
          <p:cNvSpPr>
            <a:spLocks noGrp="1"/>
          </p:cNvSpPr>
          <p:nvPr>
            <p:ph type="sldNum" sz="quarter" idx="5"/>
          </p:nvPr>
        </p:nvSpPr>
        <p:spPr/>
        <p:txBody>
          <a:bodyPr/>
          <a:lstStyle/>
          <a:p>
            <a:fld id="{4CD7902F-DEA6-4DE7-8CE4-77C711B7CF5C}" type="slidenum">
              <a:rPr lang="en-CA" smtClean="0"/>
              <a:t>5</a:t>
            </a:fld>
            <a:endParaRPr lang="en-CA" dirty="0"/>
          </a:p>
        </p:txBody>
      </p:sp>
    </p:spTree>
    <p:extLst>
      <p:ext uri="{BB962C8B-B14F-4D97-AF65-F5344CB8AC3E}">
        <p14:creationId xmlns:p14="http://schemas.microsoft.com/office/powerpoint/2010/main" val="2774593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 Setup and explain the activity:</a:t>
            </a:r>
          </a:p>
          <a:p>
            <a:pPr marL="0" indent="0">
              <a:buNone/>
            </a:pPr>
            <a:r>
              <a:rPr lang="en-US" dirty="0"/>
              <a:t>1. The participants, in groups of 4, 5, or 6, are provided with the 5 pages of the “4. Learning Org Handout” and the envelope containing the prepared strips from “4. Solution”. </a:t>
            </a:r>
          </a:p>
          <a:p>
            <a:pPr marL="0" indent="0">
              <a:buNone/>
            </a:pPr>
            <a:r>
              <a:rPr lang="en-US" dirty="0"/>
              <a:t>2. Explain to the participants that the goal of the activity is to take the strips that are inside the envelope and place them in the appropriate location on one of the 5 handouts. </a:t>
            </a:r>
          </a:p>
          <a:p>
            <a:pPr marL="0" indent="0">
              <a:buNone/>
            </a:pPr>
            <a:r>
              <a:rPr lang="en-US" dirty="0"/>
              <a:t>3. Review this slide taking care to reiterate </a:t>
            </a:r>
            <a:r>
              <a:rPr lang="en-US" b="1" dirty="0"/>
              <a:t>the main points </a:t>
            </a:r>
            <a:r>
              <a:rPr lang="en-US" dirty="0"/>
              <a:t>within the red box, e.g.,</a:t>
            </a:r>
          </a:p>
          <a:p>
            <a:pPr marL="0" indent="0">
              <a:buNone/>
            </a:pPr>
            <a:r>
              <a:rPr lang="en-US" dirty="0"/>
              <a:t>  i- It’s more of a logic puzzle, than a knowledge or memory puzzle.</a:t>
            </a:r>
          </a:p>
          <a:p>
            <a:pPr marL="0" indent="0">
              <a:buNone/>
            </a:pPr>
            <a:r>
              <a:rPr lang="en-US" dirty="0"/>
              <a:t>  ii- Canadian Corps improvement through time is visible in the strips.</a:t>
            </a:r>
          </a:p>
          <a:p>
            <a:pPr marL="0" indent="0">
              <a:buNone/>
            </a:pPr>
            <a:r>
              <a:rPr lang="en-US" dirty="0"/>
              <a:t>  iii- Each year page has at least one image. No year has 3 images. (shown on next slide).</a:t>
            </a:r>
          </a:p>
        </p:txBody>
      </p:sp>
      <p:sp>
        <p:nvSpPr>
          <p:cNvPr id="4" name="Slide Number Placeholder 3"/>
          <p:cNvSpPr>
            <a:spLocks noGrp="1"/>
          </p:cNvSpPr>
          <p:nvPr>
            <p:ph type="sldNum" sz="quarter" idx="5"/>
          </p:nvPr>
        </p:nvSpPr>
        <p:spPr/>
        <p:txBody>
          <a:bodyPr/>
          <a:lstStyle/>
          <a:p>
            <a:fld id="{4CD7902F-DEA6-4DE7-8CE4-77C711B7CF5C}" type="slidenum">
              <a:rPr lang="en-CA" smtClean="0"/>
              <a:t>6</a:t>
            </a:fld>
            <a:endParaRPr lang="en-CA" dirty="0"/>
          </a:p>
        </p:txBody>
      </p:sp>
    </p:spTree>
    <p:extLst>
      <p:ext uri="{BB962C8B-B14F-4D97-AF65-F5344CB8AC3E}">
        <p14:creationId xmlns:p14="http://schemas.microsoft.com/office/powerpoint/2010/main" val="1176475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Tell the participants: “DO NOT WRITE the appropriate year on the top of the page; use the strips! There should not be any blank spaces beside any of the left column headings.” </a:t>
            </a:r>
          </a:p>
          <a:p>
            <a:pPr marL="0" indent="0">
              <a:buNone/>
            </a:pPr>
            <a:r>
              <a:rPr lang="en-US" dirty="0"/>
              <a:t>5. Once a group believes that they are finished, all members of the group must raise their hands and wait quietly for the facilitator to come and evaluate their work. (Note: the facilitator should tell them how many strips they have in the incorrect location and to keep trying.)</a:t>
            </a:r>
          </a:p>
          <a:p>
            <a:pPr marL="0" indent="0">
              <a:buNone/>
            </a:pPr>
            <a:r>
              <a:rPr lang="en-US" dirty="0"/>
              <a:t>= BEGIN the activity</a:t>
            </a:r>
          </a:p>
          <a:p>
            <a:pPr marL="0" indent="0">
              <a:buNone/>
            </a:pPr>
            <a:r>
              <a:rPr lang="en-US" dirty="0"/>
              <a:t>= The first group to successfully complete the exercise wins the contest.</a:t>
            </a:r>
          </a:p>
          <a:p>
            <a:endParaRPr lang="en-US" dirty="0"/>
          </a:p>
        </p:txBody>
      </p:sp>
      <p:sp>
        <p:nvSpPr>
          <p:cNvPr id="4" name="Slide Number Placeholder 3"/>
          <p:cNvSpPr>
            <a:spLocks noGrp="1"/>
          </p:cNvSpPr>
          <p:nvPr>
            <p:ph type="sldNum" sz="quarter" idx="5"/>
          </p:nvPr>
        </p:nvSpPr>
        <p:spPr/>
        <p:txBody>
          <a:bodyPr/>
          <a:lstStyle/>
          <a:p>
            <a:fld id="{4CD7902F-DEA6-4DE7-8CE4-77C711B7CF5C}" type="slidenum">
              <a:rPr lang="en-CA" smtClean="0"/>
              <a:t>7</a:t>
            </a:fld>
            <a:endParaRPr lang="en-CA" dirty="0"/>
          </a:p>
        </p:txBody>
      </p:sp>
    </p:spTree>
    <p:extLst>
      <p:ext uri="{BB962C8B-B14F-4D97-AF65-F5344CB8AC3E}">
        <p14:creationId xmlns:p14="http://schemas.microsoft.com/office/powerpoint/2010/main" val="221624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0</a:t>
            </a:r>
          </a:p>
        </p:txBody>
      </p:sp>
      <p:sp>
        <p:nvSpPr>
          <p:cNvPr id="4" name="Slide Number Placeholder 3"/>
          <p:cNvSpPr>
            <a:spLocks noGrp="1"/>
          </p:cNvSpPr>
          <p:nvPr>
            <p:ph type="sldNum" sz="quarter" idx="5"/>
          </p:nvPr>
        </p:nvSpPr>
        <p:spPr/>
        <p:txBody>
          <a:bodyPr/>
          <a:lstStyle/>
          <a:p>
            <a:fld id="{4CD7902F-DEA6-4DE7-8CE4-77C711B7CF5C}" type="slidenum">
              <a:rPr lang="en-CA" smtClean="0"/>
              <a:t>8</a:t>
            </a:fld>
            <a:endParaRPr lang="en-CA" dirty="0"/>
          </a:p>
        </p:txBody>
      </p:sp>
    </p:spTree>
    <p:extLst>
      <p:ext uri="{BB962C8B-B14F-4D97-AF65-F5344CB8AC3E}">
        <p14:creationId xmlns:p14="http://schemas.microsoft.com/office/powerpoint/2010/main" val="3655238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Show the solution to the groups (this slide and the next 4) </a:t>
            </a:r>
          </a:p>
          <a:p>
            <a:endParaRPr lang="en-CA" dirty="0"/>
          </a:p>
        </p:txBody>
      </p:sp>
      <p:sp>
        <p:nvSpPr>
          <p:cNvPr id="4" name="Slide Number Placeholder 3"/>
          <p:cNvSpPr>
            <a:spLocks noGrp="1"/>
          </p:cNvSpPr>
          <p:nvPr>
            <p:ph type="sldNum" sz="quarter" idx="5"/>
          </p:nvPr>
        </p:nvSpPr>
        <p:spPr/>
        <p:txBody>
          <a:bodyPr/>
          <a:lstStyle/>
          <a:p>
            <a:fld id="{4CD7902F-DEA6-4DE7-8CE4-77C711B7CF5C}" type="slidenum">
              <a:rPr lang="en-CA" smtClean="0"/>
              <a:t>9</a:t>
            </a:fld>
            <a:endParaRPr lang="en-CA" dirty="0"/>
          </a:p>
        </p:txBody>
      </p:sp>
    </p:spTree>
    <p:extLst>
      <p:ext uri="{BB962C8B-B14F-4D97-AF65-F5344CB8AC3E}">
        <p14:creationId xmlns:p14="http://schemas.microsoft.com/office/powerpoint/2010/main" val="2140668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34F96EA6-B599-4479-94D0-D07F679D102A}" type="datetimeFigureOut">
              <a:rPr lang="en-CA" smtClean="0"/>
              <a:t>2024-02-06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190086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4F96EA6-B599-4479-94D0-D07F679D102A}" type="datetimeFigureOut">
              <a:rPr lang="en-CA" smtClean="0"/>
              <a:t>2024-02-06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1831479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4F96EA6-B599-4479-94D0-D07F679D102A}" type="datetimeFigureOut">
              <a:rPr lang="en-CA" smtClean="0"/>
              <a:t>2024-02-06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1961391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4F96EA6-B599-4479-94D0-D07F679D102A}" type="datetimeFigureOut">
              <a:rPr lang="en-CA" smtClean="0"/>
              <a:t>2024-02-06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409764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F96EA6-B599-4479-94D0-D07F679D102A}" type="datetimeFigureOut">
              <a:rPr lang="en-CA" smtClean="0"/>
              <a:t>2024-02-06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90001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34F96EA6-B599-4479-94D0-D07F679D102A}" type="datetimeFigureOut">
              <a:rPr lang="en-CA" smtClean="0"/>
              <a:t>2024-02-06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1773000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34F96EA6-B599-4479-94D0-D07F679D102A}" type="datetimeFigureOut">
              <a:rPr lang="en-CA" smtClean="0"/>
              <a:t>2024-02-06</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50592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34F96EA6-B599-4479-94D0-D07F679D102A}" type="datetimeFigureOut">
              <a:rPr lang="en-CA" smtClean="0"/>
              <a:t>2024-02-06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1685166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F96EA6-B599-4479-94D0-D07F679D102A}" type="datetimeFigureOut">
              <a:rPr lang="en-CA" smtClean="0"/>
              <a:t>2024-02-06</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360973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F96EA6-B599-4479-94D0-D07F679D102A}" type="datetimeFigureOut">
              <a:rPr lang="en-CA" smtClean="0"/>
              <a:t>2024-02-06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3250711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F96EA6-B599-4479-94D0-D07F679D102A}" type="datetimeFigureOut">
              <a:rPr lang="en-CA" smtClean="0"/>
              <a:t>2024-02-06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1972108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F96EA6-B599-4479-94D0-D07F679D102A}" type="datetimeFigureOut">
              <a:rPr lang="en-CA" smtClean="0"/>
              <a:t>2024-02-06</a:t>
            </a:fld>
            <a:endParaRPr lang="en-C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882C1-DB9B-4A09-B25E-0C30533AD68F}" type="slidenum">
              <a:rPr lang="en-CA" smtClean="0"/>
              <a:t>‹#›</a:t>
            </a:fld>
            <a:endParaRPr lang="en-CA" dirty="0"/>
          </a:p>
        </p:txBody>
      </p:sp>
    </p:spTree>
    <p:extLst>
      <p:ext uri="{BB962C8B-B14F-4D97-AF65-F5344CB8AC3E}">
        <p14:creationId xmlns:p14="http://schemas.microsoft.com/office/powerpoint/2010/main" val="930826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1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vbMUaJ5yGUM&amp;t=2631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2A87-7109-4B99-AED8-D50D8DD0E1F9}"/>
              </a:ext>
            </a:extLst>
          </p:cNvPr>
          <p:cNvSpPr>
            <a:spLocks noGrp="1"/>
          </p:cNvSpPr>
          <p:nvPr>
            <p:ph type="title"/>
          </p:nvPr>
        </p:nvSpPr>
        <p:spPr>
          <a:xfrm>
            <a:off x="1100380" y="42143"/>
            <a:ext cx="9991239" cy="1444486"/>
          </a:xfrm>
        </p:spPr>
        <p:txBody>
          <a:bodyPr anchor="ctr">
            <a:normAutofit fontScale="90000"/>
          </a:bodyPr>
          <a:lstStyle/>
          <a:p>
            <a:pPr algn="ctr"/>
            <a:r>
              <a:rPr lang="en-CA" dirty="0"/>
              <a:t>The Canadian Corps during the First World War:</a:t>
            </a:r>
            <a:br>
              <a:rPr lang="en-CA" dirty="0"/>
            </a:br>
            <a:r>
              <a:rPr lang="en-CA" sz="6700" b="1" dirty="0"/>
              <a:t>A Learning Organization</a:t>
            </a:r>
          </a:p>
        </p:txBody>
      </p:sp>
      <p:pic>
        <p:nvPicPr>
          <p:cNvPr id="4" name="Picture 3">
            <a:extLst>
              <a:ext uri="{FF2B5EF4-FFF2-40B4-BE49-F238E27FC236}">
                <a16:creationId xmlns:a16="http://schemas.microsoft.com/office/drawing/2014/main" id="{60CE4B63-0B00-4B0D-90D7-C63F5CE96A7F}"/>
              </a:ext>
            </a:extLst>
          </p:cNvPr>
          <p:cNvPicPr>
            <a:picLocks noChangeAspect="1"/>
          </p:cNvPicPr>
          <p:nvPr/>
        </p:nvPicPr>
        <p:blipFill rotWithShape="1">
          <a:blip r:embed="rId3">
            <a:extLst>
              <a:ext uri="{28A0092B-C50C-407E-A947-70E740481C1C}">
                <a14:useLocalDpi xmlns:a14="http://schemas.microsoft.com/office/drawing/2010/main" val="0"/>
              </a:ext>
            </a:extLst>
          </a:blip>
          <a:srcRect l="8333"/>
          <a:stretch/>
        </p:blipFill>
        <p:spPr>
          <a:xfrm>
            <a:off x="0" y="1428240"/>
            <a:ext cx="12192000" cy="4849091"/>
          </a:xfrm>
          <a:prstGeom prst="rect">
            <a:avLst/>
          </a:prstGeom>
        </p:spPr>
      </p:pic>
      <p:sp>
        <p:nvSpPr>
          <p:cNvPr id="5" name="Rectangle 4">
            <a:extLst>
              <a:ext uri="{FF2B5EF4-FFF2-40B4-BE49-F238E27FC236}">
                <a16:creationId xmlns:a16="http://schemas.microsoft.com/office/drawing/2014/main" id="{80F46238-4152-4CBE-A7F4-85E8BFA72580}"/>
              </a:ext>
            </a:extLst>
          </p:cNvPr>
          <p:cNvSpPr/>
          <p:nvPr/>
        </p:nvSpPr>
        <p:spPr>
          <a:xfrm>
            <a:off x="2517422" y="6376853"/>
            <a:ext cx="8004804" cy="400110"/>
          </a:xfrm>
          <a:prstGeom prst="rect">
            <a:avLst/>
          </a:prstGeom>
        </p:spPr>
        <p:txBody>
          <a:bodyPr wrap="square">
            <a:spAutoFit/>
          </a:bodyPr>
          <a:lstStyle/>
          <a:p>
            <a:pPr algn="ctr"/>
            <a:r>
              <a:rPr lang="en-CA" sz="2000" dirty="0">
                <a:latin typeface="Arial" panose="020B0604020202020204" pitchFamily="34" charset="0"/>
                <a:cs typeface="Arial" panose="020B0604020202020204" pitchFamily="34" charset="0"/>
              </a:rPr>
              <a:t>Canadians, wounded and non-wounded, near Hill 70 in August 1917.</a:t>
            </a:r>
            <a:endParaRPr lang="en-CA" sz="2000" dirty="0"/>
          </a:p>
        </p:txBody>
      </p:sp>
      <p:pic>
        <p:nvPicPr>
          <p:cNvPr id="6" name="Picture 5">
            <a:extLst>
              <a:ext uri="{FF2B5EF4-FFF2-40B4-BE49-F238E27FC236}">
                <a16:creationId xmlns:a16="http://schemas.microsoft.com/office/drawing/2014/main" id="{36AB9FD5-24BB-4701-A1CC-CDE38C92A7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65" y="6337959"/>
            <a:ext cx="2278883" cy="477898"/>
          </a:xfrm>
          <a:prstGeom prst="rect">
            <a:avLst/>
          </a:prstGeom>
        </p:spPr>
      </p:pic>
    </p:spTree>
    <p:extLst>
      <p:ext uri="{BB962C8B-B14F-4D97-AF65-F5344CB8AC3E}">
        <p14:creationId xmlns:p14="http://schemas.microsoft.com/office/powerpoint/2010/main" val="1076089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530E8F-2C58-422E-AF0F-B080193D61F3}"/>
              </a:ext>
            </a:extLst>
          </p:cNvPr>
          <p:cNvPicPr>
            <a:picLocks noChangeAspect="1"/>
          </p:cNvPicPr>
          <p:nvPr/>
        </p:nvPicPr>
        <p:blipFill rotWithShape="1">
          <a:blip r:embed="rId3">
            <a:extLst>
              <a:ext uri="{28A0092B-C50C-407E-A947-70E740481C1C}">
                <a14:useLocalDpi xmlns:a14="http://schemas.microsoft.com/office/drawing/2010/main" val="0"/>
              </a:ext>
            </a:extLst>
          </a:blip>
          <a:srcRect t="8674" b="42654"/>
          <a:stretch/>
        </p:blipFill>
        <p:spPr>
          <a:xfrm>
            <a:off x="0" y="899653"/>
            <a:ext cx="10321502" cy="5043948"/>
          </a:xfrm>
          <a:prstGeom prst="rect">
            <a:avLst/>
          </a:prstGeom>
        </p:spPr>
      </p:pic>
      <p:pic>
        <p:nvPicPr>
          <p:cNvPr id="5" name="Picture 4">
            <a:extLst>
              <a:ext uri="{FF2B5EF4-FFF2-40B4-BE49-F238E27FC236}">
                <a16:creationId xmlns:a16="http://schemas.microsoft.com/office/drawing/2014/main" id="{2F0E26AB-9F28-4720-A8C5-A2D43816B4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pic>
        <p:nvPicPr>
          <p:cNvPr id="8" name="Picture 7">
            <a:extLst>
              <a:ext uri="{FF2B5EF4-FFF2-40B4-BE49-F238E27FC236}">
                <a16:creationId xmlns:a16="http://schemas.microsoft.com/office/drawing/2014/main" id="{968C142E-6E03-4CD5-9BFC-082DA480D11D}"/>
              </a:ext>
            </a:extLst>
          </p:cNvPr>
          <p:cNvPicPr>
            <a:picLocks noChangeAspect="1"/>
          </p:cNvPicPr>
          <p:nvPr/>
        </p:nvPicPr>
        <p:blipFill rotWithShape="1">
          <a:blip r:embed="rId3">
            <a:extLst>
              <a:ext uri="{28A0092B-C50C-407E-A947-70E740481C1C}">
                <a14:useLocalDpi xmlns:a14="http://schemas.microsoft.com/office/drawing/2010/main" val="0"/>
              </a:ext>
            </a:extLst>
          </a:blip>
          <a:srcRect l="18991" t="59143" r="18301"/>
          <a:stretch/>
        </p:blipFill>
        <p:spPr>
          <a:xfrm>
            <a:off x="7325031" y="3674127"/>
            <a:ext cx="4866969" cy="3183873"/>
          </a:xfrm>
          <a:prstGeom prst="rect">
            <a:avLst/>
          </a:prstGeom>
        </p:spPr>
      </p:pic>
      <p:sp>
        <p:nvSpPr>
          <p:cNvPr id="9" name="Title 1">
            <a:extLst>
              <a:ext uri="{FF2B5EF4-FFF2-40B4-BE49-F238E27FC236}">
                <a16:creationId xmlns:a16="http://schemas.microsoft.com/office/drawing/2014/main" id="{9764C602-D429-4B3D-BE87-E5769CBEAC3F}"/>
              </a:ext>
            </a:extLst>
          </p:cNvPr>
          <p:cNvSpPr txBox="1">
            <a:spLocks/>
          </p:cNvSpPr>
          <p:nvPr/>
        </p:nvSpPr>
        <p:spPr>
          <a:xfrm>
            <a:off x="2588035" y="83517"/>
            <a:ext cx="2278883" cy="79611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Solution:</a:t>
            </a:r>
            <a:endParaRPr lang="en-CA" sz="4800" b="1" dirty="0"/>
          </a:p>
        </p:txBody>
      </p:sp>
      <p:sp>
        <p:nvSpPr>
          <p:cNvPr id="10" name="Title 1">
            <a:extLst>
              <a:ext uri="{FF2B5EF4-FFF2-40B4-BE49-F238E27FC236}">
                <a16:creationId xmlns:a16="http://schemas.microsoft.com/office/drawing/2014/main" id="{BFB31571-5663-45D3-BC62-839099A2865E}"/>
              </a:ext>
            </a:extLst>
          </p:cNvPr>
          <p:cNvSpPr txBox="1">
            <a:spLocks/>
          </p:cNvSpPr>
          <p:nvPr/>
        </p:nvSpPr>
        <p:spPr>
          <a:xfrm>
            <a:off x="5199049" y="-19596"/>
            <a:ext cx="1793901" cy="963154"/>
          </a:xfrm>
          <a:prstGeom prst="rect">
            <a:avLst/>
          </a:prstGeom>
        </p:spPr>
        <p:txBody>
          <a:bodyPr vert="horz" lIns="91440" tIns="45720" rIns="91440" bIns="45720" rtlCol="0" anchor="b" anchorCtr="0">
            <a:normAutofit lnSpcReduction="1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dirty="0"/>
              <a:t>1915</a:t>
            </a:r>
            <a:endParaRPr lang="en-CA" sz="6000" b="1" dirty="0"/>
          </a:p>
        </p:txBody>
      </p:sp>
    </p:spTree>
    <p:extLst>
      <p:ext uri="{BB962C8B-B14F-4D97-AF65-F5344CB8AC3E}">
        <p14:creationId xmlns:p14="http://schemas.microsoft.com/office/powerpoint/2010/main" val="136198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530E8F-2C58-422E-AF0F-B080193D61F3}"/>
              </a:ext>
            </a:extLst>
          </p:cNvPr>
          <p:cNvPicPr>
            <a:picLocks noChangeAspect="1"/>
          </p:cNvPicPr>
          <p:nvPr/>
        </p:nvPicPr>
        <p:blipFill rotWithShape="1">
          <a:blip r:embed="rId3">
            <a:extLst>
              <a:ext uri="{28A0092B-C50C-407E-A947-70E740481C1C}">
                <a14:useLocalDpi xmlns:a14="http://schemas.microsoft.com/office/drawing/2010/main" val="0"/>
              </a:ext>
            </a:extLst>
          </a:blip>
          <a:srcRect t="8674" b="42563"/>
          <a:stretch/>
        </p:blipFill>
        <p:spPr>
          <a:xfrm>
            <a:off x="-1" y="963153"/>
            <a:ext cx="9840329" cy="4744919"/>
          </a:xfrm>
          <a:prstGeom prst="rect">
            <a:avLst/>
          </a:prstGeom>
        </p:spPr>
      </p:pic>
      <p:pic>
        <p:nvPicPr>
          <p:cNvPr id="5" name="Picture 4">
            <a:extLst>
              <a:ext uri="{FF2B5EF4-FFF2-40B4-BE49-F238E27FC236}">
                <a16:creationId xmlns:a16="http://schemas.microsoft.com/office/drawing/2014/main" id="{C0ABDB97-8E18-4250-ABFE-FCD7BB912A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sp>
        <p:nvSpPr>
          <p:cNvPr id="8" name="Title 1">
            <a:extLst>
              <a:ext uri="{FF2B5EF4-FFF2-40B4-BE49-F238E27FC236}">
                <a16:creationId xmlns:a16="http://schemas.microsoft.com/office/drawing/2014/main" id="{5531D599-E1D9-4482-BD70-8F675807427A}"/>
              </a:ext>
            </a:extLst>
          </p:cNvPr>
          <p:cNvSpPr txBox="1">
            <a:spLocks/>
          </p:cNvSpPr>
          <p:nvPr/>
        </p:nvSpPr>
        <p:spPr>
          <a:xfrm>
            <a:off x="2588035" y="83517"/>
            <a:ext cx="2278883" cy="79611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Solution:</a:t>
            </a:r>
            <a:endParaRPr lang="en-CA" sz="4800" b="1" dirty="0"/>
          </a:p>
        </p:txBody>
      </p:sp>
      <p:sp>
        <p:nvSpPr>
          <p:cNvPr id="9" name="Title 1">
            <a:extLst>
              <a:ext uri="{FF2B5EF4-FFF2-40B4-BE49-F238E27FC236}">
                <a16:creationId xmlns:a16="http://schemas.microsoft.com/office/drawing/2014/main" id="{527E7B1B-CED1-4B1C-9C50-2C9861619FA0}"/>
              </a:ext>
            </a:extLst>
          </p:cNvPr>
          <p:cNvSpPr txBox="1">
            <a:spLocks/>
          </p:cNvSpPr>
          <p:nvPr/>
        </p:nvSpPr>
        <p:spPr>
          <a:xfrm>
            <a:off x="5199049" y="0"/>
            <a:ext cx="1793901" cy="963154"/>
          </a:xfrm>
          <a:prstGeom prst="rect">
            <a:avLst/>
          </a:prstGeom>
        </p:spPr>
        <p:txBody>
          <a:bodyPr vert="horz" lIns="91440" tIns="45720" rIns="91440" bIns="45720" rtlCol="0" anchor="b" anchorCtr="0">
            <a:normAutofit lnSpcReduction="1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dirty="0"/>
              <a:t>1916</a:t>
            </a:r>
            <a:endParaRPr lang="en-CA" sz="6000" b="1" dirty="0"/>
          </a:p>
        </p:txBody>
      </p:sp>
      <p:pic>
        <p:nvPicPr>
          <p:cNvPr id="10" name="Picture 9">
            <a:extLst>
              <a:ext uri="{FF2B5EF4-FFF2-40B4-BE49-F238E27FC236}">
                <a16:creationId xmlns:a16="http://schemas.microsoft.com/office/drawing/2014/main" id="{4BC97AFF-FF20-416E-819D-792C6516DC9A}"/>
              </a:ext>
            </a:extLst>
          </p:cNvPr>
          <p:cNvPicPr>
            <a:picLocks noChangeAspect="1"/>
          </p:cNvPicPr>
          <p:nvPr/>
        </p:nvPicPr>
        <p:blipFill rotWithShape="1">
          <a:blip r:embed="rId3">
            <a:extLst>
              <a:ext uri="{28A0092B-C50C-407E-A947-70E740481C1C}">
                <a14:useLocalDpi xmlns:a14="http://schemas.microsoft.com/office/drawing/2010/main" val="0"/>
              </a:ext>
            </a:extLst>
          </a:blip>
          <a:srcRect l="4619" t="59973" r="67199"/>
          <a:stretch/>
        </p:blipFill>
        <p:spPr>
          <a:xfrm>
            <a:off x="9750482" y="0"/>
            <a:ext cx="2441518" cy="3429000"/>
          </a:xfrm>
          <a:prstGeom prst="rect">
            <a:avLst/>
          </a:prstGeom>
        </p:spPr>
      </p:pic>
      <p:pic>
        <p:nvPicPr>
          <p:cNvPr id="11" name="Picture 10">
            <a:extLst>
              <a:ext uri="{FF2B5EF4-FFF2-40B4-BE49-F238E27FC236}">
                <a16:creationId xmlns:a16="http://schemas.microsoft.com/office/drawing/2014/main" id="{FF5A1428-2E28-4FE0-9089-06A03044C694}"/>
              </a:ext>
            </a:extLst>
          </p:cNvPr>
          <p:cNvPicPr>
            <a:picLocks noChangeAspect="1"/>
          </p:cNvPicPr>
          <p:nvPr/>
        </p:nvPicPr>
        <p:blipFill rotWithShape="1">
          <a:blip r:embed="rId3">
            <a:extLst>
              <a:ext uri="{28A0092B-C50C-407E-A947-70E740481C1C}">
                <a14:useLocalDpi xmlns:a14="http://schemas.microsoft.com/office/drawing/2010/main" val="0"/>
              </a:ext>
            </a:extLst>
          </a:blip>
          <a:srcRect l="39346" t="61444" r="3928" b="2022"/>
          <a:stretch/>
        </p:blipFill>
        <p:spPr>
          <a:xfrm>
            <a:off x="6816436" y="3434693"/>
            <a:ext cx="5375564" cy="3423308"/>
          </a:xfrm>
          <a:prstGeom prst="rect">
            <a:avLst/>
          </a:prstGeom>
        </p:spPr>
      </p:pic>
    </p:spTree>
    <p:extLst>
      <p:ext uri="{BB962C8B-B14F-4D97-AF65-F5344CB8AC3E}">
        <p14:creationId xmlns:p14="http://schemas.microsoft.com/office/powerpoint/2010/main" val="256621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530E8F-2C58-422E-AF0F-B080193D61F3}"/>
              </a:ext>
            </a:extLst>
          </p:cNvPr>
          <p:cNvPicPr>
            <a:picLocks noChangeAspect="1"/>
          </p:cNvPicPr>
          <p:nvPr/>
        </p:nvPicPr>
        <p:blipFill rotWithShape="1">
          <a:blip r:embed="rId3">
            <a:extLst>
              <a:ext uri="{28A0092B-C50C-407E-A947-70E740481C1C}">
                <a14:useLocalDpi xmlns:a14="http://schemas.microsoft.com/office/drawing/2010/main" val="0"/>
              </a:ext>
            </a:extLst>
          </a:blip>
          <a:srcRect t="9106" b="35345"/>
          <a:stretch/>
        </p:blipFill>
        <p:spPr>
          <a:xfrm>
            <a:off x="0" y="722613"/>
            <a:ext cx="10183091" cy="5250121"/>
          </a:xfrm>
          <a:prstGeom prst="rect">
            <a:avLst/>
          </a:prstGeom>
        </p:spPr>
      </p:pic>
      <p:pic>
        <p:nvPicPr>
          <p:cNvPr id="5" name="Picture 4">
            <a:extLst>
              <a:ext uri="{FF2B5EF4-FFF2-40B4-BE49-F238E27FC236}">
                <a16:creationId xmlns:a16="http://schemas.microsoft.com/office/drawing/2014/main" id="{D016EBD5-6C4E-4885-958E-592CC5C397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sp>
        <p:nvSpPr>
          <p:cNvPr id="8" name="Title 1">
            <a:extLst>
              <a:ext uri="{FF2B5EF4-FFF2-40B4-BE49-F238E27FC236}">
                <a16:creationId xmlns:a16="http://schemas.microsoft.com/office/drawing/2014/main" id="{D8760449-3295-406A-AD8D-465A4C4C4920}"/>
              </a:ext>
            </a:extLst>
          </p:cNvPr>
          <p:cNvSpPr txBox="1">
            <a:spLocks/>
          </p:cNvSpPr>
          <p:nvPr/>
        </p:nvSpPr>
        <p:spPr>
          <a:xfrm>
            <a:off x="2588035" y="83517"/>
            <a:ext cx="2278883" cy="79611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Solution:</a:t>
            </a:r>
            <a:endParaRPr lang="en-CA" sz="4800" b="1" dirty="0"/>
          </a:p>
        </p:txBody>
      </p:sp>
      <p:sp>
        <p:nvSpPr>
          <p:cNvPr id="9" name="Title 1">
            <a:extLst>
              <a:ext uri="{FF2B5EF4-FFF2-40B4-BE49-F238E27FC236}">
                <a16:creationId xmlns:a16="http://schemas.microsoft.com/office/drawing/2014/main" id="{552D469A-BC1D-403A-9BDD-249D8BB4F726}"/>
              </a:ext>
            </a:extLst>
          </p:cNvPr>
          <p:cNvSpPr txBox="1">
            <a:spLocks/>
          </p:cNvSpPr>
          <p:nvPr/>
        </p:nvSpPr>
        <p:spPr>
          <a:xfrm>
            <a:off x="5199049" y="0"/>
            <a:ext cx="1793901" cy="963154"/>
          </a:xfrm>
          <a:prstGeom prst="rect">
            <a:avLst/>
          </a:prstGeom>
        </p:spPr>
        <p:txBody>
          <a:bodyPr vert="horz" lIns="91440" tIns="45720" rIns="91440" bIns="45720" rtlCol="0" anchor="b" anchorCtr="0">
            <a:normAutofit lnSpcReduction="1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dirty="0"/>
              <a:t>1917</a:t>
            </a:r>
            <a:endParaRPr lang="en-CA" sz="6000" b="1" dirty="0"/>
          </a:p>
        </p:txBody>
      </p:sp>
      <p:pic>
        <p:nvPicPr>
          <p:cNvPr id="10" name="Picture 9">
            <a:extLst>
              <a:ext uri="{FF2B5EF4-FFF2-40B4-BE49-F238E27FC236}">
                <a16:creationId xmlns:a16="http://schemas.microsoft.com/office/drawing/2014/main" id="{A2AF6F96-DEE2-4AE8-BB1A-EDB2644370A5}"/>
              </a:ext>
            </a:extLst>
          </p:cNvPr>
          <p:cNvPicPr>
            <a:picLocks noChangeAspect="1"/>
          </p:cNvPicPr>
          <p:nvPr/>
        </p:nvPicPr>
        <p:blipFill rotWithShape="1">
          <a:blip r:embed="rId3">
            <a:extLst>
              <a:ext uri="{28A0092B-C50C-407E-A947-70E740481C1C}">
                <a14:useLocalDpi xmlns:a14="http://schemas.microsoft.com/office/drawing/2010/main" val="0"/>
              </a:ext>
            </a:extLst>
          </a:blip>
          <a:srcRect l="2755" t="67461" r="54705" b="8948"/>
          <a:stretch/>
        </p:blipFill>
        <p:spPr>
          <a:xfrm>
            <a:off x="7382528" y="1828800"/>
            <a:ext cx="4809472" cy="2475535"/>
          </a:xfrm>
          <a:prstGeom prst="rect">
            <a:avLst/>
          </a:prstGeom>
        </p:spPr>
      </p:pic>
      <p:pic>
        <p:nvPicPr>
          <p:cNvPr id="11" name="Picture 10">
            <a:extLst>
              <a:ext uri="{FF2B5EF4-FFF2-40B4-BE49-F238E27FC236}">
                <a16:creationId xmlns:a16="http://schemas.microsoft.com/office/drawing/2014/main" id="{32A36254-5674-4C03-9BB5-67329FFF5CBE}"/>
              </a:ext>
            </a:extLst>
          </p:cNvPr>
          <p:cNvPicPr>
            <a:picLocks noChangeAspect="1"/>
          </p:cNvPicPr>
          <p:nvPr/>
        </p:nvPicPr>
        <p:blipFill rotWithShape="1">
          <a:blip r:embed="rId3">
            <a:extLst>
              <a:ext uri="{28A0092B-C50C-407E-A947-70E740481C1C}">
                <a14:useLocalDpi xmlns:a14="http://schemas.microsoft.com/office/drawing/2010/main" val="0"/>
              </a:ext>
            </a:extLst>
          </a:blip>
          <a:srcRect l="55337" t="68093" r="2123" b="7401"/>
          <a:stretch/>
        </p:blipFill>
        <p:spPr>
          <a:xfrm>
            <a:off x="7382528" y="4286433"/>
            <a:ext cx="4809472" cy="2571568"/>
          </a:xfrm>
          <a:prstGeom prst="rect">
            <a:avLst/>
          </a:prstGeom>
        </p:spPr>
      </p:pic>
    </p:spTree>
    <p:extLst>
      <p:ext uri="{BB962C8B-B14F-4D97-AF65-F5344CB8AC3E}">
        <p14:creationId xmlns:p14="http://schemas.microsoft.com/office/powerpoint/2010/main" val="398541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530E8F-2C58-422E-AF0F-B080193D61F3}"/>
              </a:ext>
            </a:extLst>
          </p:cNvPr>
          <p:cNvPicPr>
            <a:picLocks noChangeAspect="1"/>
          </p:cNvPicPr>
          <p:nvPr/>
        </p:nvPicPr>
        <p:blipFill rotWithShape="1">
          <a:blip r:embed="rId3">
            <a:extLst>
              <a:ext uri="{28A0092B-C50C-407E-A947-70E740481C1C}">
                <a14:useLocalDpi xmlns:a14="http://schemas.microsoft.com/office/drawing/2010/main" val="0"/>
              </a:ext>
            </a:extLst>
          </a:blip>
          <a:srcRect t="8674" b="35180"/>
          <a:stretch/>
        </p:blipFill>
        <p:spPr>
          <a:xfrm>
            <a:off x="0" y="716255"/>
            <a:ext cx="9171709" cy="5176207"/>
          </a:xfrm>
          <a:prstGeom prst="rect">
            <a:avLst/>
          </a:prstGeom>
        </p:spPr>
      </p:pic>
      <p:pic>
        <p:nvPicPr>
          <p:cNvPr id="5" name="Picture 4">
            <a:extLst>
              <a:ext uri="{FF2B5EF4-FFF2-40B4-BE49-F238E27FC236}">
                <a16:creationId xmlns:a16="http://schemas.microsoft.com/office/drawing/2014/main" id="{0E4C03E4-E9CD-4BF1-8120-51747BAC10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sp>
        <p:nvSpPr>
          <p:cNvPr id="8" name="Title 1">
            <a:extLst>
              <a:ext uri="{FF2B5EF4-FFF2-40B4-BE49-F238E27FC236}">
                <a16:creationId xmlns:a16="http://schemas.microsoft.com/office/drawing/2014/main" id="{0D335F55-01A7-4C6E-8E6C-86C3DA49E4A6}"/>
              </a:ext>
            </a:extLst>
          </p:cNvPr>
          <p:cNvSpPr txBox="1">
            <a:spLocks/>
          </p:cNvSpPr>
          <p:nvPr/>
        </p:nvSpPr>
        <p:spPr>
          <a:xfrm>
            <a:off x="2588035" y="83517"/>
            <a:ext cx="2278883" cy="79611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Solution:</a:t>
            </a:r>
            <a:endParaRPr lang="en-CA" sz="4800" b="1" dirty="0"/>
          </a:p>
        </p:txBody>
      </p:sp>
      <p:sp>
        <p:nvSpPr>
          <p:cNvPr id="9" name="Title 1">
            <a:extLst>
              <a:ext uri="{FF2B5EF4-FFF2-40B4-BE49-F238E27FC236}">
                <a16:creationId xmlns:a16="http://schemas.microsoft.com/office/drawing/2014/main" id="{FDF85A30-2A00-4349-A1E8-A98AA987C8A5}"/>
              </a:ext>
            </a:extLst>
          </p:cNvPr>
          <p:cNvSpPr txBox="1">
            <a:spLocks/>
          </p:cNvSpPr>
          <p:nvPr/>
        </p:nvSpPr>
        <p:spPr>
          <a:xfrm>
            <a:off x="5199049" y="0"/>
            <a:ext cx="1793901" cy="963154"/>
          </a:xfrm>
          <a:prstGeom prst="rect">
            <a:avLst/>
          </a:prstGeom>
        </p:spPr>
        <p:txBody>
          <a:bodyPr vert="horz" lIns="91440" tIns="45720" rIns="91440" bIns="45720" rtlCol="0" anchor="b" anchorCtr="0">
            <a:normAutofit lnSpcReduction="1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dirty="0"/>
              <a:t>1918</a:t>
            </a:r>
            <a:endParaRPr lang="en-CA" sz="6000" b="1" dirty="0"/>
          </a:p>
        </p:txBody>
      </p:sp>
      <p:pic>
        <p:nvPicPr>
          <p:cNvPr id="10" name="Picture 9">
            <a:extLst>
              <a:ext uri="{FF2B5EF4-FFF2-40B4-BE49-F238E27FC236}">
                <a16:creationId xmlns:a16="http://schemas.microsoft.com/office/drawing/2014/main" id="{7C6DC75D-AA67-46E9-8F8B-94F12EE10BB8}"/>
              </a:ext>
            </a:extLst>
          </p:cNvPr>
          <p:cNvPicPr>
            <a:picLocks noChangeAspect="1"/>
          </p:cNvPicPr>
          <p:nvPr/>
        </p:nvPicPr>
        <p:blipFill rotWithShape="1">
          <a:blip r:embed="rId3">
            <a:extLst>
              <a:ext uri="{28A0092B-C50C-407E-A947-70E740481C1C}">
                <a14:useLocalDpi xmlns:a14="http://schemas.microsoft.com/office/drawing/2010/main" val="0"/>
              </a:ext>
            </a:extLst>
          </a:blip>
          <a:srcRect l="4006" t="68507" r="58983" b="2221"/>
          <a:stretch/>
        </p:blipFill>
        <p:spPr>
          <a:xfrm>
            <a:off x="8741925" y="0"/>
            <a:ext cx="3450075" cy="2742810"/>
          </a:xfrm>
          <a:prstGeom prst="rect">
            <a:avLst/>
          </a:prstGeom>
        </p:spPr>
      </p:pic>
      <p:pic>
        <p:nvPicPr>
          <p:cNvPr id="11" name="Picture 10">
            <a:extLst>
              <a:ext uri="{FF2B5EF4-FFF2-40B4-BE49-F238E27FC236}">
                <a16:creationId xmlns:a16="http://schemas.microsoft.com/office/drawing/2014/main" id="{522833DE-323A-4CA7-A378-D4EFF739F699}"/>
              </a:ext>
            </a:extLst>
          </p:cNvPr>
          <p:cNvPicPr>
            <a:picLocks noChangeAspect="1"/>
          </p:cNvPicPr>
          <p:nvPr/>
        </p:nvPicPr>
        <p:blipFill rotWithShape="1">
          <a:blip r:embed="rId3">
            <a:extLst>
              <a:ext uri="{28A0092B-C50C-407E-A947-70E740481C1C}">
                <a14:useLocalDpi xmlns:a14="http://schemas.microsoft.com/office/drawing/2010/main" val="0"/>
              </a:ext>
            </a:extLst>
          </a:blip>
          <a:srcRect l="55267" t="67398" r="2036" b="4916"/>
          <a:stretch/>
        </p:blipFill>
        <p:spPr>
          <a:xfrm>
            <a:off x="7601532" y="3865906"/>
            <a:ext cx="4590468" cy="2992094"/>
          </a:xfrm>
          <a:prstGeom prst="rect">
            <a:avLst/>
          </a:prstGeom>
        </p:spPr>
      </p:pic>
    </p:spTree>
    <p:extLst>
      <p:ext uri="{BB962C8B-B14F-4D97-AF65-F5344CB8AC3E}">
        <p14:creationId xmlns:p14="http://schemas.microsoft.com/office/powerpoint/2010/main" val="272969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1F2B090-0615-4D4E-8D43-1A749B59AF11}"/>
              </a:ext>
            </a:extLst>
          </p:cNvPr>
          <p:cNvSpPr txBox="1"/>
          <p:nvPr/>
        </p:nvSpPr>
        <p:spPr>
          <a:xfrm>
            <a:off x="89545" y="889843"/>
            <a:ext cx="12012909" cy="5078313"/>
          </a:xfrm>
          <a:prstGeom prst="rect">
            <a:avLst/>
          </a:prstGeom>
          <a:noFill/>
        </p:spPr>
        <p:txBody>
          <a:bodyPr wrap="square" rtlCol="0" anchor="ctr">
            <a:spAutoFit/>
          </a:bodyPr>
          <a:lstStyle/>
          <a:p>
            <a:r>
              <a:rPr lang="en-CA" sz="2400" dirty="0">
                <a:cs typeface="Arial" panose="020B0604020202020204" pitchFamily="34" charset="0"/>
              </a:rPr>
              <a:t>• </a:t>
            </a:r>
            <a:r>
              <a:rPr lang="en-CA" sz="2800" dirty="0">
                <a:cs typeface="Arial" panose="020B0604020202020204" pitchFamily="34" charset="0"/>
              </a:rPr>
              <a:t>After reflecting upon the learning process and the growth experienced by the Canadian Corps during the First World War, can you anticipate or speculate upon any difficulties that the soldiers may face towards the end of the war or after the war? Thinking about your own learning so far in your life, what similar difficulties might you later face?</a:t>
            </a:r>
          </a:p>
          <a:p>
            <a:pPr algn="ctr"/>
            <a:r>
              <a:rPr lang="en-CA" sz="2600" dirty="0">
                <a:cs typeface="Arial" panose="020B0604020202020204" pitchFamily="34" charset="0"/>
              </a:rPr>
              <a:t>(In other words: reflect on your own life experience and growth up to this point and then ask yourself what you might have to be wary of in your future?)</a:t>
            </a:r>
          </a:p>
          <a:p>
            <a:r>
              <a:rPr lang="en-CA" sz="1000" dirty="0">
                <a:cs typeface="Arial" panose="020B0604020202020204" pitchFamily="34" charset="0"/>
              </a:rPr>
              <a:t> </a:t>
            </a:r>
          </a:p>
          <a:p>
            <a:endParaRPr lang="en-CA" sz="1000" dirty="0">
              <a:cs typeface="Arial" panose="020B0604020202020204" pitchFamily="34" charset="0"/>
            </a:endParaRPr>
          </a:p>
          <a:p>
            <a:r>
              <a:rPr lang="en-CA" sz="2400" dirty="0">
                <a:cs typeface="Arial" panose="020B0604020202020204" pitchFamily="34" charset="0"/>
              </a:rPr>
              <a:t>• </a:t>
            </a:r>
            <a:r>
              <a:rPr lang="en-CA" sz="2800" dirty="0">
                <a:cs typeface="Arial" panose="020B0604020202020204" pitchFamily="34" charset="0"/>
              </a:rPr>
              <a:t>Do you think that the Canadian Corps grew and learned gradually, or do you think there was a “turning point”? If you think it a gradual change, why do you suppose that occurred? If you had to choose a “turning point” for the Canadian Corps during the First World War, what would it be? Explain. </a:t>
            </a:r>
          </a:p>
        </p:txBody>
      </p:sp>
      <p:sp>
        <p:nvSpPr>
          <p:cNvPr id="6" name="Title 1">
            <a:extLst>
              <a:ext uri="{FF2B5EF4-FFF2-40B4-BE49-F238E27FC236}">
                <a16:creationId xmlns:a16="http://schemas.microsoft.com/office/drawing/2014/main" id="{D70A22E8-4692-4A1A-B8E2-A59C8952137E}"/>
              </a:ext>
            </a:extLst>
          </p:cNvPr>
          <p:cNvSpPr txBox="1">
            <a:spLocks/>
          </p:cNvSpPr>
          <p:nvPr/>
        </p:nvSpPr>
        <p:spPr>
          <a:xfrm>
            <a:off x="0" y="6019800"/>
            <a:ext cx="2133600" cy="838200"/>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1" dirty="0"/>
              <a:t>Debrief</a:t>
            </a:r>
            <a:endParaRPr lang="en-CA" sz="4800" b="1" dirty="0"/>
          </a:p>
        </p:txBody>
      </p:sp>
      <p:pic>
        <p:nvPicPr>
          <p:cNvPr id="4" name="Picture 3">
            <a:extLst>
              <a:ext uri="{FF2B5EF4-FFF2-40B4-BE49-F238E27FC236}">
                <a16:creationId xmlns:a16="http://schemas.microsoft.com/office/drawing/2014/main" id="{953277B1-63B9-40C0-B6E7-DE8DF325AB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spTree>
    <p:extLst>
      <p:ext uri="{BB962C8B-B14F-4D97-AF65-F5344CB8AC3E}">
        <p14:creationId xmlns:p14="http://schemas.microsoft.com/office/powerpoint/2010/main" val="526484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F78879-CADA-4E3D-800D-7AD8D25CA4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1741" y="2624928"/>
            <a:ext cx="7668518" cy="1608144"/>
          </a:xfrm>
          <a:prstGeom prst="rect">
            <a:avLst/>
          </a:prstGeom>
          <a:noFill/>
        </p:spPr>
      </p:pic>
    </p:spTree>
    <p:extLst>
      <p:ext uri="{BB962C8B-B14F-4D97-AF65-F5344CB8AC3E}">
        <p14:creationId xmlns:p14="http://schemas.microsoft.com/office/powerpoint/2010/main" val="3235757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107C4C-04BB-4415-A584-0EA02499DB63}"/>
              </a:ext>
            </a:extLst>
          </p:cNvPr>
          <p:cNvSpPr>
            <a:spLocks noGrp="1"/>
          </p:cNvSpPr>
          <p:nvPr>
            <p:ph type="title"/>
          </p:nvPr>
        </p:nvSpPr>
        <p:spPr>
          <a:xfrm>
            <a:off x="2286000" y="-11878"/>
            <a:ext cx="1524000" cy="392878"/>
          </a:xfrm>
        </p:spPr>
        <p:txBody>
          <a:bodyPr anchor="ctr">
            <a:noAutofit/>
          </a:bodyPr>
          <a:lstStyle/>
          <a:p>
            <a:r>
              <a:rPr lang="en-CA" sz="2800" dirty="0">
                <a:solidFill>
                  <a:schemeClr val="bg1"/>
                </a:solidFill>
              </a:rPr>
              <a:t>Video</a:t>
            </a:r>
            <a:r>
              <a:rPr lang="en-CA" sz="3000" dirty="0">
                <a:solidFill>
                  <a:schemeClr val="bg1"/>
                </a:solidFill>
              </a:rPr>
              <a:t>:</a:t>
            </a:r>
          </a:p>
        </p:txBody>
      </p:sp>
      <p:sp>
        <p:nvSpPr>
          <p:cNvPr id="3" name="Title 3">
            <a:extLst>
              <a:ext uri="{FF2B5EF4-FFF2-40B4-BE49-F238E27FC236}">
                <a16:creationId xmlns:a16="http://schemas.microsoft.com/office/drawing/2014/main" id="{F4801214-5819-4D6D-B9AB-C89E552039B4}"/>
              </a:ext>
            </a:extLst>
          </p:cNvPr>
          <p:cNvSpPr txBox="1">
            <a:spLocks/>
          </p:cNvSpPr>
          <p:nvPr/>
        </p:nvSpPr>
        <p:spPr>
          <a:xfrm>
            <a:off x="1019219" y="715455"/>
            <a:ext cx="10112606" cy="524758"/>
          </a:xfrm>
          <a:prstGeom prst="rect">
            <a:avLst/>
          </a:prstGeom>
        </p:spPr>
        <p:txBody>
          <a:bodyPr vert="horz" lIns="68580" tIns="34290" rIns="68580" bIns="3429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CA" sz="4000" b="1" dirty="0">
                <a:solidFill>
                  <a:schemeClr val="tx1"/>
                </a:solidFill>
              </a:rPr>
              <a:t>The Battle of Hill 70: Lost Battlefields Video   </a:t>
            </a:r>
            <a:r>
              <a:rPr lang="en-CA" sz="2800" dirty="0">
                <a:solidFill>
                  <a:schemeClr val="tx1"/>
                </a:solidFill>
              </a:rPr>
              <a:t>(9 min)</a:t>
            </a:r>
            <a:endParaRPr lang="en-CA" sz="3600" dirty="0">
              <a:solidFill>
                <a:schemeClr val="tx1"/>
              </a:solidFill>
            </a:endParaRPr>
          </a:p>
        </p:txBody>
      </p:sp>
      <p:sp>
        <p:nvSpPr>
          <p:cNvPr id="5" name="TextBox 4">
            <a:extLst>
              <a:ext uri="{FF2B5EF4-FFF2-40B4-BE49-F238E27FC236}">
                <a16:creationId xmlns:a16="http://schemas.microsoft.com/office/drawing/2014/main" id="{11F2B090-0615-4D4E-8D43-1A749B59AF11}"/>
              </a:ext>
            </a:extLst>
          </p:cNvPr>
          <p:cNvSpPr txBox="1"/>
          <p:nvPr/>
        </p:nvSpPr>
        <p:spPr>
          <a:xfrm>
            <a:off x="1060172" y="1571341"/>
            <a:ext cx="10071653" cy="3970318"/>
          </a:xfrm>
          <a:prstGeom prst="rect">
            <a:avLst/>
          </a:prstGeom>
          <a:noFill/>
        </p:spPr>
        <p:txBody>
          <a:bodyPr wrap="square" rtlCol="0">
            <a:spAutoFit/>
          </a:bodyPr>
          <a:lstStyle/>
          <a:p>
            <a:r>
              <a:rPr lang="en-CA" sz="2800" dirty="0">
                <a:latin typeface="Arial" panose="020B0604020202020204" pitchFamily="34" charset="0"/>
                <a:cs typeface="Arial" panose="020B0604020202020204" pitchFamily="34" charset="0"/>
              </a:rPr>
              <a:t>	</a:t>
            </a:r>
            <a:r>
              <a:rPr lang="en-CA" sz="2800" b="1" u="sng" dirty="0">
                <a:latin typeface="Arial" panose="020B0604020202020204" pitchFamily="34" charset="0"/>
                <a:cs typeface="Arial" panose="020B0604020202020204" pitchFamily="34" charset="0"/>
              </a:rPr>
              <a:t>Watch for the following in the video</a:t>
            </a:r>
            <a:r>
              <a:rPr lang="en-CA" sz="2800" dirty="0">
                <a:latin typeface="Arial" panose="020B0604020202020204" pitchFamily="34" charset="0"/>
                <a:cs typeface="Arial" panose="020B0604020202020204" pitchFamily="34" charset="0"/>
              </a:rPr>
              <a:t>:</a:t>
            </a:r>
          </a:p>
          <a:p>
            <a:endParaRPr lang="en-CA" sz="2800" dirty="0">
              <a:latin typeface="Arial" panose="020B0604020202020204" pitchFamily="34" charset="0"/>
              <a:cs typeface="Arial" panose="020B0604020202020204" pitchFamily="34" charset="0"/>
            </a:endParaRPr>
          </a:p>
          <a:p>
            <a:pPr marL="385763" indent="-385763">
              <a:buAutoNum type="arabicPeriod"/>
            </a:pPr>
            <a:r>
              <a:rPr lang="en-CA" sz="2800" dirty="0">
                <a:latin typeface="Arial" panose="020B0604020202020204" pitchFamily="34" charset="0"/>
                <a:cs typeface="Arial" panose="020B0604020202020204" pitchFamily="34" charset="0"/>
              </a:rPr>
              <a:t>What were some of the things that made the Canadian Corps so </a:t>
            </a:r>
            <a:r>
              <a:rPr lang="en-CA" sz="2800" b="1" dirty="0">
                <a:latin typeface="Arial" panose="020B0604020202020204" pitchFamily="34" charset="0"/>
                <a:cs typeface="Arial" panose="020B0604020202020204" pitchFamily="34" charset="0"/>
              </a:rPr>
              <a:t>formidable</a:t>
            </a:r>
            <a:r>
              <a:rPr lang="en-CA" sz="2800" dirty="0">
                <a:latin typeface="Arial" panose="020B0604020202020204" pitchFamily="34" charset="0"/>
                <a:cs typeface="Arial" panose="020B0604020202020204" pitchFamily="34" charset="0"/>
              </a:rPr>
              <a:t> during 1917 and up to the war’s end?</a:t>
            </a:r>
          </a:p>
          <a:p>
            <a:pPr marL="385763" indent="-385763">
              <a:buAutoNum type="arabicPeriod"/>
            </a:pPr>
            <a:endParaRPr lang="en-CA" sz="2800" dirty="0">
              <a:latin typeface="Arial" panose="020B0604020202020204" pitchFamily="34" charset="0"/>
              <a:cs typeface="Arial" panose="020B0604020202020204" pitchFamily="34" charset="0"/>
            </a:endParaRPr>
          </a:p>
          <a:p>
            <a:pPr marL="385763" indent="-385763">
              <a:buAutoNum type="arabicPeriod"/>
            </a:pPr>
            <a:r>
              <a:rPr lang="en-CA" sz="2800" dirty="0">
                <a:latin typeface="Arial" panose="020B0604020202020204" pitchFamily="34" charset="0"/>
                <a:cs typeface="Arial" panose="020B0604020202020204" pitchFamily="34" charset="0"/>
              </a:rPr>
              <a:t>Are any of the 6 character traits that we’ve discussed (</a:t>
            </a:r>
            <a:r>
              <a:rPr lang="en-CA" sz="2800" b="1" dirty="0">
                <a:latin typeface="Arial" panose="020B0604020202020204" pitchFamily="34" charset="0"/>
                <a:cs typeface="Arial" panose="020B0604020202020204" pitchFamily="34" charset="0"/>
              </a:rPr>
              <a:t>Communication</a:t>
            </a:r>
            <a:r>
              <a:rPr lang="en-CA" sz="2800" dirty="0">
                <a:latin typeface="Arial" panose="020B0604020202020204" pitchFamily="34" charset="0"/>
                <a:cs typeface="Arial" panose="020B0604020202020204" pitchFamily="34" charset="0"/>
              </a:rPr>
              <a:t>, </a:t>
            </a:r>
            <a:r>
              <a:rPr lang="en-CA" sz="2800" b="1" dirty="0">
                <a:latin typeface="Arial" panose="020B0604020202020204" pitchFamily="34" charset="0"/>
                <a:cs typeface="Arial" panose="020B0604020202020204" pitchFamily="34" charset="0"/>
              </a:rPr>
              <a:t>Cooperation</a:t>
            </a:r>
            <a:r>
              <a:rPr lang="en-CA" sz="2800" dirty="0">
                <a:latin typeface="Arial" panose="020B0604020202020204" pitchFamily="34" charset="0"/>
                <a:cs typeface="Arial" panose="020B0604020202020204" pitchFamily="34" charset="0"/>
              </a:rPr>
              <a:t>, </a:t>
            </a:r>
            <a:r>
              <a:rPr lang="en-CA" sz="2800" b="1" dirty="0">
                <a:latin typeface="Arial" panose="020B0604020202020204" pitchFamily="34" charset="0"/>
                <a:cs typeface="Arial" panose="020B0604020202020204" pitchFamily="34" charset="0"/>
              </a:rPr>
              <a:t>Courage</a:t>
            </a:r>
            <a:r>
              <a:rPr lang="en-CA" sz="2800" dirty="0">
                <a:latin typeface="Arial" panose="020B0604020202020204" pitchFamily="34" charset="0"/>
                <a:cs typeface="Arial" panose="020B0604020202020204" pitchFamily="34" charset="0"/>
              </a:rPr>
              <a:t>, </a:t>
            </a:r>
            <a:r>
              <a:rPr lang="en-CA" sz="2800" b="1" dirty="0">
                <a:latin typeface="Arial" panose="020B0604020202020204" pitchFamily="34" charset="0"/>
                <a:cs typeface="Arial" panose="020B0604020202020204" pitchFamily="34" charset="0"/>
              </a:rPr>
              <a:t>Resilience</a:t>
            </a:r>
            <a:r>
              <a:rPr lang="en-CA" sz="2800" dirty="0">
                <a:latin typeface="Arial" panose="020B0604020202020204" pitchFamily="34" charset="0"/>
                <a:cs typeface="Arial" panose="020B0604020202020204" pitchFamily="34" charset="0"/>
              </a:rPr>
              <a:t>, </a:t>
            </a:r>
            <a:r>
              <a:rPr lang="en-CA" sz="2800" b="1" dirty="0">
                <a:latin typeface="Arial" panose="020B0604020202020204" pitchFamily="34" charset="0"/>
                <a:cs typeface="Arial" panose="020B0604020202020204" pitchFamily="34" charset="0"/>
              </a:rPr>
              <a:t>Responsibility</a:t>
            </a:r>
            <a:r>
              <a:rPr lang="en-CA" sz="2800" dirty="0">
                <a:latin typeface="Arial" panose="020B0604020202020204" pitchFamily="34" charset="0"/>
                <a:cs typeface="Arial" panose="020B0604020202020204" pitchFamily="34" charset="0"/>
              </a:rPr>
              <a:t>, </a:t>
            </a:r>
            <a:r>
              <a:rPr lang="en-CA" sz="2800" b="1" dirty="0">
                <a:latin typeface="Arial" panose="020B0604020202020204" pitchFamily="34" charset="0"/>
                <a:cs typeface="Arial" panose="020B0604020202020204" pitchFamily="34" charset="0"/>
              </a:rPr>
              <a:t>Thoughtfulness</a:t>
            </a:r>
            <a:r>
              <a:rPr lang="en-CA" sz="2800" dirty="0">
                <a:latin typeface="Arial" panose="020B0604020202020204" pitchFamily="34" charset="0"/>
                <a:cs typeface="Arial" panose="020B0604020202020204" pitchFamily="34" charset="0"/>
              </a:rPr>
              <a:t>) described or referenced in the video? And if so, within what context do we find them?</a:t>
            </a:r>
          </a:p>
        </p:txBody>
      </p:sp>
      <p:pic>
        <p:nvPicPr>
          <p:cNvPr id="6" name="Picture 5">
            <a:extLst>
              <a:ext uri="{FF2B5EF4-FFF2-40B4-BE49-F238E27FC236}">
                <a16:creationId xmlns:a16="http://schemas.microsoft.com/office/drawing/2014/main" id="{24FACA6F-824E-4435-A779-AFD717DB5A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081" y="93799"/>
            <a:ext cx="2278883" cy="477898"/>
          </a:xfrm>
          <a:prstGeom prst="rect">
            <a:avLst/>
          </a:prstGeom>
        </p:spPr>
      </p:pic>
      <p:sp>
        <p:nvSpPr>
          <p:cNvPr id="7" name="Title 3">
            <a:extLst>
              <a:ext uri="{FF2B5EF4-FFF2-40B4-BE49-F238E27FC236}">
                <a16:creationId xmlns:a16="http://schemas.microsoft.com/office/drawing/2014/main" id="{9C1A1889-D648-4DC9-B386-43FFD5BF59D4}"/>
              </a:ext>
            </a:extLst>
          </p:cNvPr>
          <p:cNvSpPr txBox="1">
            <a:spLocks/>
          </p:cNvSpPr>
          <p:nvPr/>
        </p:nvSpPr>
        <p:spPr>
          <a:xfrm>
            <a:off x="1748686" y="6210175"/>
            <a:ext cx="8694623" cy="524758"/>
          </a:xfrm>
          <a:prstGeom prst="rect">
            <a:avLst/>
          </a:prstGeom>
        </p:spPr>
        <p:txBody>
          <a:bodyPr vert="horz" lIns="68580" tIns="34290" rIns="68580" bIns="3429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CA" sz="2400" b="1" dirty="0">
                <a:solidFill>
                  <a:schemeClr val="tx1"/>
                </a:solidFill>
              </a:rPr>
              <a:t>(Video credit: Footage from Norm Christie’s “Lost Battlefields” Series)</a:t>
            </a:r>
            <a:endParaRPr lang="en-CA" sz="2400" dirty="0">
              <a:solidFill>
                <a:schemeClr val="tx1"/>
              </a:solidFill>
            </a:endParaRPr>
          </a:p>
        </p:txBody>
      </p:sp>
    </p:spTree>
    <p:extLst>
      <p:ext uri="{BB962C8B-B14F-4D97-AF65-F5344CB8AC3E}">
        <p14:creationId xmlns:p14="http://schemas.microsoft.com/office/powerpoint/2010/main" val="2258537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48606-7A85-248C-3B06-C52B04102CB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BB84CF5-95C7-AA53-C1CD-A86720F3BF79}"/>
              </a:ext>
            </a:extLst>
          </p:cNvPr>
          <p:cNvSpPr txBox="1"/>
          <p:nvPr/>
        </p:nvSpPr>
        <p:spPr>
          <a:xfrm>
            <a:off x="2622884" y="2237874"/>
            <a:ext cx="7820527" cy="1200329"/>
          </a:xfrm>
          <a:prstGeom prst="rect">
            <a:avLst/>
          </a:prstGeom>
          <a:noFill/>
        </p:spPr>
        <p:txBody>
          <a:bodyPr wrap="square" rtlCol="0">
            <a:spAutoFit/>
          </a:bodyPr>
          <a:lstStyle/>
          <a:p>
            <a:r>
              <a:rPr lang="en-US" dirty="0"/>
              <a:t>Insert video:</a:t>
            </a:r>
          </a:p>
          <a:p>
            <a:r>
              <a:rPr lang="en-CA" dirty="0">
                <a:hlinkClick r:id="rId3"/>
              </a:rPr>
              <a:t>https://www.youtube.com/watch?v=vbMUaJ5yGUM&amp;t=2631s</a:t>
            </a:r>
            <a:endParaRPr lang="en-US" dirty="0"/>
          </a:p>
          <a:p>
            <a:r>
              <a:rPr lang="en-US" dirty="0"/>
              <a:t>Watch to 1h:00</a:t>
            </a:r>
          </a:p>
          <a:p>
            <a:r>
              <a:rPr lang="en-US" dirty="0"/>
              <a:t>(43m:50 – 1h:00m)</a:t>
            </a:r>
            <a:endParaRPr lang="en-CA" dirty="0"/>
          </a:p>
        </p:txBody>
      </p:sp>
    </p:spTree>
    <p:extLst>
      <p:ext uri="{BB962C8B-B14F-4D97-AF65-F5344CB8AC3E}">
        <p14:creationId xmlns:p14="http://schemas.microsoft.com/office/powerpoint/2010/main" val="2369596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1F2B090-0615-4D4E-8D43-1A749B59AF11}"/>
              </a:ext>
            </a:extLst>
          </p:cNvPr>
          <p:cNvSpPr txBox="1"/>
          <p:nvPr/>
        </p:nvSpPr>
        <p:spPr>
          <a:xfrm>
            <a:off x="179090" y="777411"/>
            <a:ext cx="11893639" cy="5262979"/>
          </a:xfrm>
          <a:prstGeom prst="rect">
            <a:avLst/>
          </a:prstGeom>
          <a:noFill/>
        </p:spPr>
        <p:txBody>
          <a:bodyPr wrap="square" rtlCol="0">
            <a:spAutoFit/>
          </a:bodyPr>
          <a:lstStyle/>
          <a:p>
            <a:r>
              <a:rPr lang="en-CA" sz="3200" dirty="0">
                <a:latin typeface="Arial" panose="020B0604020202020204" pitchFamily="34" charset="0"/>
                <a:cs typeface="Arial" panose="020B0604020202020204" pitchFamily="34" charset="0"/>
              </a:rPr>
              <a:t>• What were some of the things that made the Canadian Corps so formidable during 1917 and continuing until the war’s end?</a:t>
            </a:r>
          </a:p>
          <a:p>
            <a:endParaRPr lang="en-US" sz="1200" dirty="0">
              <a:latin typeface="Arial" panose="020B0604020202020204" pitchFamily="34" charset="0"/>
              <a:cs typeface="Arial" panose="020B0604020202020204" pitchFamily="34" charset="0"/>
            </a:endParaRPr>
          </a:p>
          <a:p>
            <a:endParaRPr lang="en-CA" sz="1200" dirty="0">
              <a:latin typeface="Arial" panose="020B0604020202020204" pitchFamily="34" charset="0"/>
              <a:cs typeface="Arial" panose="020B0604020202020204" pitchFamily="34" charset="0"/>
            </a:endParaRPr>
          </a:p>
          <a:p>
            <a:r>
              <a:rPr lang="en-CA" sz="3200" dirty="0">
                <a:latin typeface="Arial" panose="020B0604020202020204" pitchFamily="34" charset="0"/>
                <a:cs typeface="Arial" panose="020B0604020202020204" pitchFamily="34" charset="0"/>
              </a:rPr>
              <a:t>• Recall Learmonth and Brown, the two Victoria Cross recipients mentioned in the video. Which character trait(s) did they exhibit? Can you anticipate any situations in your own daily life where behaving in such a way might help or hurt, you or the team?</a:t>
            </a:r>
          </a:p>
          <a:p>
            <a:endParaRPr lang="en-US" sz="1200" dirty="0">
              <a:latin typeface="Arial" panose="020B0604020202020204" pitchFamily="34" charset="0"/>
              <a:cs typeface="Arial" panose="020B0604020202020204" pitchFamily="34" charset="0"/>
            </a:endParaRPr>
          </a:p>
          <a:p>
            <a:endParaRPr lang="en-CA" sz="1200" dirty="0">
              <a:latin typeface="Arial" panose="020B0604020202020204" pitchFamily="34" charset="0"/>
              <a:cs typeface="Arial" panose="020B0604020202020204" pitchFamily="34" charset="0"/>
            </a:endParaRPr>
          </a:p>
          <a:p>
            <a:r>
              <a:rPr lang="en-CA" sz="3200" dirty="0">
                <a:latin typeface="Arial" panose="020B0604020202020204" pitchFamily="34" charset="0"/>
                <a:cs typeface="Arial" panose="020B0604020202020204" pitchFamily="34" charset="0"/>
              </a:rPr>
              <a:t>• Did the Hill 70 video glorify war? Why or why not? (include examples with your answer). Did your group become divided during this discussion? Why or why not?</a:t>
            </a:r>
          </a:p>
        </p:txBody>
      </p:sp>
      <p:sp>
        <p:nvSpPr>
          <p:cNvPr id="6" name="Title 1">
            <a:extLst>
              <a:ext uri="{FF2B5EF4-FFF2-40B4-BE49-F238E27FC236}">
                <a16:creationId xmlns:a16="http://schemas.microsoft.com/office/drawing/2014/main" id="{D8B23F34-F22E-49F8-96F0-4D8F0954AA17}"/>
              </a:ext>
            </a:extLst>
          </p:cNvPr>
          <p:cNvSpPr txBox="1">
            <a:spLocks/>
          </p:cNvSpPr>
          <p:nvPr/>
        </p:nvSpPr>
        <p:spPr>
          <a:xfrm>
            <a:off x="0" y="6040390"/>
            <a:ext cx="2278883" cy="817610"/>
          </a:xfrm>
          <a:prstGeom prst="rect">
            <a:avLst/>
          </a:prstGeom>
        </p:spPr>
        <p:txBody>
          <a:bodyPr vert="horz" lIns="91440" tIns="45720" rIns="91440" bIns="45720" rtlCol="0" anchor="ctr" anchorCtr="0">
            <a:normAutofit lnSpcReduction="1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1" dirty="0"/>
              <a:t>Debrief</a:t>
            </a:r>
            <a:endParaRPr lang="en-CA" sz="4800" b="1" dirty="0"/>
          </a:p>
        </p:txBody>
      </p:sp>
      <p:pic>
        <p:nvPicPr>
          <p:cNvPr id="4" name="Picture 3">
            <a:extLst>
              <a:ext uri="{FF2B5EF4-FFF2-40B4-BE49-F238E27FC236}">
                <a16:creationId xmlns:a16="http://schemas.microsoft.com/office/drawing/2014/main" id="{392C2CC8-B753-4A20-9D64-ACBD3150C7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spTree>
    <p:extLst>
      <p:ext uri="{BB962C8B-B14F-4D97-AF65-F5344CB8AC3E}">
        <p14:creationId xmlns:p14="http://schemas.microsoft.com/office/powerpoint/2010/main" val="2257525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F78879-CADA-4E3D-800D-7AD8D25CA4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1741" y="2624928"/>
            <a:ext cx="7668518" cy="1608144"/>
          </a:xfrm>
          <a:prstGeom prst="rect">
            <a:avLst/>
          </a:prstGeom>
          <a:noFill/>
        </p:spPr>
      </p:pic>
    </p:spTree>
    <p:extLst>
      <p:ext uri="{BB962C8B-B14F-4D97-AF65-F5344CB8AC3E}">
        <p14:creationId xmlns:p14="http://schemas.microsoft.com/office/powerpoint/2010/main" val="433071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090" y="1459431"/>
            <a:ext cx="9117310" cy="2876758"/>
          </a:xfrm>
        </p:spPr>
        <p:txBody>
          <a:bodyPr anchor="ctr">
            <a:normAutofit/>
          </a:bodyPr>
          <a:lstStyle/>
          <a:p>
            <a:pPr>
              <a:lnSpc>
                <a:spcPct val="110000"/>
              </a:lnSpc>
              <a:spcBef>
                <a:spcPts val="0"/>
              </a:spcBef>
            </a:pPr>
            <a:r>
              <a:rPr lang="en-US" dirty="0">
                <a:cs typeface="Arial" panose="020B0604020202020204" pitchFamily="34" charset="0"/>
              </a:rPr>
              <a:t>For this activity, your group will be given two things:</a:t>
            </a:r>
          </a:p>
          <a:p>
            <a:pPr marL="0" indent="0">
              <a:lnSpc>
                <a:spcPct val="110000"/>
              </a:lnSpc>
              <a:spcBef>
                <a:spcPts val="0"/>
              </a:spcBef>
              <a:buNone/>
            </a:pPr>
            <a:r>
              <a:rPr lang="en-US" dirty="0">
                <a:cs typeface="Arial" panose="020B0604020202020204" pitchFamily="34" charset="0"/>
              </a:rPr>
              <a:t>	1) 5 incomplete pages, 1 for each year of WW1</a:t>
            </a:r>
          </a:p>
          <a:p>
            <a:pPr marL="0" indent="0">
              <a:lnSpc>
                <a:spcPct val="110000"/>
              </a:lnSpc>
              <a:spcBef>
                <a:spcPts val="0"/>
              </a:spcBef>
              <a:buNone/>
            </a:pPr>
            <a:r>
              <a:rPr lang="en-US" dirty="0">
                <a:cs typeface="Arial" panose="020B0604020202020204" pitchFamily="34" charset="0"/>
              </a:rPr>
              <a:t>	2) a small envelope with paper strips and photos inside</a:t>
            </a:r>
          </a:p>
          <a:p>
            <a:pPr marL="0" indent="0">
              <a:lnSpc>
                <a:spcPct val="110000"/>
              </a:lnSpc>
              <a:spcBef>
                <a:spcPts val="0"/>
              </a:spcBef>
              <a:buNone/>
            </a:pPr>
            <a:endParaRPr lang="en-US" sz="1600" dirty="0">
              <a:cs typeface="Arial" panose="020B0604020202020204" pitchFamily="34" charset="0"/>
            </a:endParaRPr>
          </a:p>
          <a:p>
            <a:pPr marL="0" indent="0" algn="ctr">
              <a:lnSpc>
                <a:spcPct val="110000"/>
              </a:lnSpc>
              <a:spcBef>
                <a:spcPts val="0"/>
              </a:spcBef>
              <a:buNone/>
            </a:pPr>
            <a:r>
              <a:rPr lang="en-US" dirty="0">
                <a:cs typeface="Arial" panose="020B0604020202020204" pitchFamily="34" charset="0"/>
              </a:rPr>
              <a:t>Your task is to arrange the pieces found in the envelope in the appropriate order on the incomplete pages.</a:t>
            </a:r>
          </a:p>
        </p:txBody>
      </p:sp>
      <p:pic>
        <p:nvPicPr>
          <p:cNvPr id="4" name="Picture 3">
            <a:extLst>
              <a:ext uri="{FF2B5EF4-FFF2-40B4-BE49-F238E27FC236}">
                <a16:creationId xmlns:a16="http://schemas.microsoft.com/office/drawing/2014/main" id="{5DDC356C-AB3D-4C6A-AF33-7F14C0D22A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sp>
        <p:nvSpPr>
          <p:cNvPr id="6" name="Title 5">
            <a:extLst>
              <a:ext uri="{FF2B5EF4-FFF2-40B4-BE49-F238E27FC236}">
                <a16:creationId xmlns:a16="http://schemas.microsoft.com/office/drawing/2014/main" id="{E00608D9-CDDF-4E35-85D7-EF542C3DBE05}"/>
              </a:ext>
            </a:extLst>
          </p:cNvPr>
          <p:cNvSpPr>
            <a:spLocks noGrp="1"/>
          </p:cNvSpPr>
          <p:nvPr>
            <p:ph type="title"/>
          </p:nvPr>
        </p:nvSpPr>
        <p:spPr>
          <a:xfrm>
            <a:off x="838200" y="192031"/>
            <a:ext cx="10515600" cy="1306107"/>
          </a:xfrm>
        </p:spPr>
        <p:txBody>
          <a:bodyPr>
            <a:normAutofit/>
          </a:bodyPr>
          <a:lstStyle/>
          <a:p>
            <a:pPr algn="ctr"/>
            <a:r>
              <a:rPr lang="en-CA" b="1" dirty="0"/>
              <a:t>Canadian Corps in WW1:</a:t>
            </a:r>
            <a:br>
              <a:rPr lang="en-CA" b="1" dirty="0"/>
            </a:br>
            <a:r>
              <a:rPr lang="en-CA" b="1" dirty="0"/>
              <a:t> A Learning Organization,  Placemat Activity</a:t>
            </a:r>
          </a:p>
        </p:txBody>
      </p:sp>
      <p:sp>
        <p:nvSpPr>
          <p:cNvPr id="7" name="Title 1">
            <a:extLst>
              <a:ext uri="{FF2B5EF4-FFF2-40B4-BE49-F238E27FC236}">
                <a16:creationId xmlns:a16="http://schemas.microsoft.com/office/drawing/2014/main" id="{F5222930-3330-4BDE-AED3-73718CB948AD}"/>
              </a:ext>
            </a:extLst>
          </p:cNvPr>
          <p:cNvSpPr txBox="1">
            <a:spLocks/>
          </p:cNvSpPr>
          <p:nvPr/>
        </p:nvSpPr>
        <p:spPr>
          <a:xfrm>
            <a:off x="0" y="6061881"/>
            <a:ext cx="3352801" cy="7961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Your Activity</a:t>
            </a:r>
            <a:endParaRPr lang="en-CA" sz="4800" b="1" dirty="0"/>
          </a:p>
        </p:txBody>
      </p:sp>
      <p:sp>
        <p:nvSpPr>
          <p:cNvPr id="8" name="Title 5">
            <a:extLst>
              <a:ext uri="{FF2B5EF4-FFF2-40B4-BE49-F238E27FC236}">
                <a16:creationId xmlns:a16="http://schemas.microsoft.com/office/drawing/2014/main" id="{0918C0F0-F662-4C50-80A3-D1EBA8E1B58D}"/>
              </a:ext>
            </a:extLst>
          </p:cNvPr>
          <p:cNvSpPr txBox="1">
            <a:spLocks/>
          </p:cNvSpPr>
          <p:nvPr/>
        </p:nvSpPr>
        <p:spPr>
          <a:xfrm>
            <a:off x="0" y="4502586"/>
            <a:ext cx="12191999" cy="1392898"/>
          </a:xfrm>
          <a:prstGeom prst="rect">
            <a:avLst/>
          </a:prstGeom>
          <a:ln w="25400">
            <a:solidFill>
              <a:srgbClr val="C20437"/>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CA" sz="2700" dirty="0">
                <a:latin typeface="+mn-lt"/>
              </a:rPr>
              <a:t>NOTE: This is a logic puzzle more than a knowledge puzzle!</a:t>
            </a:r>
          </a:p>
          <a:p>
            <a:pPr algn="ctr">
              <a:lnSpc>
                <a:spcPct val="100000"/>
              </a:lnSpc>
            </a:pPr>
            <a:r>
              <a:rPr lang="en-CA" sz="2700" dirty="0">
                <a:latin typeface="+mn-lt"/>
              </a:rPr>
              <a:t>Your group should be able to solve it using the process of elimination and reasoning.</a:t>
            </a:r>
          </a:p>
          <a:p>
            <a:pPr algn="ctr">
              <a:lnSpc>
                <a:spcPct val="100000"/>
              </a:lnSpc>
            </a:pPr>
            <a:r>
              <a:rPr lang="en-CA" sz="2700" b="1" dirty="0">
                <a:latin typeface="+mn-lt"/>
              </a:rPr>
              <a:t>YOU SHOULD SEE IMPROVEMENT IN THE CANADIAN CORPS AS WW1 PROGRESSES</a:t>
            </a:r>
          </a:p>
        </p:txBody>
      </p:sp>
      <p:sp>
        <p:nvSpPr>
          <p:cNvPr id="9" name="Rectangle 8">
            <a:extLst>
              <a:ext uri="{FF2B5EF4-FFF2-40B4-BE49-F238E27FC236}">
                <a16:creationId xmlns:a16="http://schemas.microsoft.com/office/drawing/2014/main" id="{ADCD5730-0736-44DB-BB0A-1F77F22EA848}"/>
              </a:ext>
            </a:extLst>
          </p:cNvPr>
          <p:cNvSpPr/>
          <p:nvPr/>
        </p:nvSpPr>
        <p:spPr>
          <a:xfrm>
            <a:off x="7505676" y="6142476"/>
            <a:ext cx="4478506" cy="461665"/>
          </a:xfrm>
          <a:prstGeom prst="rect">
            <a:avLst/>
          </a:prstGeom>
        </p:spPr>
        <p:txBody>
          <a:bodyPr wrap="square">
            <a:spAutoFit/>
          </a:bodyPr>
          <a:lstStyle/>
          <a:p>
            <a:pPr algn="ctr"/>
            <a:r>
              <a:rPr lang="en-CA" sz="2400" dirty="0">
                <a:highlight>
                  <a:srgbClr val="00FF00"/>
                </a:highlight>
              </a:rPr>
              <a:t>Watch for clues given in the text!</a:t>
            </a:r>
          </a:p>
        </p:txBody>
      </p:sp>
      <p:pic>
        <p:nvPicPr>
          <p:cNvPr id="10" name="Picture 9">
            <a:extLst>
              <a:ext uri="{FF2B5EF4-FFF2-40B4-BE49-F238E27FC236}">
                <a16:creationId xmlns:a16="http://schemas.microsoft.com/office/drawing/2014/main" id="{B3C0ED8D-21FA-4747-ABF6-24408E361418}"/>
              </a:ext>
            </a:extLst>
          </p:cNvPr>
          <p:cNvPicPr>
            <a:picLocks noChangeAspect="1"/>
          </p:cNvPicPr>
          <p:nvPr/>
        </p:nvPicPr>
        <p:blipFill rotWithShape="1">
          <a:blip r:embed="rId4">
            <a:extLst>
              <a:ext uri="{28A0092B-C50C-407E-A947-70E740481C1C}">
                <a14:useLocalDpi xmlns:a14="http://schemas.microsoft.com/office/drawing/2010/main" val="0"/>
              </a:ext>
            </a:extLst>
          </a:blip>
          <a:srcRect l="11208" r="11366" b="31429"/>
          <a:stretch/>
        </p:blipFill>
        <p:spPr>
          <a:xfrm>
            <a:off x="9445290" y="1459431"/>
            <a:ext cx="2567620" cy="2597419"/>
          </a:xfrm>
          <a:prstGeom prst="rect">
            <a:avLst/>
          </a:prstGeom>
          <a:ln w="25400">
            <a:solidFill>
              <a:srgbClr val="C20437"/>
            </a:solidFill>
          </a:ln>
        </p:spPr>
      </p:pic>
      <p:sp>
        <p:nvSpPr>
          <p:cNvPr id="11" name="Title 3">
            <a:extLst>
              <a:ext uri="{FF2B5EF4-FFF2-40B4-BE49-F238E27FC236}">
                <a16:creationId xmlns:a16="http://schemas.microsoft.com/office/drawing/2014/main" id="{8837772C-EE48-4F3F-9147-2700C926341A}"/>
              </a:ext>
            </a:extLst>
          </p:cNvPr>
          <p:cNvSpPr txBox="1">
            <a:spLocks/>
          </p:cNvSpPr>
          <p:nvPr/>
        </p:nvSpPr>
        <p:spPr>
          <a:xfrm>
            <a:off x="9355745" y="4153360"/>
            <a:ext cx="2746709" cy="204468"/>
          </a:xfrm>
          <a:prstGeom prst="rect">
            <a:avLst/>
          </a:prstGeom>
        </p:spPr>
        <p:txBody>
          <a:bodyPr vert="horz" lIns="68580" tIns="34290" rIns="68580" bIns="34290" rtlCol="0" anchor="ct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CA" sz="2000" b="1" dirty="0">
                <a:solidFill>
                  <a:schemeClr val="tx1"/>
                </a:solidFill>
                <a:latin typeface="+mn-lt"/>
              </a:rPr>
              <a:t>Private Harry Brown, VC</a:t>
            </a:r>
          </a:p>
        </p:txBody>
      </p:sp>
    </p:spTree>
    <p:extLst>
      <p:ext uri="{BB962C8B-B14F-4D97-AF65-F5344CB8AC3E}">
        <p14:creationId xmlns:p14="http://schemas.microsoft.com/office/powerpoint/2010/main" val="2858219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090" y="1571169"/>
            <a:ext cx="11846655" cy="4490712"/>
          </a:xfrm>
        </p:spPr>
        <p:txBody>
          <a:bodyPr anchor="ctr">
            <a:normAutofit lnSpcReduction="10000"/>
          </a:bodyPr>
          <a:lstStyle/>
          <a:p>
            <a:pPr>
              <a:lnSpc>
                <a:spcPct val="110000"/>
              </a:lnSpc>
              <a:spcBef>
                <a:spcPts val="0"/>
              </a:spcBef>
            </a:pPr>
            <a:r>
              <a:rPr lang="en-US" b="1" dirty="0">
                <a:cs typeface="Arial" panose="020B0604020202020204" pitchFamily="34" charset="0"/>
              </a:rPr>
              <a:t>HINTS</a:t>
            </a:r>
            <a:r>
              <a:rPr lang="en-US" dirty="0">
                <a:cs typeface="Arial" panose="020B0604020202020204" pitchFamily="34" charset="0"/>
              </a:rPr>
              <a:t>:</a:t>
            </a:r>
          </a:p>
          <a:p>
            <a:pPr marL="0" indent="0">
              <a:lnSpc>
                <a:spcPct val="110000"/>
              </a:lnSpc>
              <a:spcBef>
                <a:spcPts val="0"/>
              </a:spcBef>
              <a:buNone/>
            </a:pPr>
            <a:r>
              <a:rPr lang="en-US" dirty="0">
                <a:cs typeface="Arial" panose="020B0604020202020204" pitchFamily="34" charset="0"/>
              </a:rPr>
              <a:t>  1) To start, a thoughtful group will:</a:t>
            </a:r>
          </a:p>
          <a:p>
            <a:pPr marL="0" indent="0">
              <a:lnSpc>
                <a:spcPct val="110000"/>
              </a:lnSpc>
              <a:spcBef>
                <a:spcPts val="0"/>
              </a:spcBef>
              <a:buNone/>
            </a:pPr>
            <a:r>
              <a:rPr lang="en-US" dirty="0">
                <a:cs typeface="Arial" panose="020B0604020202020204" pitchFamily="34" charset="0"/>
              </a:rPr>
              <a:t>	- assign part of the team to arrange the incomplete papers in order: 			1914,  1915,  1916,  1917,  1918</a:t>
            </a:r>
          </a:p>
          <a:p>
            <a:pPr marL="0" indent="0">
              <a:lnSpc>
                <a:spcPct val="110000"/>
              </a:lnSpc>
              <a:spcBef>
                <a:spcPts val="0"/>
              </a:spcBef>
              <a:buNone/>
            </a:pPr>
            <a:r>
              <a:rPr lang="en-US" dirty="0">
                <a:cs typeface="Arial" panose="020B0604020202020204" pitchFamily="34" charset="0"/>
              </a:rPr>
              <a:t>	- assign the rest of the team to organize the strips into piles of the 	same heading (e.g. a pile of “Battles”, a pile of “</a:t>
            </a:r>
            <a:r>
              <a:rPr lang="en-US" dirty="0" err="1">
                <a:cs typeface="Arial" panose="020B0604020202020204" pitchFamily="34" charset="0"/>
              </a:rPr>
              <a:t>Context”s</a:t>
            </a:r>
            <a:r>
              <a:rPr lang="en-US" dirty="0">
                <a:cs typeface="Arial" panose="020B0604020202020204" pitchFamily="34" charset="0"/>
              </a:rPr>
              <a:t>, etc.)</a:t>
            </a:r>
          </a:p>
          <a:p>
            <a:pPr marL="0" indent="0">
              <a:lnSpc>
                <a:spcPct val="110000"/>
              </a:lnSpc>
              <a:spcBef>
                <a:spcPts val="0"/>
              </a:spcBef>
              <a:buNone/>
            </a:pPr>
            <a:endParaRPr lang="en-US" sz="1400" dirty="0">
              <a:cs typeface="Arial" panose="020B0604020202020204" pitchFamily="34" charset="0"/>
            </a:endParaRPr>
          </a:p>
          <a:p>
            <a:pPr marL="0" indent="0">
              <a:lnSpc>
                <a:spcPct val="110000"/>
              </a:lnSpc>
              <a:spcBef>
                <a:spcPts val="0"/>
              </a:spcBef>
              <a:buNone/>
            </a:pPr>
            <a:r>
              <a:rPr lang="en-US" dirty="0">
                <a:cs typeface="Arial" panose="020B0604020202020204" pitchFamily="34" charset="0"/>
              </a:rPr>
              <a:t>  2) Every year has at least one picture. No year has 3 photos.</a:t>
            </a:r>
          </a:p>
          <a:p>
            <a:pPr marL="0" indent="0">
              <a:lnSpc>
                <a:spcPct val="110000"/>
              </a:lnSpc>
              <a:spcBef>
                <a:spcPts val="0"/>
              </a:spcBef>
              <a:buNone/>
            </a:pPr>
            <a:endParaRPr lang="en-US" sz="1400" dirty="0">
              <a:cs typeface="Arial" panose="020B0604020202020204" pitchFamily="34" charset="0"/>
            </a:endParaRPr>
          </a:p>
          <a:p>
            <a:pPr marL="0" indent="0">
              <a:lnSpc>
                <a:spcPct val="110000"/>
              </a:lnSpc>
              <a:spcBef>
                <a:spcPts val="0"/>
              </a:spcBef>
              <a:buNone/>
            </a:pPr>
            <a:r>
              <a:rPr lang="en-US" dirty="0">
                <a:cs typeface="Arial" panose="020B0604020202020204" pitchFamily="34" charset="0"/>
              </a:rPr>
              <a:t>  3) Did I mention this?</a:t>
            </a:r>
          </a:p>
          <a:p>
            <a:pPr marL="0" indent="0">
              <a:lnSpc>
                <a:spcPct val="110000"/>
              </a:lnSpc>
              <a:spcBef>
                <a:spcPts val="0"/>
              </a:spcBef>
              <a:buNone/>
            </a:pPr>
            <a:r>
              <a:rPr lang="en-US" dirty="0">
                <a:cs typeface="Arial" panose="020B0604020202020204" pitchFamily="34" charset="0"/>
              </a:rPr>
              <a:t> 	You should see the Canadian Corps improving through time. </a:t>
            </a:r>
          </a:p>
        </p:txBody>
      </p:sp>
      <p:pic>
        <p:nvPicPr>
          <p:cNvPr id="4" name="Picture 3">
            <a:extLst>
              <a:ext uri="{FF2B5EF4-FFF2-40B4-BE49-F238E27FC236}">
                <a16:creationId xmlns:a16="http://schemas.microsoft.com/office/drawing/2014/main" id="{5DDC356C-AB3D-4C6A-AF33-7F14C0D22A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sp>
        <p:nvSpPr>
          <p:cNvPr id="5" name="Title 1">
            <a:extLst>
              <a:ext uri="{FF2B5EF4-FFF2-40B4-BE49-F238E27FC236}">
                <a16:creationId xmlns:a16="http://schemas.microsoft.com/office/drawing/2014/main" id="{B7F81A25-233F-42F3-8F2B-07A044B023D3}"/>
              </a:ext>
            </a:extLst>
          </p:cNvPr>
          <p:cNvSpPr txBox="1">
            <a:spLocks/>
          </p:cNvSpPr>
          <p:nvPr/>
        </p:nvSpPr>
        <p:spPr>
          <a:xfrm>
            <a:off x="0" y="6061881"/>
            <a:ext cx="3352801" cy="7961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Your Activity</a:t>
            </a:r>
            <a:endParaRPr lang="en-CA" sz="4800" b="1" dirty="0"/>
          </a:p>
        </p:txBody>
      </p:sp>
      <p:sp>
        <p:nvSpPr>
          <p:cNvPr id="8" name="Title 5">
            <a:extLst>
              <a:ext uri="{FF2B5EF4-FFF2-40B4-BE49-F238E27FC236}">
                <a16:creationId xmlns:a16="http://schemas.microsoft.com/office/drawing/2014/main" id="{6C22D0E3-002A-4CC5-A000-955CDA25CD3A}"/>
              </a:ext>
            </a:extLst>
          </p:cNvPr>
          <p:cNvSpPr>
            <a:spLocks noGrp="1"/>
          </p:cNvSpPr>
          <p:nvPr>
            <p:ph type="title"/>
          </p:nvPr>
        </p:nvSpPr>
        <p:spPr>
          <a:xfrm>
            <a:off x="838200" y="257565"/>
            <a:ext cx="10515600" cy="1325563"/>
          </a:xfrm>
        </p:spPr>
        <p:txBody>
          <a:bodyPr/>
          <a:lstStyle/>
          <a:p>
            <a:pPr algn="ctr"/>
            <a:r>
              <a:rPr lang="en-CA" b="1" dirty="0"/>
              <a:t>Canadian Corps in WW1:</a:t>
            </a:r>
            <a:br>
              <a:rPr lang="en-CA" b="1" dirty="0"/>
            </a:br>
            <a:r>
              <a:rPr lang="en-CA" b="1" dirty="0"/>
              <a:t> A Learning Organization,  Placemat Activity</a:t>
            </a:r>
          </a:p>
        </p:txBody>
      </p:sp>
    </p:spTree>
    <p:extLst>
      <p:ext uri="{BB962C8B-B14F-4D97-AF65-F5344CB8AC3E}">
        <p14:creationId xmlns:p14="http://schemas.microsoft.com/office/powerpoint/2010/main" val="3475470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F78879-CADA-4E3D-800D-7AD8D25CA4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1741" y="2624928"/>
            <a:ext cx="7668518" cy="1608144"/>
          </a:xfrm>
          <a:prstGeom prst="rect">
            <a:avLst/>
          </a:prstGeom>
          <a:noFill/>
        </p:spPr>
      </p:pic>
    </p:spTree>
    <p:extLst>
      <p:ext uri="{BB962C8B-B14F-4D97-AF65-F5344CB8AC3E}">
        <p14:creationId xmlns:p14="http://schemas.microsoft.com/office/powerpoint/2010/main" val="2098770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530E8F-2C58-422E-AF0F-B080193D61F3}"/>
              </a:ext>
            </a:extLst>
          </p:cNvPr>
          <p:cNvPicPr>
            <a:picLocks noChangeAspect="1"/>
          </p:cNvPicPr>
          <p:nvPr/>
        </p:nvPicPr>
        <p:blipFill rotWithShape="1">
          <a:blip r:embed="rId3">
            <a:extLst>
              <a:ext uri="{28A0092B-C50C-407E-A947-70E740481C1C}">
                <a14:useLocalDpi xmlns:a14="http://schemas.microsoft.com/office/drawing/2010/main" val="0"/>
              </a:ext>
            </a:extLst>
          </a:blip>
          <a:srcRect t="8036" b="41082"/>
          <a:stretch/>
        </p:blipFill>
        <p:spPr>
          <a:xfrm>
            <a:off x="0" y="1297162"/>
            <a:ext cx="9367444" cy="4891579"/>
          </a:xfrm>
          <a:prstGeom prst="rect">
            <a:avLst/>
          </a:prstGeom>
        </p:spPr>
      </p:pic>
      <p:sp>
        <p:nvSpPr>
          <p:cNvPr id="7" name="Title 1">
            <a:extLst>
              <a:ext uri="{FF2B5EF4-FFF2-40B4-BE49-F238E27FC236}">
                <a16:creationId xmlns:a16="http://schemas.microsoft.com/office/drawing/2014/main" id="{C47D0B0F-7841-4943-9CE8-BF62105F1830}"/>
              </a:ext>
            </a:extLst>
          </p:cNvPr>
          <p:cNvSpPr txBox="1">
            <a:spLocks/>
          </p:cNvSpPr>
          <p:nvPr/>
        </p:nvSpPr>
        <p:spPr>
          <a:xfrm>
            <a:off x="5199049" y="0"/>
            <a:ext cx="1793901" cy="963154"/>
          </a:xfrm>
          <a:prstGeom prst="rect">
            <a:avLst/>
          </a:prstGeom>
        </p:spPr>
        <p:txBody>
          <a:bodyPr vert="horz" lIns="91440" tIns="45720" rIns="91440" bIns="45720" rtlCol="0" anchor="b" anchorCtr="0">
            <a:normAutofit lnSpcReduction="1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dirty="0"/>
              <a:t>1914</a:t>
            </a:r>
            <a:endParaRPr lang="en-CA" sz="6000" b="1" dirty="0"/>
          </a:p>
        </p:txBody>
      </p:sp>
      <p:pic>
        <p:nvPicPr>
          <p:cNvPr id="5" name="Picture 4">
            <a:extLst>
              <a:ext uri="{FF2B5EF4-FFF2-40B4-BE49-F238E27FC236}">
                <a16:creationId xmlns:a16="http://schemas.microsoft.com/office/drawing/2014/main" id="{B604462B-B65E-4B44-9D1D-C48F4045F9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pic>
        <p:nvPicPr>
          <p:cNvPr id="8" name="Picture 7">
            <a:extLst>
              <a:ext uri="{FF2B5EF4-FFF2-40B4-BE49-F238E27FC236}">
                <a16:creationId xmlns:a16="http://schemas.microsoft.com/office/drawing/2014/main" id="{6EDF0FA0-461F-49F7-8BDF-3E7B2CB223F8}"/>
              </a:ext>
            </a:extLst>
          </p:cNvPr>
          <p:cNvPicPr>
            <a:picLocks noChangeAspect="1"/>
          </p:cNvPicPr>
          <p:nvPr/>
        </p:nvPicPr>
        <p:blipFill rotWithShape="1">
          <a:blip r:embed="rId3">
            <a:extLst>
              <a:ext uri="{28A0092B-C50C-407E-A947-70E740481C1C}">
                <a14:useLocalDpi xmlns:a14="http://schemas.microsoft.com/office/drawing/2010/main" val="0"/>
              </a:ext>
            </a:extLst>
          </a:blip>
          <a:srcRect l="16220" t="59115" r="51796"/>
          <a:stretch/>
        </p:blipFill>
        <p:spPr>
          <a:xfrm>
            <a:off x="9689698" y="0"/>
            <a:ext cx="2502302" cy="3282669"/>
          </a:xfrm>
          <a:prstGeom prst="rect">
            <a:avLst/>
          </a:prstGeom>
        </p:spPr>
      </p:pic>
      <p:pic>
        <p:nvPicPr>
          <p:cNvPr id="9" name="Picture 8">
            <a:extLst>
              <a:ext uri="{FF2B5EF4-FFF2-40B4-BE49-F238E27FC236}">
                <a16:creationId xmlns:a16="http://schemas.microsoft.com/office/drawing/2014/main" id="{CD91C80F-0BC9-4CD7-B002-789FB093FC8A}"/>
              </a:ext>
            </a:extLst>
          </p:cNvPr>
          <p:cNvPicPr>
            <a:picLocks noChangeAspect="1"/>
          </p:cNvPicPr>
          <p:nvPr/>
        </p:nvPicPr>
        <p:blipFill rotWithShape="1">
          <a:blip r:embed="rId3">
            <a:extLst>
              <a:ext uri="{28A0092B-C50C-407E-A947-70E740481C1C}">
                <a14:useLocalDpi xmlns:a14="http://schemas.microsoft.com/office/drawing/2010/main" val="0"/>
              </a:ext>
            </a:extLst>
          </a:blip>
          <a:srcRect l="55662" t="58929" r="14021" b="186"/>
          <a:stretch/>
        </p:blipFill>
        <p:spPr>
          <a:xfrm>
            <a:off x="9559636" y="3214669"/>
            <a:ext cx="2632364" cy="3643331"/>
          </a:xfrm>
          <a:prstGeom prst="rect">
            <a:avLst/>
          </a:prstGeom>
        </p:spPr>
      </p:pic>
      <p:sp>
        <p:nvSpPr>
          <p:cNvPr id="10" name="Title 1">
            <a:extLst>
              <a:ext uri="{FF2B5EF4-FFF2-40B4-BE49-F238E27FC236}">
                <a16:creationId xmlns:a16="http://schemas.microsoft.com/office/drawing/2014/main" id="{9561626F-B7A5-46BE-860A-DB79AF0B6279}"/>
              </a:ext>
            </a:extLst>
          </p:cNvPr>
          <p:cNvSpPr txBox="1">
            <a:spLocks/>
          </p:cNvSpPr>
          <p:nvPr/>
        </p:nvSpPr>
        <p:spPr>
          <a:xfrm>
            <a:off x="2588035" y="83517"/>
            <a:ext cx="2278883" cy="79611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Solution:</a:t>
            </a:r>
            <a:endParaRPr lang="en-CA" sz="4800" b="1" dirty="0"/>
          </a:p>
        </p:txBody>
      </p:sp>
    </p:spTree>
    <p:extLst>
      <p:ext uri="{BB962C8B-B14F-4D97-AF65-F5344CB8AC3E}">
        <p14:creationId xmlns:p14="http://schemas.microsoft.com/office/powerpoint/2010/main" val="9648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7E0534F3AD0864CB7941310AFCC6F71" ma:contentTypeVersion="12" ma:contentTypeDescription="Create a new document." ma:contentTypeScope="" ma:versionID="0a3a8d3fba2988ffa96884630b8f048b">
  <xsd:schema xmlns:xsd="http://www.w3.org/2001/XMLSchema" xmlns:xs="http://www.w3.org/2001/XMLSchema" xmlns:p="http://schemas.microsoft.com/office/2006/metadata/properties" xmlns:ns2="d613c392-4471-480c-bc9b-ac3ed924c449" xmlns:ns3="a426c755-6ee2-40e2-9243-0b3cad262ef6" targetNamespace="http://schemas.microsoft.com/office/2006/metadata/properties" ma:root="true" ma:fieldsID="3006d007e2d83121175a8918a9b1a9a9" ns2:_="" ns3:_="">
    <xsd:import namespace="d613c392-4471-480c-bc9b-ac3ed924c449"/>
    <xsd:import namespace="a426c755-6ee2-40e2-9243-0b3cad262ef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13c392-4471-480c-bc9b-ac3ed924c44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426c755-6ee2-40e2-9243-0b3cad262ef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B95FDE-B065-4029-9E52-DE0B4F728D0D}">
  <ds:schemaRefs>
    <ds:schemaRef ds:uri="http://schemas.microsoft.com/sharepoint/v3/contenttype/forms"/>
  </ds:schemaRefs>
</ds:datastoreItem>
</file>

<file path=customXml/itemProps2.xml><?xml version="1.0" encoding="utf-8"?>
<ds:datastoreItem xmlns:ds="http://schemas.openxmlformats.org/officeDocument/2006/customXml" ds:itemID="{C277CFC4-C587-4AE0-A5C1-46ABA18DEC42}">
  <ds:schemaRefs>
    <ds:schemaRef ds:uri="http://schemas.microsoft.com/office/2006/documentManagement/types"/>
    <ds:schemaRef ds:uri="http://purl.org/dc/elements/1.1/"/>
    <ds:schemaRef ds:uri="http://schemas.microsoft.com/office/2006/metadata/properties"/>
    <ds:schemaRef ds:uri="http://purl.org/dc/dcmitype/"/>
    <ds:schemaRef ds:uri="http://schemas.microsoft.com/office/infopath/2007/PartnerControls"/>
    <ds:schemaRef ds:uri="http://purl.org/dc/terms/"/>
    <ds:schemaRef ds:uri="http://schemas.openxmlformats.org/package/2006/metadata/core-properties"/>
    <ds:schemaRef ds:uri="a426c755-6ee2-40e2-9243-0b3cad262ef6"/>
    <ds:schemaRef ds:uri="d613c392-4471-480c-bc9b-ac3ed924c449"/>
    <ds:schemaRef ds:uri="http://www.w3.org/XML/1998/namespace"/>
  </ds:schemaRefs>
</ds:datastoreItem>
</file>

<file path=customXml/itemProps3.xml><?xml version="1.0" encoding="utf-8"?>
<ds:datastoreItem xmlns:ds="http://schemas.openxmlformats.org/officeDocument/2006/customXml" ds:itemID="{BE0ED135-1B0C-4207-B2CF-5B8CBAA446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13c392-4471-480c-bc9b-ac3ed924c449"/>
    <ds:schemaRef ds:uri="a426c755-6ee2-40e2-9243-0b3cad262e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1271</TotalTime>
  <Words>1602</Words>
  <Application>Microsoft Office PowerPoint</Application>
  <PresentationFormat>Widescreen</PresentationFormat>
  <Paragraphs>123</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The Canadian Corps during the First World War: A Learning Organization</vt:lpstr>
      <vt:lpstr>Video:</vt:lpstr>
      <vt:lpstr>PowerPoint Presentation</vt:lpstr>
      <vt:lpstr>PowerPoint Presentation</vt:lpstr>
      <vt:lpstr>PowerPoint Presentation</vt:lpstr>
      <vt:lpstr>Canadian Corps in WW1:  A Learning Organization,  Placemat Activity</vt:lpstr>
      <vt:lpstr>Canadian Corps in WW1:  A Learning Organization,  Placemat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Valour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Valour Canada - PPT Template</dc:title>
  <dc:creator>Peter J. Boyle</dc:creator>
  <cp:lastModifiedBy>Aaron Curtis</cp:lastModifiedBy>
  <cp:revision>45</cp:revision>
  <cp:lastPrinted>2016-04-18T21:19:02Z</cp:lastPrinted>
  <dcterms:created xsi:type="dcterms:W3CDTF">2016-01-26T15:27:35Z</dcterms:created>
  <dcterms:modified xsi:type="dcterms:W3CDTF">2024-02-06T22:31:33Z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0x010100C7E0534F3AD0864CB7941310AFCC6F71</vt:lpwstr>
  </property>
</Properties>
</file>