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91" r:id="rId5"/>
    <p:sldId id="452" r:id="rId6"/>
    <p:sldId id="431" r:id="rId7"/>
    <p:sldId id="419" r:id="rId8"/>
    <p:sldId id="427" r:id="rId9"/>
    <p:sldId id="430" r:id="rId10"/>
    <p:sldId id="429" r:id="rId11"/>
    <p:sldId id="428" r:id="rId12"/>
    <p:sldId id="432" r:id="rId13"/>
    <p:sldId id="433" r:id="rId14"/>
    <p:sldId id="434" r:id="rId15"/>
    <p:sldId id="440" r:id="rId16"/>
    <p:sldId id="437" r:id="rId17"/>
    <p:sldId id="443" r:id="rId18"/>
    <p:sldId id="448" r:id="rId19"/>
    <p:sldId id="441" r:id="rId20"/>
    <p:sldId id="446" r:id="rId21"/>
    <p:sldId id="449" r:id="rId22"/>
    <p:sldId id="442" r:id="rId23"/>
    <p:sldId id="447" r:id="rId24"/>
    <p:sldId id="450" r:id="rId25"/>
    <p:sldId id="451" r:id="rId26"/>
    <p:sldId id="435" r:id="rId27"/>
    <p:sldId id="436" r:id="rId28"/>
    <p:sldId id="41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4ED"/>
    <a:srgbClr val="C20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5" autoAdjust="0"/>
    <p:restoredTop sz="95706" autoAdjust="0"/>
  </p:normalViewPr>
  <p:slideViewPr>
    <p:cSldViewPr snapToGrid="0">
      <p:cViewPr varScale="1">
        <p:scale>
          <a:sx n="87" d="100"/>
          <a:sy n="87" d="100"/>
        </p:scale>
        <p:origin x="538" y="62"/>
      </p:cViewPr>
      <p:guideLst/>
    </p:cSldViewPr>
  </p:slideViewPr>
  <p:outlineViewPr>
    <p:cViewPr>
      <p:scale>
        <a:sx n="33" d="100"/>
        <a:sy n="33" d="100"/>
      </p:scale>
      <p:origin x="0" y="-3612"/>
    </p:cViewPr>
  </p:outlineViewPr>
  <p:notesTextViewPr>
    <p:cViewPr>
      <p:scale>
        <a:sx n="1" d="1"/>
        <a:sy n="1" d="1"/>
      </p:scale>
      <p:origin x="0" y="-1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71D81C-86D0-4D0F-A89F-225EC27F0467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96D020-A858-489E-B360-64D37003B5E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43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A6123-D29F-4396-BD2F-AF8A76E08F8E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902F-DEA6-4DE7-8CE4-77C711B7CF5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74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“Our primary goal is to educate youth about Canada’s military history and heritage.”</a:t>
            </a:r>
          </a:p>
          <a:p>
            <a:r>
              <a:rPr lang="en-US" dirty="0"/>
              <a:t>Why?   </a:t>
            </a:r>
            <a:r>
              <a:rPr lang="en-US" dirty="0">
                <a:sym typeface="Wingdings" panose="05000000000000000000" pitchFamily="2" charset="2"/>
              </a:rPr>
              <a:t> “To nurture a better informed, thoughtful, and critical thinking populace.”   - I’ll come back to this in a few slides.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0856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126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464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469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6686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5691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8795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85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8169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1450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854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393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967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0660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939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33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1768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03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151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167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28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7902F-DEA6-4DE7-8CE4-77C711B7CF5C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851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08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47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39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64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001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300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59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51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97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7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210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6EA6-B599-4479-94D0-D07F679D102A}" type="datetimeFigureOut">
              <a:rPr lang="en-CA" smtClean="0"/>
              <a:t>2023-12-04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82C1-DB9B-4A09-B25E-0C30533AD68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082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4C0F4-A44C-42E0-933B-78789AA48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4786061"/>
            <a:ext cx="4036292" cy="1544653"/>
          </a:xfrm>
          <a:prstGeom prst="rect">
            <a:avLst/>
          </a:prstGeom>
        </p:spPr>
      </p:pic>
      <p:pic>
        <p:nvPicPr>
          <p:cNvPr id="3" name="Picture 2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8890E402-14A1-80FE-F2B3-315C14688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84" y="4556404"/>
            <a:ext cx="3328852" cy="2003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39874F-B1B6-C9CC-B83C-62220A0B97BF}"/>
              </a:ext>
            </a:extLst>
          </p:cNvPr>
          <p:cNvSpPr txBox="1"/>
          <p:nvPr/>
        </p:nvSpPr>
        <p:spPr>
          <a:xfrm>
            <a:off x="2022143" y="1736628"/>
            <a:ext cx="8147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 u="sng" dirty="0">
                <a:latin typeface="Futura"/>
                <a:cs typeface="Calibri" panose="020F0502020204030204" pitchFamily="34" charset="0"/>
              </a:rPr>
              <a:t>Hello Don Bosco School Students</a:t>
            </a:r>
            <a:endParaRPr lang="en-CA" sz="7200" dirty="0">
              <a:latin typeface="Futur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9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643493" y="321165"/>
            <a:ext cx="8905014" cy="1083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u="sng" dirty="0">
                <a:latin typeface="Futura"/>
              </a:rPr>
              <a:t>Rules</a:t>
            </a:r>
            <a:r>
              <a:rPr lang="en-CA" sz="6600" b="1" dirty="0">
                <a:latin typeface="Futura"/>
              </a:rPr>
              <a:t>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C4065A-C31B-18E7-81EF-8B45C6543192}"/>
              </a:ext>
            </a:extLst>
          </p:cNvPr>
          <p:cNvSpPr txBox="1">
            <a:spLocks/>
          </p:cNvSpPr>
          <p:nvPr/>
        </p:nvSpPr>
        <p:spPr>
          <a:xfrm>
            <a:off x="1643972" y="1222665"/>
            <a:ext cx="4630307" cy="15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>
                <a:latin typeface="Futura"/>
              </a:rPr>
              <a:t>1. Safety !!!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79343C-040A-FECA-3D93-C17291EFF0A9}"/>
              </a:ext>
            </a:extLst>
          </p:cNvPr>
          <p:cNvSpPr txBox="1">
            <a:spLocks/>
          </p:cNvSpPr>
          <p:nvPr/>
        </p:nvSpPr>
        <p:spPr>
          <a:xfrm>
            <a:off x="2685371" y="2297611"/>
            <a:ext cx="3927575" cy="122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latin typeface="Futura"/>
              </a:rPr>
              <a:t>- Glasses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208DA6-0003-078D-1449-BDE65733A366}"/>
              </a:ext>
            </a:extLst>
          </p:cNvPr>
          <p:cNvSpPr txBox="1">
            <a:spLocks/>
          </p:cNvSpPr>
          <p:nvPr/>
        </p:nvSpPr>
        <p:spPr>
          <a:xfrm>
            <a:off x="1643493" y="3169798"/>
            <a:ext cx="8491108" cy="15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>
                <a:latin typeface="Futura"/>
              </a:rPr>
              <a:t>2. Follow Directions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D4D30-5334-0846-5CBA-858D8BC58C02}"/>
              </a:ext>
            </a:extLst>
          </p:cNvPr>
          <p:cNvSpPr txBox="1">
            <a:spLocks/>
          </p:cNvSpPr>
          <p:nvPr/>
        </p:nvSpPr>
        <p:spPr>
          <a:xfrm>
            <a:off x="6274279" y="2297167"/>
            <a:ext cx="3927575" cy="122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latin typeface="Futura"/>
              </a:rPr>
              <a:t>- Respect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07CC1-11DC-7FAA-480F-F63AC1E28BB2}"/>
              </a:ext>
            </a:extLst>
          </p:cNvPr>
          <p:cNvSpPr txBox="1">
            <a:spLocks/>
          </p:cNvSpPr>
          <p:nvPr/>
        </p:nvSpPr>
        <p:spPr>
          <a:xfrm>
            <a:off x="2685371" y="4301186"/>
            <a:ext cx="6263896" cy="122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latin typeface="Futura"/>
              </a:rPr>
              <a:t>- Listen Carefully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342CF2-777C-A282-614F-57F6481DF8F4}"/>
              </a:ext>
            </a:extLst>
          </p:cNvPr>
          <p:cNvSpPr txBox="1">
            <a:spLocks/>
          </p:cNvSpPr>
          <p:nvPr/>
        </p:nvSpPr>
        <p:spPr>
          <a:xfrm>
            <a:off x="296334" y="5326221"/>
            <a:ext cx="11895666" cy="1227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latin typeface="Futura"/>
              </a:rPr>
              <a:t>We will test our planes together at the end!</a:t>
            </a:r>
          </a:p>
        </p:txBody>
      </p:sp>
    </p:spTree>
    <p:extLst>
      <p:ext uri="{BB962C8B-B14F-4D97-AF65-F5344CB8AC3E}">
        <p14:creationId xmlns:p14="http://schemas.microsoft.com/office/powerpoint/2010/main" val="23699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ower line&#10;&#10;Description automatically generated with medium confidence">
            <a:extLst>
              <a:ext uri="{FF2B5EF4-FFF2-40B4-BE49-F238E27FC236}">
                <a16:creationId xmlns:a16="http://schemas.microsoft.com/office/drawing/2014/main" id="{40D50D8C-01B8-0289-D849-738FA8615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1968" r="3028"/>
          <a:stretch/>
        </p:blipFill>
        <p:spPr>
          <a:xfrm rot="5400000">
            <a:off x="2775804" y="-973667"/>
            <a:ext cx="6640392" cy="8805334"/>
          </a:xfrm>
          <a:prstGeom prst="rect">
            <a:avLst/>
          </a:prstGeom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48D1C01D-2B6F-CB68-1A62-563A829C3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9071" y="29718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493167-CEBD-6FAE-EA01-1249D1A54963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1: </a:t>
            </a:r>
          </a:p>
        </p:txBody>
      </p:sp>
    </p:spTree>
    <p:extLst>
      <p:ext uri="{BB962C8B-B14F-4D97-AF65-F5344CB8AC3E}">
        <p14:creationId xmlns:p14="http://schemas.microsoft.com/office/powerpoint/2010/main" val="32818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1: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8AE90-DADC-1E2E-6FA1-5709C73B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/>
        </p:blipFill>
        <p:spPr>
          <a:xfrm>
            <a:off x="6182505" y="2376228"/>
            <a:ext cx="5828261" cy="3911958"/>
          </a:xfrm>
          <a:prstGeom prst="rect">
            <a:avLst/>
          </a:prstGeom>
        </p:spPr>
      </p:pic>
      <p:pic>
        <p:nvPicPr>
          <p:cNvPr id="5" name="Picture 4" descr="A hand holding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/>
        </p:blipFill>
        <p:spPr>
          <a:xfrm>
            <a:off x="177122" y="2376228"/>
            <a:ext cx="5828261" cy="39070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636DAD-80BE-2C32-DC09-368A827FA04B}"/>
              </a:ext>
            </a:extLst>
          </p:cNvPr>
          <p:cNvSpPr txBox="1">
            <a:spLocks/>
          </p:cNvSpPr>
          <p:nvPr/>
        </p:nvSpPr>
        <p:spPr>
          <a:xfrm>
            <a:off x="245075" y="1292453"/>
            <a:ext cx="11765691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Futura"/>
              </a:rPr>
              <a:t>Find the line with the # 1 and fold along that line. </a:t>
            </a:r>
          </a:p>
        </p:txBody>
      </p:sp>
    </p:spTree>
    <p:extLst>
      <p:ext uri="{BB962C8B-B14F-4D97-AF65-F5344CB8AC3E}">
        <p14:creationId xmlns:p14="http://schemas.microsoft.com/office/powerpoint/2010/main" val="316473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ower line&#10;&#10;Description automatically generated with medium confidence">
            <a:extLst>
              <a:ext uri="{FF2B5EF4-FFF2-40B4-BE49-F238E27FC236}">
                <a16:creationId xmlns:a16="http://schemas.microsoft.com/office/drawing/2014/main" id="{40D50D8C-01B8-0289-D849-738FA8615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1968" r="3028"/>
          <a:stretch/>
        </p:blipFill>
        <p:spPr>
          <a:xfrm rot="5400000">
            <a:off x="2775804" y="-973667"/>
            <a:ext cx="6640392" cy="8805334"/>
          </a:xfrm>
          <a:prstGeom prst="rect">
            <a:avLst/>
          </a:prstGeom>
        </p:spPr>
      </p:pic>
      <p:pic>
        <p:nvPicPr>
          <p:cNvPr id="16" name="Graphic 15" descr="Badge with solid fill">
            <a:extLst>
              <a:ext uri="{FF2B5EF4-FFF2-40B4-BE49-F238E27FC236}">
                <a16:creationId xmlns:a16="http://schemas.microsoft.com/office/drawing/2014/main" id="{E5CFD6D5-F900-EDDE-538D-06D3FF6FD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2129" y="5757333"/>
            <a:ext cx="914400" cy="914400"/>
          </a:xfrm>
          <a:prstGeom prst="rect">
            <a:avLst/>
          </a:prstGeom>
        </p:spPr>
      </p:pic>
      <p:pic>
        <p:nvPicPr>
          <p:cNvPr id="21" name="Graphic 20" descr="Badge with solid fill">
            <a:extLst>
              <a:ext uri="{FF2B5EF4-FFF2-40B4-BE49-F238E27FC236}">
                <a16:creationId xmlns:a16="http://schemas.microsoft.com/office/drawing/2014/main" id="{3858E4AE-FB7B-2FBA-ED0B-443AC5E79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2129" y="189818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969AE-682B-C145-C902-684C5B5D6ACC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2: </a:t>
            </a:r>
          </a:p>
        </p:txBody>
      </p:sp>
    </p:spTree>
    <p:extLst>
      <p:ext uri="{BB962C8B-B14F-4D97-AF65-F5344CB8AC3E}">
        <p14:creationId xmlns:p14="http://schemas.microsoft.com/office/powerpoint/2010/main" val="2427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2: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8AE90-DADC-1E2E-6FA1-5709C73B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338"/>
          <a:stretch/>
        </p:blipFill>
        <p:spPr>
          <a:xfrm>
            <a:off x="6182505" y="2376228"/>
            <a:ext cx="5828261" cy="3911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/>
        </p:blipFill>
        <p:spPr>
          <a:xfrm>
            <a:off x="177122" y="2376228"/>
            <a:ext cx="5828261" cy="39070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636DAD-80BE-2C32-DC09-368A827FA04B}"/>
              </a:ext>
            </a:extLst>
          </p:cNvPr>
          <p:cNvSpPr txBox="1">
            <a:spLocks/>
          </p:cNvSpPr>
          <p:nvPr/>
        </p:nvSpPr>
        <p:spPr>
          <a:xfrm>
            <a:off x="245075" y="1292453"/>
            <a:ext cx="11765691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Futura"/>
              </a:rPr>
              <a:t>Find the line</a:t>
            </a: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s</a:t>
            </a:r>
            <a:r>
              <a:rPr lang="en-US" sz="5200" b="1" kern="1200" dirty="0">
                <a:solidFill>
                  <a:schemeClr val="tx1"/>
                </a:solidFill>
                <a:latin typeface="Futura"/>
              </a:rPr>
              <a:t> with the # 2 and fold along those lines. </a:t>
            </a:r>
          </a:p>
        </p:txBody>
      </p:sp>
    </p:spTree>
    <p:extLst>
      <p:ext uri="{BB962C8B-B14F-4D97-AF65-F5344CB8AC3E}">
        <p14:creationId xmlns:p14="http://schemas.microsoft.com/office/powerpoint/2010/main" val="411831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91855-CA98-3D52-534D-ADB500BF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" b="2778"/>
          <a:stretch/>
        </p:blipFill>
        <p:spPr>
          <a:xfrm>
            <a:off x="5540828" y="-1"/>
            <a:ext cx="4735285" cy="6854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004207" y="2322593"/>
            <a:ext cx="3532415" cy="2209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Futura"/>
              </a:rPr>
              <a:t>End of</a:t>
            </a:r>
          </a:p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Futura"/>
              </a:rPr>
              <a:t> Step 2:</a:t>
            </a:r>
          </a:p>
        </p:txBody>
      </p:sp>
    </p:spTree>
    <p:extLst>
      <p:ext uri="{BB962C8B-B14F-4D97-AF65-F5344CB8AC3E}">
        <p14:creationId xmlns:p14="http://schemas.microsoft.com/office/powerpoint/2010/main" val="2078597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ower line&#10;&#10;Description automatically generated with medium confidence">
            <a:extLst>
              <a:ext uri="{FF2B5EF4-FFF2-40B4-BE49-F238E27FC236}">
                <a16:creationId xmlns:a16="http://schemas.microsoft.com/office/drawing/2014/main" id="{40D50D8C-01B8-0289-D849-738FA8615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1968" r="3028"/>
          <a:stretch/>
        </p:blipFill>
        <p:spPr>
          <a:xfrm rot="5400000">
            <a:off x="2775804" y="-973667"/>
            <a:ext cx="6640392" cy="8805334"/>
          </a:xfrm>
          <a:prstGeom prst="rect">
            <a:avLst/>
          </a:prstGeom>
        </p:spPr>
      </p:pic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id="{5977C663-5531-45CC-86B5-FCB127DB5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4257" y="5300133"/>
            <a:ext cx="914400" cy="914400"/>
          </a:xfrm>
          <a:prstGeom prst="rect">
            <a:avLst/>
          </a:prstGeom>
        </p:spPr>
      </p:pic>
      <p:pic>
        <p:nvPicPr>
          <p:cNvPr id="22" name="Graphic 21" descr="Badge 3 with solid fill">
            <a:extLst>
              <a:ext uri="{FF2B5EF4-FFF2-40B4-BE49-F238E27FC236}">
                <a16:creationId xmlns:a16="http://schemas.microsoft.com/office/drawing/2014/main" id="{1A89CF05-299F-D206-6A0A-80F66EC700B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4257" y="643467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969AE-682B-C145-C902-684C5B5D6ACC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3: </a:t>
            </a:r>
          </a:p>
        </p:txBody>
      </p:sp>
    </p:spTree>
    <p:extLst>
      <p:ext uri="{BB962C8B-B14F-4D97-AF65-F5344CB8AC3E}">
        <p14:creationId xmlns:p14="http://schemas.microsoft.com/office/powerpoint/2010/main" val="27933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3: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8AE90-DADC-1E2E-6FA1-5709C73B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338"/>
          <a:stretch/>
        </p:blipFill>
        <p:spPr>
          <a:xfrm>
            <a:off x="6182505" y="2376228"/>
            <a:ext cx="5828261" cy="3911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/>
        </p:blipFill>
        <p:spPr>
          <a:xfrm>
            <a:off x="177122" y="2376228"/>
            <a:ext cx="5828261" cy="39070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636DAD-80BE-2C32-DC09-368A827FA04B}"/>
              </a:ext>
            </a:extLst>
          </p:cNvPr>
          <p:cNvSpPr txBox="1">
            <a:spLocks/>
          </p:cNvSpPr>
          <p:nvPr/>
        </p:nvSpPr>
        <p:spPr>
          <a:xfrm>
            <a:off x="245075" y="1292453"/>
            <a:ext cx="11765691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Futura"/>
              </a:rPr>
              <a:t>Find the line</a:t>
            </a: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s</a:t>
            </a:r>
            <a:r>
              <a:rPr lang="en-US" sz="5200" b="1" kern="1200" dirty="0">
                <a:solidFill>
                  <a:schemeClr val="tx1"/>
                </a:solidFill>
                <a:latin typeface="Futura"/>
              </a:rPr>
              <a:t> with the # 3 and fold along those lines. </a:t>
            </a:r>
          </a:p>
        </p:txBody>
      </p:sp>
    </p:spTree>
    <p:extLst>
      <p:ext uri="{BB962C8B-B14F-4D97-AF65-F5344CB8AC3E}">
        <p14:creationId xmlns:p14="http://schemas.microsoft.com/office/powerpoint/2010/main" val="99633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91855-CA98-3D52-534D-ADB500BF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E55128-0039-2293-FE27-93F54DE154AA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Futura"/>
              </a:rPr>
              <a:t>End of</a:t>
            </a:r>
          </a:p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Futura"/>
              </a:rPr>
              <a:t> Step 3:</a:t>
            </a:r>
          </a:p>
        </p:txBody>
      </p:sp>
    </p:spTree>
    <p:extLst>
      <p:ext uri="{BB962C8B-B14F-4D97-AF65-F5344CB8AC3E}">
        <p14:creationId xmlns:p14="http://schemas.microsoft.com/office/powerpoint/2010/main" val="141082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ower line&#10;&#10;Description automatically generated with medium confidence">
            <a:extLst>
              <a:ext uri="{FF2B5EF4-FFF2-40B4-BE49-F238E27FC236}">
                <a16:creationId xmlns:a16="http://schemas.microsoft.com/office/drawing/2014/main" id="{40D50D8C-01B8-0289-D849-738FA8615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1968" r="3028"/>
          <a:stretch/>
        </p:blipFill>
        <p:spPr>
          <a:xfrm rot="5400000">
            <a:off x="2775804" y="-973667"/>
            <a:ext cx="6640392" cy="8805334"/>
          </a:xfrm>
          <a:prstGeom prst="rect">
            <a:avLst/>
          </a:prstGeom>
        </p:spPr>
      </p:pic>
      <p:pic>
        <p:nvPicPr>
          <p:cNvPr id="20" name="Graphic 19" descr="Badge 4 with solid fill">
            <a:extLst>
              <a:ext uri="{FF2B5EF4-FFF2-40B4-BE49-F238E27FC236}">
                <a16:creationId xmlns:a16="http://schemas.microsoft.com/office/drawing/2014/main" id="{5A4B5F40-80E2-5E8B-EC52-9D459B714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1807" y="4184829"/>
            <a:ext cx="914400" cy="914400"/>
          </a:xfrm>
          <a:prstGeom prst="rect">
            <a:avLst/>
          </a:prstGeom>
        </p:spPr>
      </p:pic>
      <p:pic>
        <p:nvPicPr>
          <p:cNvPr id="23" name="Graphic 22" descr="Badge 4 with solid fill">
            <a:extLst>
              <a:ext uri="{FF2B5EF4-FFF2-40B4-BE49-F238E27FC236}">
                <a16:creationId xmlns:a16="http://schemas.microsoft.com/office/drawing/2014/main" id="{BCE34117-B07E-A713-E488-6740E4991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1807" y="162046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7969AE-682B-C145-C902-684C5B5D6ACC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4: </a:t>
            </a:r>
          </a:p>
        </p:txBody>
      </p:sp>
    </p:spTree>
    <p:extLst>
      <p:ext uri="{BB962C8B-B14F-4D97-AF65-F5344CB8AC3E}">
        <p14:creationId xmlns:p14="http://schemas.microsoft.com/office/powerpoint/2010/main" val="4604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r="51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21828-8137-4108-BA81-7B033BB3CC9E}"/>
              </a:ext>
            </a:extLst>
          </p:cNvPr>
          <p:cNvSpPr txBox="1"/>
          <p:nvPr/>
        </p:nvSpPr>
        <p:spPr>
          <a:xfrm>
            <a:off x="7717985" y="5504654"/>
            <a:ext cx="3866992" cy="120032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CA" sz="3200" dirty="0">
                <a:solidFill>
                  <a:schemeClr val="bg1"/>
                </a:solidFill>
                <a:latin typeface="Calibri"/>
              </a:rPr>
              <a:t>Website: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  <a:latin typeface="Calibri"/>
              </a:rPr>
              <a:t>ValourCanada.ca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BF552-7FE0-4EFB-B395-D135CE60E02F}"/>
              </a:ext>
            </a:extLst>
          </p:cNvPr>
          <p:cNvSpPr txBox="1"/>
          <p:nvPr/>
        </p:nvSpPr>
        <p:spPr>
          <a:xfrm>
            <a:off x="290322" y="3157975"/>
            <a:ext cx="4876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  <a:latin typeface="Calibri"/>
              </a:rPr>
              <a:t>Our Commitment to Education:</a:t>
            </a:r>
          </a:p>
        </p:txBody>
      </p:sp>
    </p:spTree>
    <p:extLst>
      <p:ext uri="{BB962C8B-B14F-4D97-AF65-F5344CB8AC3E}">
        <p14:creationId xmlns:p14="http://schemas.microsoft.com/office/powerpoint/2010/main" val="77176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245075" y="206223"/>
            <a:ext cx="2193324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Fold 4: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8AE90-DADC-1E2E-6FA1-5709C73BC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r="338"/>
          <a:stretch/>
        </p:blipFill>
        <p:spPr>
          <a:xfrm>
            <a:off x="6182505" y="2376228"/>
            <a:ext cx="5828261" cy="3911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/>
        </p:blipFill>
        <p:spPr>
          <a:xfrm>
            <a:off x="177122" y="2376228"/>
            <a:ext cx="5828261" cy="390704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636DAD-80BE-2C32-DC09-368A827FA04B}"/>
              </a:ext>
            </a:extLst>
          </p:cNvPr>
          <p:cNvSpPr txBox="1">
            <a:spLocks/>
          </p:cNvSpPr>
          <p:nvPr/>
        </p:nvSpPr>
        <p:spPr>
          <a:xfrm>
            <a:off x="245075" y="1292453"/>
            <a:ext cx="11765691" cy="722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200" b="1" kern="1200" dirty="0">
                <a:solidFill>
                  <a:schemeClr val="tx1"/>
                </a:solidFill>
                <a:latin typeface="Futura"/>
              </a:rPr>
              <a:t>Find the line</a:t>
            </a:r>
            <a:r>
              <a:rPr lang="en-US" sz="5200" b="1" u="sng" kern="1200" dirty="0">
                <a:solidFill>
                  <a:schemeClr val="tx1"/>
                </a:solidFill>
                <a:latin typeface="Futura"/>
              </a:rPr>
              <a:t>s</a:t>
            </a:r>
            <a:r>
              <a:rPr lang="en-US" sz="5200" b="1" kern="1200" dirty="0">
                <a:solidFill>
                  <a:schemeClr val="tx1"/>
                </a:solidFill>
                <a:latin typeface="Futura"/>
              </a:rPr>
              <a:t> with the # 4 and fold along those lines. </a:t>
            </a:r>
          </a:p>
        </p:txBody>
      </p:sp>
    </p:spTree>
    <p:extLst>
      <p:ext uri="{BB962C8B-B14F-4D97-AF65-F5344CB8AC3E}">
        <p14:creationId xmlns:p14="http://schemas.microsoft.com/office/powerpoint/2010/main" val="363203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91855-CA98-3D52-534D-ADB500BF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978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E55128-0039-2293-FE27-93F54DE154AA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Futura"/>
              </a:rPr>
              <a:t>End of</a:t>
            </a:r>
          </a:p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Futura"/>
              </a:rPr>
              <a:t> Step 4:</a:t>
            </a:r>
          </a:p>
        </p:txBody>
      </p:sp>
    </p:spTree>
    <p:extLst>
      <p:ext uri="{BB962C8B-B14F-4D97-AF65-F5344CB8AC3E}">
        <p14:creationId xmlns:p14="http://schemas.microsoft.com/office/powerpoint/2010/main" val="74677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91855-CA98-3D52-534D-ADB500BF8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7E55128-0039-2293-FE27-93F54DE154AA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7200" b="1" dirty="0">
                <a:solidFill>
                  <a:srgbClr val="FFFFFF"/>
                </a:solidFill>
                <a:latin typeface="Futura"/>
              </a:rPr>
              <a:t>Finished Airplane:</a:t>
            </a:r>
          </a:p>
        </p:txBody>
      </p:sp>
    </p:spTree>
    <p:extLst>
      <p:ext uri="{BB962C8B-B14F-4D97-AF65-F5344CB8AC3E}">
        <p14:creationId xmlns:p14="http://schemas.microsoft.com/office/powerpoint/2010/main" val="2078950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DC4065A-C31B-18E7-81EF-8B45C6543192}"/>
              </a:ext>
            </a:extLst>
          </p:cNvPr>
          <p:cNvSpPr txBox="1">
            <a:spLocks/>
          </p:cNvSpPr>
          <p:nvPr/>
        </p:nvSpPr>
        <p:spPr>
          <a:xfrm>
            <a:off x="2972519" y="2632809"/>
            <a:ext cx="6246961" cy="15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000" b="1" dirty="0">
                <a:latin typeface="Futura"/>
              </a:rPr>
              <a:t>Glasses On!</a:t>
            </a:r>
          </a:p>
        </p:txBody>
      </p:sp>
    </p:spTree>
    <p:extLst>
      <p:ext uri="{BB962C8B-B14F-4D97-AF65-F5344CB8AC3E}">
        <p14:creationId xmlns:p14="http://schemas.microsoft.com/office/powerpoint/2010/main" val="413624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14646" r="12027" b="18238"/>
          <a:stretch/>
        </p:blipFill>
        <p:spPr>
          <a:xfrm>
            <a:off x="154092" y="2048933"/>
            <a:ext cx="11883815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10229" y="402281"/>
            <a:ext cx="11971539" cy="15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>
                <a:latin typeface="Futura"/>
              </a:rPr>
              <a:t>Review: The 4 Forces of Flight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95D4EE-F878-62F3-90D2-C91BD60B4275}"/>
              </a:ext>
            </a:extLst>
          </p:cNvPr>
          <p:cNvSpPr txBox="1">
            <a:spLocks/>
          </p:cNvSpPr>
          <p:nvPr/>
        </p:nvSpPr>
        <p:spPr>
          <a:xfrm>
            <a:off x="6503360" y="5070965"/>
            <a:ext cx="2412041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Weight</a:t>
            </a:r>
            <a:endParaRPr lang="en-CA" sz="5000" b="1" dirty="0">
              <a:latin typeface="Futur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117441-B119-0266-4A39-12924DE9C73A}"/>
              </a:ext>
            </a:extLst>
          </p:cNvPr>
          <p:cNvSpPr txBox="1">
            <a:spLocks/>
          </p:cNvSpPr>
          <p:nvPr/>
        </p:nvSpPr>
        <p:spPr>
          <a:xfrm>
            <a:off x="6507112" y="2048933"/>
            <a:ext cx="1202268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Lift</a:t>
            </a:r>
            <a:endParaRPr lang="en-CA" sz="5000" b="1" dirty="0">
              <a:latin typeface="Futur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6E3613-A77A-0688-C2B1-D3E2F2E5B149}"/>
              </a:ext>
            </a:extLst>
          </p:cNvPr>
          <p:cNvSpPr txBox="1">
            <a:spLocks/>
          </p:cNvSpPr>
          <p:nvPr/>
        </p:nvSpPr>
        <p:spPr>
          <a:xfrm>
            <a:off x="154092" y="4562681"/>
            <a:ext cx="2412041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Thrust</a:t>
            </a:r>
            <a:endParaRPr lang="en-CA" sz="5000" b="1" dirty="0">
              <a:latin typeface="Futur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37E1E0-1E13-312E-69D6-3785FA930663}"/>
              </a:ext>
            </a:extLst>
          </p:cNvPr>
          <p:cNvSpPr txBox="1">
            <a:spLocks/>
          </p:cNvSpPr>
          <p:nvPr/>
        </p:nvSpPr>
        <p:spPr>
          <a:xfrm>
            <a:off x="10193867" y="4494947"/>
            <a:ext cx="1844040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Drag</a:t>
            </a:r>
            <a:endParaRPr lang="en-CA" sz="5000" b="1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06006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A24A7B-15C1-4463-8FD1-D10A7DFE4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22" y="2153959"/>
            <a:ext cx="6663555" cy="25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4C0F4-A44C-42E0-933B-78789AA48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0" y="4588690"/>
            <a:ext cx="4479637" cy="1714317"/>
          </a:xfrm>
          <a:prstGeom prst="rect">
            <a:avLst/>
          </a:prstGeom>
        </p:spPr>
      </p:pic>
      <p:pic>
        <p:nvPicPr>
          <p:cNvPr id="3" name="Picture 2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8890E402-14A1-80FE-F2B3-315C14688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18" y="4299039"/>
            <a:ext cx="3810000" cy="22936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94BCF4-0F6E-51BB-A5F6-173FC6C4B301}"/>
              </a:ext>
            </a:extLst>
          </p:cNvPr>
          <p:cNvSpPr txBox="1">
            <a:spLocks/>
          </p:cNvSpPr>
          <p:nvPr/>
        </p:nvSpPr>
        <p:spPr>
          <a:xfrm>
            <a:off x="2182902" y="1334248"/>
            <a:ext cx="7826195" cy="785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>
                <a:latin typeface="Futura"/>
              </a:rPr>
              <a:t>How does an airplane fly?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7538B-7068-7C90-994F-CB2776CD54F2}"/>
              </a:ext>
            </a:extLst>
          </p:cNvPr>
          <p:cNvSpPr txBox="1">
            <a:spLocks/>
          </p:cNvSpPr>
          <p:nvPr/>
        </p:nvSpPr>
        <p:spPr>
          <a:xfrm>
            <a:off x="425244" y="2288354"/>
            <a:ext cx="11341510" cy="15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8800" b="1" dirty="0">
                <a:latin typeface="Futura"/>
              </a:rPr>
              <a:t>The 4 Forces of Flight</a:t>
            </a:r>
          </a:p>
        </p:txBody>
      </p:sp>
    </p:spTree>
    <p:extLst>
      <p:ext uri="{BB962C8B-B14F-4D97-AF65-F5344CB8AC3E}">
        <p14:creationId xmlns:p14="http://schemas.microsoft.com/office/powerpoint/2010/main" val="35117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4" t="14646" r="12027" b="18238"/>
          <a:stretch/>
        </p:blipFill>
        <p:spPr>
          <a:xfrm>
            <a:off x="154092" y="2048933"/>
            <a:ext cx="11883815" cy="4038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643493" y="321165"/>
            <a:ext cx="8905014" cy="15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>
                <a:latin typeface="Futura"/>
              </a:rPr>
              <a:t>The 4 Forces of Flight: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95D4EE-F878-62F3-90D2-C91BD60B4275}"/>
              </a:ext>
            </a:extLst>
          </p:cNvPr>
          <p:cNvSpPr txBox="1">
            <a:spLocks/>
          </p:cNvSpPr>
          <p:nvPr/>
        </p:nvSpPr>
        <p:spPr>
          <a:xfrm>
            <a:off x="6503360" y="5070965"/>
            <a:ext cx="2412041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Weight</a:t>
            </a:r>
            <a:endParaRPr lang="en-CA" sz="5000" b="1" dirty="0">
              <a:latin typeface="Futur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117441-B119-0266-4A39-12924DE9C73A}"/>
              </a:ext>
            </a:extLst>
          </p:cNvPr>
          <p:cNvSpPr txBox="1">
            <a:spLocks/>
          </p:cNvSpPr>
          <p:nvPr/>
        </p:nvSpPr>
        <p:spPr>
          <a:xfrm>
            <a:off x="6507112" y="2048933"/>
            <a:ext cx="1202268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Lift</a:t>
            </a:r>
            <a:endParaRPr lang="en-CA" sz="5000" b="1" dirty="0">
              <a:latin typeface="Futur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6E3613-A77A-0688-C2B1-D3E2F2E5B149}"/>
              </a:ext>
            </a:extLst>
          </p:cNvPr>
          <p:cNvSpPr txBox="1">
            <a:spLocks/>
          </p:cNvSpPr>
          <p:nvPr/>
        </p:nvSpPr>
        <p:spPr>
          <a:xfrm>
            <a:off x="154092" y="4562681"/>
            <a:ext cx="2412041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Thrust</a:t>
            </a:r>
            <a:endParaRPr lang="en-CA" sz="5000" b="1" dirty="0">
              <a:latin typeface="Futur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37E1E0-1E13-312E-69D6-3785FA930663}"/>
              </a:ext>
            </a:extLst>
          </p:cNvPr>
          <p:cNvSpPr txBox="1">
            <a:spLocks/>
          </p:cNvSpPr>
          <p:nvPr/>
        </p:nvSpPr>
        <p:spPr>
          <a:xfrm>
            <a:off x="10193867" y="4494947"/>
            <a:ext cx="1844040" cy="1016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latin typeface="Futura"/>
              </a:rPr>
              <a:t>Drag</a:t>
            </a:r>
            <a:endParaRPr lang="en-CA" sz="5000" b="1" dirty="0"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6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9729"/>
          <a:stretch/>
        </p:blipFill>
        <p:spPr>
          <a:xfrm>
            <a:off x="613817" y="1169774"/>
            <a:ext cx="10964365" cy="5307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07090" y="164758"/>
            <a:ext cx="6755029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>
                <a:latin typeface="Futura"/>
              </a:rPr>
              <a:t>1. Weight</a:t>
            </a:r>
            <a:r>
              <a:rPr lang="en-CA" sz="4800" b="1" dirty="0">
                <a:latin typeface="Futura"/>
              </a:rPr>
              <a:t> </a:t>
            </a:r>
            <a:r>
              <a:rPr lang="en-CA" sz="4800" dirty="0">
                <a:latin typeface="Futura"/>
              </a:rPr>
              <a:t>(Gravity)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2B4CE0BF-0772-F6E7-006E-FA1B54AD665B}"/>
              </a:ext>
            </a:extLst>
          </p:cNvPr>
          <p:cNvSpPr/>
          <p:nvPr/>
        </p:nvSpPr>
        <p:spPr>
          <a:xfrm rot="10800000">
            <a:off x="4506096" y="5066270"/>
            <a:ext cx="1235676" cy="1243912"/>
          </a:xfrm>
          <a:prstGeom prst="upArrow">
            <a:avLst/>
          </a:prstGeom>
          <a:solidFill>
            <a:srgbClr val="C20437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0DC7E-E714-6711-BB0B-48CAC46BCCF4}"/>
              </a:ext>
            </a:extLst>
          </p:cNvPr>
          <p:cNvSpPr txBox="1"/>
          <p:nvPr/>
        </p:nvSpPr>
        <p:spPr>
          <a:xfrm>
            <a:off x="2319666" y="1169774"/>
            <a:ext cx="7631641" cy="769441"/>
          </a:xfrm>
          <a:prstGeom prst="rect">
            <a:avLst/>
          </a:prstGeom>
          <a:solidFill>
            <a:srgbClr val="B8D4E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What pulls the airplane down?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21820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9729"/>
          <a:stretch/>
        </p:blipFill>
        <p:spPr>
          <a:xfrm>
            <a:off x="613817" y="1169774"/>
            <a:ext cx="10964365" cy="5307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56501" y="164758"/>
            <a:ext cx="2302379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>
                <a:latin typeface="Futura"/>
              </a:rPr>
              <a:t>2. Lift</a:t>
            </a:r>
            <a:endParaRPr lang="en-CA" sz="6600" dirty="0">
              <a:latin typeface="Futura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2B4CE0BF-0772-F6E7-006E-FA1B54AD665B}"/>
              </a:ext>
            </a:extLst>
          </p:cNvPr>
          <p:cNvSpPr/>
          <p:nvPr/>
        </p:nvSpPr>
        <p:spPr>
          <a:xfrm>
            <a:off x="5478161" y="1665077"/>
            <a:ext cx="1235676" cy="1243912"/>
          </a:xfrm>
          <a:prstGeom prst="upArrow">
            <a:avLst/>
          </a:prstGeom>
          <a:solidFill>
            <a:srgbClr val="C20437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26764-733B-349B-9346-0768FDE74AE2}"/>
              </a:ext>
            </a:extLst>
          </p:cNvPr>
          <p:cNvSpPr txBox="1"/>
          <p:nvPr/>
        </p:nvSpPr>
        <p:spPr>
          <a:xfrm>
            <a:off x="2458880" y="5923801"/>
            <a:ext cx="6895299" cy="769441"/>
          </a:xfrm>
          <a:prstGeom prst="rect">
            <a:avLst/>
          </a:prstGeom>
          <a:solidFill>
            <a:srgbClr val="B8D4E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What holds the airplane up?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35309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9729"/>
          <a:stretch/>
        </p:blipFill>
        <p:spPr>
          <a:xfrm>
            <a:off x="613817" y="1169774"/>
            <a:ext cx="10964365" cy="5307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31805" y="137865"/>
            <a:ext cx="3443416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>
                <a:latin typeface="Futura"/>
              </a:rPr>
              <a:t>3. Thrust</a:t>
            </a:r>
            <a:endParaRPr lang="en-CA" sz="6600" dirty="0">
              <a:latin typeface="Futura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F69879B-CF23-F60B-323E-E8F1219EF78E}"/>
              </a:ext>
            </a:extLst>
          </p:cNvPr>
          <p:cNvSpPr/>
          <p:nvPr/>
        </p:nvSpPr>
        <p:spPr>
          <a:xfrm rot="6320822">
            <a:off x="2298357" y="2712310"/>
            <a:ext cx="1293341" cy="1243913"/>
          </a:xfrm>
          <a:prstGeom prst="downArrow">
            <a:avLst/>
          </a:prstGeom>
          <a:solidFill>
            <a:srgbClr val="C20437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3F789-7384-AE6F-24F5-E2BA6DE05A73}"/>
              </a:ext>
            </a:extLst>
          </p:cNvPr>
          <p:cNvSpPr txBox="1"/>
          <p:nvPr/>
        </p:nvSpPr>
        <p:spPr>
          <a:xfrm>
            <a:off x="2065542" y="5923801"/>
            <a:ext cx="8060914" cy="769441"/>
          </a:xfrm>
          <a:prstGeom prst="rect">
            <a:avLst/>
          </a:prstGeom>
          <a:solidFill>
            <a:srgbClr val="B8D4E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What pulls the airplane forward?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85668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A2C339-43DC-4B9C-8BC5-EB24E7CDA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3" b="9729"/>
          <a:stretch/>
        </p:blipFill>
        <p:spPr>
          <a:xfrm>
            <a:off x="613817" y="1169774"/>
            <a:ext cx="10964365" cy="5307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94ACAC-D217-9E11-B66F-42FB91A6D9BF}"/>
              </a:ext>
            </a:extLst>
          </p:cNvPr>
          <p:cNvSpPr txBox="1">
            <a:spLocks/>
          </p:cNvSpPr>
          <p:nvPr/>
        </p:nvSpPr>
        <p:spPr>
          <a:xfrm>
            <a:off x="148281" y="164758"/>
            <a:ext cx="3204519" cy="1005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600" b="1" dirty="0">
                <a:latin typeface="Futura"/>
              </a:rPr>
              <a:t>4. Drag</a:t>
            </a:r>
            <a:endParaRPr lang="en-CA" sz="6600" dirty="0">
              <a:latin typeface="Futura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F69879B-CF23-F60B-323E-E8F1219EF78E}"/>
              </a:ext>
            </a:extLst>
          </p:cNvPr>
          <p:cNvSpPr/>
          <p:nvPr/>
        </p:nvSpPr>
        <p:spPr>
          <a:xfrm rot="16823656">
            <a:off x="8402131" y="4386648"/>
            <a:ext cx="1293341" cy="1243913"/>
          </a:xfrm>
          <a:prstGeom prst="downArrow">
            <a:avLst/>
          </a:prstGeom>
          <a:solidFill>
            <a:srgbClr val="C20437"/>
          </a:solidFill>
          <a:ln w="38100">
            <a:solidFill>
              <a:srgbClr val="FFFF00"/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A321B-7B13-557E-0970-966CABB83331}"/>
              </a:ext>
            </a:extLst>
          </p:cNvPr>
          <p:cNvSpPr txBox="1"/>
          <p:nvPr/>
        </p:nvSpPr>
        <p:spPr>
          <a:xfrm>
            <a:off x="2436826" y="5923801"/>
            <a:ext cx="7318345" cy="769441"/>
          </a:xfrm>
          <a:prstGeom prst="rect">
            <a:avLst/>
          </a:prstGeom>
          <a:solidFill>
            <a:srgbClr val="B8D4E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What holds the airplane back?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179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4C0F4-A44C-42E0-933B-78789AA48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0" y="4588690"/>
            <a:ext cx="4479637" cy="1714317"/>
          </a:xfrm>
          <a:prstGeom prst="rect">
            <a:avLst/>
          </a:prstGeom>
        </p:spPr>
      </p:pic>
      <p:pic>
        <p:nvPicPr>
          <p:cNvPr id="3" name="Picture 2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8890E402-14A1-80FE-F2B3-315C14688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18" y="4299039"/>
            <a:ext cx="3810000" cy="22936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494BCF4-0F6E-51BB-A5F6-173FC6C4B301}"/>
              </a:ext>
            </a:extLst>
          </p:cNvPr>
          <p:cNvSpPr txBox="1">
            <a:spLocks/>
          </p:cNvSpPr>
          <p:nvPr/>
        </p:nvSpPr>
        <p:spPr>
          <a:xfrm>
            <a:off x="2182902" y="1334248"/>
            <a:ext cx="7826195" cy="785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>
                <a:latin typeface="Futura"/>
              </a:rPr>
              <a:t>Activity: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57538B-7068-7C90-994F-CB2776CD54F2}"/>
              </a:ext>
            </a:extLst>
          </p:cNvPr>
          <p:cNvSpPr txBox="1">
            <a:spLocks/>
          </p:cNvSpPr>
          <p:nvPr/>
        </p:nvSpPr>
        <p:spPr>
          <a:xfrm>
            <a:off x="1456893" y="2268173"/>
            <a:ext cx="9038067" cy="159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6600" b="1" dirty="0">
                <a:latin typeface="Futura"/>
              </a:rPr>
              <a:t>Making a Paper Airplane</a:t>
            </a:r>
          </a:p>
        </p:txBody>
      </p:sp>
    </p:spTree>
    <p:extLst>
      <p:ext uri="{BB962C8B-B14F-4D97-AF65-F5344CB8AC3E}">
        <p14:creationId xmlns:p14="http://schemas.microsoft.com/office/powerpoint/2010/main" val="318354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26c755-6ee2-40e2-9243-0b3cad262ef6">
      <Terms xmlns="http://schemas.microsoft.com/office/infopath/2007/PartnerControls"/>
    </lcf76f155ced4ddcb4097134ff3c332f>
    <TaxCatchAll xmlns="d613c392-4471-480c-bc9b-ac3ed924c4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0534F3AD0864CB7941310AFCC6F71" ma:contentTypeVersion="17" ma:contentTypeDescription="Create a new document." ma:contentTypeScope="" ma:versionID="ef3f41418f852240f7f88a42c9417d51">
  <xsd:schema xmlns:xsd="http://www.w3.org/2001/XMLSchema" xmlns:xs="http://www.w3.org/2001/XMLSchema" xmlns:p="http://schemas.microsoft.com/office/2006/metadata/properties" xmlns:ns2="d613c392-4471-480c-bc9b-ac3ed924c449" xmlns:ns3="a426c755-6ee2-40e2-9243-0b3cad262ef6" targetNamespace="http://schemas.microsoft.com/office/2006/metadata/properties" ma:root="true" ma:fieldsID="22f4672b0fda8ca773d6e40fef889cb3" ns2:_="" ns3:_="">
    <xsd:import namespace="d613c392-4471-480c-bc9b-ac3ed924c449"/>
    <xsd:import namespace="a426c755-6ee2-40e2-9243-0b3cad262e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3c392-4471-480c-bc9b-ac3ed924c4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0f80af-4b15-4c95-bc71-cc65a43d9ec3}" ma:internalName="TaxCatchAll" ma:showField="CatchAllData" ma:web="d613c392-4471-480c-bc9b-ac3ed924c4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6c755-6ee2-40e2-9243-0b3cad262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1dc354-7a81-40e1-b7cc-4d480e6b9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B95FDE-B065-4029-9E52-DE0B4F728D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7CFC4-C587-4AE0-A5C1-46ABA18DEC4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426c755-6ee2-40e2-9243-0b3cad262ef6"/>
    <ds:schemaRef ds:uri="d613c392-4471-480c-bc9b-ac3ed924c44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A6945E-09B5-41E0-B43B-799721E78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3c392-4471-480c-bc9b-ac3ed924c449"/>
    <ds:schemaRef ds:uri="a426c755-6ee2-40e2-9243-0b3cad262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284</Words>
  <Application>Microsoft Office PowerPoint</Application>
  <PresentationFormat>Widescreen</PresentationFormat>
  <Paragraphs>77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Valour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Valour Canada - PPT Template</dc:title>
  <dc:creator>Peter J. Boyle</dc:creator>
  <cp:lastModifiedBy>Aaron Curtis</cp:lastModifiedBy>
  <cp:revision>88</cp:revision>
  <cp:lastPrinted>2016-04-18T21:19:02Z</cp:lastPrinted>
  <dcterms:created xsi:type="dcterms:W3CDTF">2016-01-26T15:27:35Z</dcterms:created>
  <dcterms:modified xsi:type="dcterms:W3CDTF">2023-12-04T20:29:54Z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0x010100C7E0534F3AD0864CB7941310AFCC6F71</vt:lpwstr>
  </property>
</Properties>
</file>