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tiff" ContentType="image/tiff"/>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43"/>
  </p:notesMasterIdLst>
  <p:handoutMasterIdLst>
    <p:handoutMasterId r:id="rId44"/>
  </p:handoutMasterIdLst>
  <p:sldIdLst>
    <p:sldId id="256" r:id="rId5"/>
    <p:sldId id="257" r:id="rId6"/>
    <p:sldId id="276" r:id="rId7"/>
    <p:sldId id="259" r:id="rId8"/>
    <p:sldId id="267" r:id="rId9"/>
    <p:sldId id="262" r:id="rId10"/>
    <p:sldId id="266" r:id="rId11"/>
    <p:sldId id="269" r:id="rId12"/>
    <p:sldId id="270" r:id="rId13"/>
    <p:sldId id="339" r:id="rId14"/>
    <p:sldId id="272" r:id="rId15"/>
    <p:sldId id="260" r:id="rId16"/>
    <p:sldId id="265" r:id="rId17"/>
    <p:sldId id="273" r:id="rId18"/>
    <p:sldId id="340" r:id="rId19"/>
    <p:sldId id="289" r:id="rId20"/>
    <p:sldId id="263" r:id="rId21"/>
    <p:sldId id="258" r:id="rId22"/>
    <p:sldId id="291" r:id="rId23"/>
    <p:sldId id="280" r:id="rId24"/>
    <p:sldId id="282" r:id="rId25"/>
    <p:sldId id="307" r:id="rId26"/>
    <p:sldId id="285" r:id="rId27"/>
    <p:sldId id="286" r:id="rId28"/>
    <p:sldId id="283" r:id="rId29"/>
    <p:sldId id="306" r:id="rId30"/>
    <p:sldId id="294" r:id="rId31"/>
    <p:sldId id="295" r:id="rId32"/>
    <p:sldId id="297" r:id="rId33"/>
    <p:sldId id="284" r:id="rId34"/>
    <p:sldId id="338" r:id="rId35"/>
    <p:sldId id="308" r:id="rId36"/>
    <p:sldId id="301" r:id="rId37"/>
    <p:sldId id="303" r:id="rId38"/>
    <p:sldId id="311" r:id="rId39"/>
    <p:sldId id="299" r:id="rId40"/>
    <p:sldId id="279" r:id="rId41"/>
    <p:sldId id="310" r:id="rId42"/>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2043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344" autoAdjust="0"/>
    <p:restoredTop sz="75949" autoAdjust="0"/>
  </p:normalViewPr>
  <p:slideViewPr>
    <p:cSldViewPr snapToGrid="0">
      <p:cViewPr varScale="1">
        <p:scale>
          <a:sx n="46" d="100"/>
          <a:sy n="46" d="100"/>
        </p:scale>
        <p:origin x="869" y="42"/>
      </p:cViewPr>
      <p:guideLst/>
    </p:cSldViewPr>
  </p:slideViewPr>
  <p:outlineViewPr>
    <p:cViewPr>
      <p:scale>
        <a:sx n="33" d="100"/>
        <a:sy n="33" d="100"/>
      </p:scale>
      <p:origin x="0" y="-3612"/>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slide" Target="slides/slide37.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handoutMaster" Target="handoutMasters/handout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notesMaster" Target="notesMasters/notesMaster1.xml"/><Relationship Id="rId48"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CA" dirty="0"/>
          </a:p>
        </p:txBody>
      </p:sp>
      <p:sp>
        <p:nvSpPr>
          <p:cNvPr id="3" name="Date Placeholder 2"/>
          <p:cNvSpPr>
            <a:spLocks noGrp="1"/>
          </p:cNvSpPr>
          <p:nvPr>
            <p:ph type="dt" sz="quarter" idx="1"/>
          </p:nvPr>
        </p:nvSpPr>
        <p:spPr>
          <a:xfrm>
            <a:off x="3970938" y="0"/>
            <a:ext cx="3037840" cy="466434"/>
          </a:xfrm>
          <a:prstGeom prst="rect">
            <a:avLst/>
          </a:prstGeom>
        </p:spPr>
        <p:txBody>
          <a:bodyPr vert="horz" lIns="93177" tIns="46589" rIns="93177" bIns="46589" rtlCol="0"/>
          <a:lstStyle>
            <a:lvl1pPr algn="r">
              <a:defRPr sz="1200"/>
            </a:lvl1pPr>
          </a:lstStyle>
          <a:p>
            <a:fld id="{AA71D81C-86D0-4D0F-A89F-225EC27F0467}" type="datetimeFigureOut">
              <a:rPr lang="en-CA" smtClean="0"/>
              <a:t>2020-02-26</a:t>
            </a:fld>
            <a:endParaRPr lang="en-CA" dirty="0"/>
          </a:p>
        </p:txBody>
      </p:sp>
      <p:sp>
        <p:nvSpPr>
          <p:cNvPr id="4" name="Footer Placeholder 3"/>
          <p:cNvSpPr>
            <a:spLocks noGrp="1"/>
          </p:cNvSpPr>
          <p:nvPr>
            <p:ph type="ftr" sz="quarter" idx="2"/>
          </p:nvPr>
        </p:nvSpPr>
        <p:spPr>
          <a:xfrm>
            <a:off x="0" y="8829967"/>
            <a:ext cx="3037840" cy="466433"/>
          </a:xfrm>
          <a:prstGeom prst="rect">
            <a:avLst/>
          </a:prstGeom>
        </p:spPr>
        <p:txBody>
          <a:bodyPr vert="horz" lIns="93177" tIns="46589" rIns="93177" bIns="46589" rtlCol="0" anchor="b"/>
          <a:lstStyle>
            <a:lvl1pPr algn="l">
              <a:defRPr sz="1200"/>
            </a:lvl1pPr>
          </a:lstStyle>
          <a:p>
            <a:endParaRPr lang="en-CA" dirty="0"/>
          </a:p>
        </p:txBody>
      </p:sp>
      <p:sp>
        <p:nvSpPr>
          <p:cNvPr id="5" name="Slide Number Placeholder 4"/>
          <p:cNvSpPr>
            <a:spLocks noGrp="1"/>
          </p:cNvSpPr>
          <p:nvPr>
            <p:ph type="sldNum" sz="quarter" idx="3"/>
          </p:nvPr>
        </p:nvSpPr>
        <p:spPr>
          <a:xfrm>
            <a:off x="3970938" y="8829967"/>
            <a:ext cx="3037840" cy="466433"/>
          </a:xfrm>
          <a:prstGeom prst="rect">
            <a:avLst/>
          </a:prstGeom>
        </p:spPr>
        <p:txBody>
          <a:bodyPr vert="horz" lIns="93177" tIns="46589" rIns="93177" bIns="46589" rtlCol="0" anchor="b"/>
          <a:lstStyle>
            <a:lvl1pPr algn="r">
              <a:defRPr sz="1200"/>
            </a:lvl1pPr>
          </a:lstStyle>
          <a:p>
            <a:fld id="{FC96D020-A858-489E-B360-64D37003B5E8}" type="slidenum">
              <a:rPr lang="en-CA" smtClean="0"/>
              <a:t>‹#›</a:t>
            </a:fld>
            <a:endParaRPr lang="en-CA" dirty="0"/>
          </a:p>
        </p:txBody>
      </p:sp>
    </p:spTree>
    <p:extLst>
      <p:ext uri="{BB962C8B-B14F-4D97-AF65-F5344CB8AC3E}">
        <p14:creationId xmlns:p14="http://schemas.microsoft.com/office/powerpoint/2010/main" val="26443014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6725"/>
          </a:xfrm>
          <a:prstGeom prst="rect">
            <a:avLst/>
          </a:prstGeom>
        </p:spPr>
        <p:txBody>
          <a:bodyPr vert="horz" lIns="91440" tIns="45720" rIns="91440" bIns="45720" rtlCol="0"/>
          <a:lstStyle>
            <a:lvl1pPr algn="l">
              <a:defRPr sz="1200"/>
            </a:lvl1pPr>
          </a:lstStyle>
          <a:p>
            <a:endParaRPr lang="en-CA" dirty="0"/>
          </a:p>
        </p:txBody>
      </p:sp>
      <p:sp>
        <p:nvSpPr>
          <p:cNvPr id="3" name="Date Placeholder 2"/>
          <p:cNvSpPr>
            <a:spLocks noGrp="1"/>
          </p:cNvSpPr>
          <p:nvPr>
            <p:ph type="dt" idx="1"/>
          </p:nvPr>
        </p:nvSpPr>
        <p:spPr>
          <a:xfrm>
            <a:off x="3970338" y="0"/>
            <a:ext cx="3038475" cy="466725"/>
          </a:xfrm>
          <a:prstGeom prst="rect">
            <a:avLst/>
          </a:prstGeom>
        </p:spPr>
        <p:txBody>
          <a:bodyPr vert="horz" lIns="91440" tIns="45720" rIns="91440" bIns="45720" rtlCol="0"/>
          <a:lstStyle>
            <a:lvl1pPr algn="r">
              <a:defRPr sz="1200"/>
            </a:lvl1pPr>
          </a:lstStyle>
          <a:p>
            <a:fld id="{36AA6123-D29F-4396-BD2F-AF8A76E08F8E}" type="datetimeFigureOut">
              <a:rPr lang="en-CA" smtClean="0"/>
              <a:t>2020-02-26</a:t>
            </a:fld>
            <a:endParaRPr lang="en-CA" dirty="0"/>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1440" tIns="45720" rIns="91440" bIns="45720" rtlCol="0" anchor="ctr"/>
          <a:lstStyle/>
          <a:p>
            <a:endParaRPr lang="en-CA" dirty="0"/>
          </a:p>
        </p:txBody>
      </p:sp>
      <p:sp>
        <p:nvSpPr>
          <p:cNvPr id="5" name="Notes Placeholder 4"/>
          <p:cNvSpPr>
            <a:spLocks noGrp="1"/>
          </p:cNvSpPr>
          <p:nvPr>
            <p:ph type="body" sz="quarter" idx="3"/>
          </p:nvPr>
        </p:nvSpPr>
        <p:spPr>
          <a:xfrm>
            <a:off x="701675" y="4473575"/>
            <a:ext cx="5607050" cy="3660775"/>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6" name="Footer Placeholder 5"/>
          <p:cNvSpPr>
            <a:spLocks noGrp="1"/>
          </p:cNvSpPr>
          <p:nvPr>
            <p:ph type="ftr" sz="quarter" idx="4"/>
          </p:nvPr>
        </p:nvSpPr>
        <p:spPr>
          <a:xfrm>
            <a:off x="0" y="8829675"/>
            <a:ext cx="3038475" cy="466725"/>
          </a:xfrm>
          <a:prstGeom prst="rect">
            <a:avLst/>
          </a:prstGeom>
        </p:spPr>
        <p:txBody>
          <a:bodyPr vert="horz" lIns="91440" tIns="45720" rIns="91440" bIns="45720" rtlCol="0" anchor="b"/>
          <a:lstStyle>
            <a:lvl1pPr algn="l">
              <a:defRPr sz="1200"/>
            </a:lvl1pPr>
          </a:lstStyle>
          <a:p>
            <a:endParaRPr lang="en-CA" dirty="0"/>
          </a:p>
        </p:txBody>
      </p:sp>
      <p:sp>
        <p:nvSpPr>
          <p:cNvPr id="7" name="Slide Number Placeholder 6"/>
          <p:cNvSpPr>
            <a:spLocks noGrp="1"/>
          </p:cNvSpPr>
          <p:nvPr>
            <p:ph type="sldNum" sz="quarter" idx="5"/>
          </p:nvPr>
        </p:nvSpPr>
        <p:spPr>
          <a:xfrm>
            <a:off x="3970338" y="8829675"/>
            <a:ext cx="3038475" cy="466725"/>
          </a:xfrm>
          <a:prstGeom prst="rect">
            <a:avLst/>
          </a:prstGeom>
        </p:spPr>
        <p:txBody>
          <a:bodyPr vert="horz" lIns="91440" tIns="45720" rIns="91440" bIns="45720" rtlCol="0" anchor="b"/>
          <a:lstStyle>
            <a:lvl1pPr algn="r">
              <a:defRPr sz="1200"/>
            </a:lvl1pPr>
          </a:lstStyle>
          <a:p>
            <a:fld id="{4CD7902F-DEA6-4DE7-8CE4-77C711B7CF5C}" type="slidenum">
              <a:rPr lang="en-CA" smtClean="0"/>
              <a:t>‹#›</a:t>
            </a:fld>
            <a:endParaRPr lang="en-CA" dirty="0"/>
          </a:p>
        </p:txBody>
      </p:sp>
    </p:spTree>
    <p:extLst>
      <p:ext uri="{BB962C8B-B14F-4D97-AF65-F5344CB8AC3E}">
        <p14:creationId xmlns:p14="http://schemas.microsoft.com/office/powerpoint/2010/main" val="336774759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0</a:t>
            </a:r>
          </a:p>
        </p:txBody>
      </p:sp>
      <p:sp>
        <p:nvSpPr>
          <p:cNvPr id="4" name="Slide Number Placeholder 3"/>
          <p:cNvSpPr>
            <a:spLocks noGrp="1"/>
          </p:cNvSpPr>
          <p:nvPr>
            <p:ph type="sldNum" sz="quarter" idx="10"/>
          </p:nvPr>
        </p:nvSpPr>
        <p:spPr/>
        <p:txBody>
          <a:bodyPr/>
          <a:lstStyle/>
          <a:p>
            <a:fld id="{4CD7902F-DEA6-4DE7-8CE4-77C711B7CF5C}" type="slidenum">
              <a:rPr lang="en-CA" smtClean="0"/>
              <a:t>1</a:t>
            </a:fld>
            <a:endParaRPr lang="en-CA" dirty="0"/>
          </a:p>
        </p:txBody>
      </p:sp>
    </p:spTree>
    <p:extLst>
      <p:ext uri="{BB962C8B-B14F-4D97-AF65-F5344CB8AC3E}">
        <p14:creationId xmlns:p14="http://schemas.microsoft.com/office/powerpoint/2010/main" val="193699166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Note the thickness of the concrete and the clear view of the English Channel</a:t>
            </a:r>
          </a:p>
        </p:txBody>
      </p:sp>
      <p:sp>
        <p:nvSpPr>
          <p:cNvPr id="4" name="Slide Number Placeholder 3"/>
          <p:cNvSpPr>
            <a:spLocks noGrp="1"/>
          </p:cNvSpPr>
          <p:nvPr>
            <p:ph type="sldNum" sz="quarter" idx="10"/>
          </p:nvPr>
        </p:nvSpPr>
        <p:spPr/>
        <p:txBody>
          <a:bodyPr/>
          <a:lstStyle/>
          <a:p>
            <a:fld id="{4CD7902F-DEA6-4DE7-8CE4-77C711B7CF5C}" type="slidenum">
              <a:rPr lang="en-CA" smtClean="0"/>
              <a:t>10</a:t>
            </a:fld>
            <a:endParaRPr lang="en-CA" dirty="0"/>
          </a:p>
        </p:txBody>
      </p:sp>
    </p:spTree>
    <p:extLst>
      <p:ext uri="{BB962C8B-B14F-4D97-AF65-F5344CB8AC3E}">
        <p14:creationId xmlns:p14="http://schemas.microsoft.com/office/powerpoint/2010/main" val="274347363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0</a:t>
            </a:r>
            <a:endParaRPr lang="en-CA" dirty="0"/>
          </a:p>
        </p:txBody>
      </p:sp>
      <p:sp>
        <p:nvSpPr>
          <p:cNvPr id="4" name="Slide Number Placeholder 3"/>
          <p:cNvSpPr>
            <a:spLocks noGrp="1"/>
          </p:cNvSpPr>
          <p:nvPr>
            <p:ph type="sldNum" sz="quarter" idx="10"/>
          </p:nvPr>
        </p:nvSpPr>
        <p:spPr/>
        <p:txBody>
          <a:bodyPr/>
          <a:lstStyle/>
          <a:p>
            <a:fld id="{4CD7902F-DEA6-4DE7-8CE4-77C711B7CF5C}" type="slidenum">
              <a:rPr lang="en-CA" smtClean="0"/>
              <a:t>11</a:t>
            </a:fld>
            <a:endParaRPr lang="en-CA" dirty="0"/>
          </a:p>
        </p:txBody>
      </p:sp>
    </p:spTree>
    <p:extLst>
      <p:ext uri="{BB962C8B-B14F-4D97-AF65-F5344CB8AC3E}">
        <p14:creationId xmlns:p14="http://schemas.microsoft.com/office/powerpoint/2010/main" val="395460155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Explain the difference between:  Operation OVERLORD (see slide)</a:t>
            </a:r>
          </a:p>
        </p:txBody>
      </p:sp>
      <p:sp>
        <p:nvSpPr>
          <p:cNvPr id="4" name="Slide Number Placeholder 3"/>
          <p:cNvSpPr>
            <a:spLocks noGrp="1"/>
          </p:cNvSpPr>
          <p:nvPr>
            <p:ph type="sldNum" sz="quarter" idx="10"/>
          </p:nvPr>
        </p:nvSpPr>
        <p:spPr/>
        <p:txBody>
          <a:bodyPr/>
          <a:lstStyle/>
          <a:p>
            <a:fld id="{4CD7902F-DEA6-4DE7-8CE4-77C711B7CF5C}" type="slidenum">
              <a:rPr lang="en-CA" smtClean="0"/>
              <a:t>12</a:t>
            </a:fld>
            <a:endParaRPr lang="en-CA" dirty="0"/>
          </a:p>
        </p:txBody>
      </p:sp>
    </p:spTree>
    <p:extLst>
      <p:ext uri="{BB962C8B-B14F-4D97-AF65-F5344CB8AC3E}">
        <p14:creationId xmlns:p14="http://schemas.microsoft.com/office/powerpoint/2010/main" val="417514533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And Operation NEPTUNE (see slide)</a:t>
            </a:r>
          </a:p>
          <a:p>
            <a:r>
              <a:rPr lang="en-US" dirty="0"/>
              <a:t>(Neptune is the water portion (1-2 days) of Overlord (multi-week plan))</a:t>
            </a:r>
          </a:p>
          <a:p>
            <a:endParaRPr lang="en-US" dirty="0"/>
          </a:p>
        </p:txBody>
      </p:sp>
      <p:sp>
        <p:nvSpPr>
          <p:cNvPr id="4" name="Slide Number Placeholder 3"/>
          <p:cNvSpPr>
            <a:spLocks noGrp="1"/>
          </p:cNvSpPr>
          <p:nvPr>
            <p:ph type="sldNum" sz="quarter" idx="10"/>
          </p:nvPr>
        </p:nvSpPr>
        <p:spPr/>
        <p:txBody>
          <a:bodyPr/>
          <a:lstStyle/>
          <a:p>
            <a:fld id="{4CD7902F-DEA6-4DE7-8CE4-77C711B7CF5C}" type="slidenum">
              <a:rPr lang="en-CA" smtClean="0"/>
              <a:t>13</a:t>
            </a:fld>
            <a:endParaRPr lang="en-CA" dirty="0"/>
          </a:p>
        </p:txBody>
      </p:sp>
    </p:spTree>
    <p:extLst>
      <p:ext uri="{BB962C8B-B14F-4D97-AF65-F5344CB8AC3E}">
        <p14:creationId xmlns:p14="http://schemas.microsoft.com/office/powerpoint/2010/main" val="291294276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Present the activity: </a:t>
            </a:r>
            <a:r>
              <a:rPr lang="en-US" u="sng" dirty="0"/>
              <a:t>This is what you have at your disposal </a:t>
            </a:r>
          </a:p>
        </p:txBody>
      </p:sp>
      <p:sp>
        <p:nvSpPr>
          <p:cNvPr id="4" name="Slide Number Placeholder 3"/>
          <p:cNvSpPr>
            <a:spLocks noGrp="1"/>
          </p:cNvSpPr>
          <p:nvPr>
            <p:ph type="sldNum" sz="quarter" idx="10"/>
          </p:nvPr>
        </p:nvSpPr>
        <p:spPr/>
        <p:txBody>
          <a:bodyPr/>
          <a:lstStyle/>
          <a:p>
            <a:fld id="{4CD7902F-DEA6-4DE7-8CE4-77C711B7CF5C}" type="slidenum">
              <a:rPr lang="en-CA" smtClean="0"/>
              <a:t>14</a:t>
            </a:fld>
            <a:endParaRPr lang="en-CA" dirty="0"/>
          </a:p>
        </p:txBody>
      </p:sp>
    </p:spTree>
    <p:extLst>
      <p:ext uri="{BB962C8B-B14F-4D97-AF65-F5344CB8AC3E}">
        <p14:creationId xmlns:p14="http://schemas.microsoft.com/office/powerpoint/2010/main" val="398060929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Present the activity: </a:t>
            </a:r>
            <a:r>
              <a:rPr lang="en-US" u="sng" dirty="0"/>
              <a:t>This is what you need to consider</a:t>
            </a:r>
          </a:p>
          <a:p>
            <a:r>
              <a:rPr lang="en-US" dirty="0"/>
              <a:t>(Use this slide to get the audience’s brain-wheels turning. Be mindful to avoid overwhelming them with info, but also be mindful that they need to understand how complex the D-Day landing was)</a:t>
            </a:r>
          </a:p>
        </p:txBody>
      </p:sp>
      <p:sp>
        <p:nvSpPr>
          <p:cNvPr id="4" name="Slide Number Placeholder 3"/>
          <p:cNvSpPr>
            <a:spLocks noGrp="1"/>
          </p:cNvSpPr>
          <p:nvPr>
            <p:ph type="sldNum" sz="quarter" idx="10"/>
          </p:nvPr>
        </p:nvSpPr>
        <p:spPr/>
        <p:txBody>
          <a:bodyPr/>
          <a:lstStyle/>
          <a:p>
            <a:fld id="{4CD7902F-DEA6-4DE7-8CE4-77C711B7CF5C}" type="slidenum">
              <a:rPr lang="en-CA" smtClean="0"/>
              <a:t>15</a:t>
            </a:fld>
            <a:endParaRPr lang="en-CA" dirty="0"/>
          </a:p>
        </p:txBody>
      </p:sp>
    </p:spTree>
    <p:extLst>
      <p:ext uri="{BB962C8B-B14F-4D97-AF65-F5344CB8AC3E}">
        <p14:creationId xmlns:p14="http://schemas.microsoft.com/office/powerpoint/2010/main" val="20923700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 Present the activity: </a:t>
            </a:r>
            <a:r>
              <a:rPr lang="en-US" u="sng" dirty="0"/>
              <a:t>Go for it!</a:t>
            </a:r>
            <a:endParaRPr lang="en-US" u="none"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u="none" dirty="0"/>
              <a:t>(Quickly review map and provide hints on the slide)</a:t>
            </a:r>
            <a:endParaRPr lang="en-US" u="sng" dirty="0"/>
          </a:p>
          <a:p>
            <a:endParaRPr lang="en-US" dirty="0"/>
          </a:p>
        </p:txBody>
      </p:sp>
      <p:sp>
        <p:nvSpPr>
          <p:cNvPr id="4" name="Slide Number Placeholder 3"/>
          <p:cNvSpPr>
            <a:spLocks noGrp="1"/>
          </p:cNvSpPr>
          <p:nvPr>
            <p:ph type="sldNum" sz="quarter" idx="10"/>
          </p:nvPr>
        </p:nvSpPr>
        <p:spPr/>
        <p:txBody>
          <a:bodyPr/>
          <a:lstStyle/>
          <a:p>
            <a:fld id="{4CD7902F-DEA6-4DE7-8CE4-77C711B7CF5C}" type="slidenum">
              <a:rPr lang="en-CA" smtClean="0"/>
              <a:t>16</a:t>
            </a:fld>
            <a:endParaRPr lang="en-CA" dirty="0"/>
          </a:p>
        </p:txBody>
      </p:sp>
    </p:spTree>
    <p:extLst>
      <p:ext uri="{BB962C8B-B14F-4D97-AF65-F5344CB8AC3E}">
        <p14:creationId xmlns:p14="http://schemas.microsoft.com/office/powerpoint/2010/main" val="348212589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0</a:t>
            </a:r>
          </a:p>
        </p:txBody>
      </p:sp>
      <p:sp>
        <p:nvSpPr>
          <p:cNvPr id="4" name="Slide Number Placeholder 3"/>
          <p:cNvSpPr>
            <a:spLocks noGrp="1"/>
          </p:cNvSpPr>
          <p:nvPr>
            <p:ph type="sldNum" sz="quarter" idx="10"/>
          </p:nvPr>
        </p:nvSpPr>
        <p:spPr/>
        <p:txBody>
          <a:bodyPr/>
          <a:lstStyle/>
          <a:p>
            <a:fld id="{4CD7902F-DEA6-4DE7-8CE4-77C711B7CF5C}" type="slidenum">
              <a:rPr lang="en-CA" smtClean="0"/>
              <a:t>17</a:t>
            </a:fld>
            <a:endParaRPr lang="en-CA" dirty="0"/>
          </a:p>
        </p:txBody>
      </p:sp>
    </p:spTree>
    <p:extLst>
      <p:ext uri="{BB962C8B-B14F-4D97-AF65-F5344CB8AC3E}">
        <p14:creationId xmlns:p14="http://schemas.microsoft.com/office/powerpoint/2010/main" val="61772313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SOLUTION for Activity #1 (No formal debrief. Discuss answers as they are given. Note that blue text will popup as the slide is clicked through)</a:t>
            </a:r>
          </a:p>
        </p:txBody>
      </p:sp>
      <p:sp>
        <p:nvSpPr>
          <p:cNvPr id="4" name="Slide Number Placeholder 3"/>
          <p:cNvSpPr>
            <a:spLocks noGrp="1"/>
          </p:cNvSpPr>
          <p:nvPr>
            <p:ph type="sldNum" sz="quarter" idx="10"/>
          </p:nvPr>
        </p:nvSpPr>
        <p:spPr/>
        <p:txBody>
          <a:bodyPr/>
          <a:lstStyle/>
          <a:p>
            <a:fld id="{4CD7902F-DEA6-4DE7-8CE4-77C711B7CF5C}" type="slidenum">
              <a:rPr lang="en-CA" smtClean="0"/>
              <a:t>18</a:t>
            </a:fld>
            <a:endParaRPr lang="en-CA" dirty="0"/>
          </a:p>
        </p:txBody>
      </p:sp>
    </p:spTree>
    <p:extLst>
      <p:ext uri="{BB962C8B-B14F-4D97-AF65-F5344CB8AC3E}">
        <p14:creationId xmlns:p14="http://schemas.microsoft.com/office/powerpoint/2010/main" val="162917198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SOLUTION for Activity #1 – “Real-life” answer is #4 (Bay of Normandy)</a:t>
            </a:r>
          </a:p>
        </p:txBody>
      </p:sp>
      <p:sp>
        <p:nvSpPr>
          <p:cNvPr id="4" name="Slide Number Placeholder 3"/>
          <p:cNvSpPr>
            <a:spLocks noGrp="1"/>
          </p:cNvSpPr>
          <p:nvPr>
            <p:ph type="sldNum" sz="quarter" idx="10"/>
          </p:nvPr>
        </p:nvSpPr>
        <p:spPr/>
        <p:txBody>
          <a:bodyPr/>
          <a:lstStyle/>
          <a:p>
            <a:fld id="{4CD7902F-DEA6-4DE7-8CE4-77C711B7CF5C}" type="slidenum">
              <a:rPr lang="en-CA" smtClean="0"/>
              <a:t>19</a:t>
            </a:fld>
            <a:endParaRPr lang="en-CA" dirty="0"/>
          </a:p>
        </p:txBody>
      </p:sp>
    </p:spTree>
    <p:extLst>
      <p:ext uri="{BB962C8B-B14F-4D97-AF65-F5344CB8AC3E}">
        <p14:creationId xmlns:p14="http://schemas.microsoft.com/office/powerpoint/2010/main" val="119563062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Tx/>
              <a:buNone/>
            </a:pPr>
            <a:r>
              <a:rPr lang="en-US" dirty="0"/>
              <a:t>= </a:t>
            </a:r>
            <a:r>
              <a:rPr lang="en-US" dirty="0">
                <a:highlight>
                  <a:srgbClr val="00FF00"/>
                </a:highlight>
              </a:rPr>
              <a:t>Green highlights </a:t>
            </a:r>
            <a:r>
              <a:rPr lang="en-US" dirty="0"/>
              <a:t>show main events and/or winning side in that year</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 Blue text show events involving Canada</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 </a:t>
            </a:r>
            <a:r>
              <a:rPr lang="en-US" b="1" dirty="0"/>
              <a:t>Battle of Britain </a:t>
            </a:r>
            <a:r>
              <a:rPr lang="en-US" dirty="0"/>
              <a:t>(</a:t>
            </a:r>
            <a:r>
              <a:rPr lang="en-US" dirty="0" err="1"/>
              <a:t>Cdn</a:t>
            </a:r>
            <a:r>
              <a:rPr lang="en-US" dirty="0"/>
              <a:t> airmen) in ‘40</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 Nazi supply lines are stretched and winter prevents them from taking Moscow</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 </a:t>
            </a:r>
            <a:r>
              <a:rPr lang="en-US" b="1" dirty="0"/>
              <a:t>Battle of Hong Kong</a:t>
            </a:r>
          </a:p>
          <a:p>
            <a:r>
              <a:rPr lang="en-US" dirty="0"/>
              <a:t>= Early dominance of Germany, 1942 is balanced (There are wins and losses on both sides)</a:t>
            </a:r>
          </a:p>
        </p:txBody>
      </p:sp>
      <p:sp>
        <p:nvSpPr>
          <p:cNvPr id="4" name="Slide Number Placeholder 3"/>
          <p:cNvSpPr>
            <a:spLocks noGrp="1"/>
          </p:cNvSpPr>
          <p:nvPr>
            <p:ph type="sldNum" sz="quarter" idx="10"/>
          </p:nvPr>
        </p:nvSpPr>
        <p:spPr/>
        <p:txBody>
          <a:bodyPr/>
          <a:lstStyle/>
          <a:p>
            <a:fld id="{4CD7902F-DEA6-4DE7-8CE4-77C711B7CF5C}" type="slidenum">
              <a:rPr lang="en-CA" smtClean="0"/>
              <a:t>2</a:t>
            </a:fld>
            <a:endParaRPr lang="en-CA" dirty="0"/>
          </a:p>
        </p:txBody>
      </p:sp>
    </p:spTree>
    <p:extLst>
      <p:ext uri="{BB962C8B-B14F-4D97-AF65-F5344CB8AC3E}">
        <p14:creationId xmlns:p14="http://schemas.microsoft.com/office/powerpoint/2010/main" val="377418364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SOLUTION for Activity #1</a:t>
            </a:r>
          </a:p>
          <a:p>
            <a:pPr marL="171450" indent="-171450">
              <a:buFontTx/>
              <a:buChar char="-"/>
            </a:pPr>
            <a:r>
              <a:rPr lang="en-US" dirty="0"/>
              <a:t>Interesting points:</a:t>
            </a:r>
          </a:p>
          <a:p>
            <a:pPr marL="0" indent="0">
              <a:buFontTx/>
              <a:buNone/>
            </a:pPr>
            <a:r>
              <a:rPr lang="en-US" dirty="0"/>
              <a:t>  &gt; Hitler always suspected Normandy, but his senior Generals disagreed</a:t>
            </a:r>
          </a:p>
          <a:p>
            <a:pPr marL="0" indent="0">
              <a:buFontTx/>
              <a:buNone/>
            </a:pPr>
            <a:r>
              <a:rPr lang="en-US" dirty="0"/>
              <a:t>  &gt; “Frogmen” were sent in to test the sand prior to the planning (Lesson from Dieppe)</a:t>
            </a:r>
          </a:p>
          <a:p>
            <a:pPr marL="0" indent="0">
              <a:buFontTx/>
              <a:buNone/>
            </a:pPr>
            <a:r>
              <a:rPr lang="en-US" dirty="0"/>
              <a:t>  &gt; both ports were destroyed by the Nazis</a:t>
            </a:r>
          </a:p>
          <a:p>
            <a:pPr marL="0" indent="0">
              <a:buFontTx/>
              <a:buNone/>
            </a:pPr>
            <a:r>
              <a:rPr lang="en-US" dirty="0"/>
              <a:t>  &gt; Temporary </a:t>
            </a:r>
            <a:r>
              <a:rPr lang="en-US" dirty="0" err="1"/>
              <a:t>harbours</a:t>
            </a:r>
            <a:r>
              <a:rPr lang="en-US" dirty="0"/>
              <a:t> set up at Omaha and Gold, named Mulberry ‘A’ and ‘B’ respectively</a:t>
            </a:r>
          </a:p>
          <a:p>
            <a:pPr marL="0" indent="0">
              <a:buFontTx/>
              <a:buNone/>
            </a:pPr>
            <a:r>
              <a:rPr lang="en-US" dirty="0"/>
              <a:t>  &gt; Locations 9 &amp; 10 were too far from England</a:t>
            </a:r>
          </a:p>
        </p:txBody>
      </p:sp>
      <p:sp>
        <p:nvSpPr>
          <p:cNvPr id="4" name="Slide Number Placeholder 3"/>
          <p:cNvSpPr>
            <a:spLocks noGrp="1"/>
          </p:cNvSpPr>
          <p:nvPr>
            <p:ph type="sldNum" sz="quarter" idx="10"/>
          </p:nvPr>
        </p:nvSpPr>
        <p:spPr/>
        <p:txBody>
          <a:bodyPr/>
          <a:lstStyle/>
          <a:p>
            <a:fld id="{4CD7902F-DEA6-4DE7-8CE4-77C711B7CF5C}" type="slidenum">
              <a:rPr lang="en-CA" smtClean="0"/>
              <a:t>20</a:t>
            </a:fld>
            <a:endParaRPr lang="en-CA" dirty="0"/>
          </a:p>
        </p:txBody>
      </p:sp>
    </p:spTree>
    <p:extLst>
      <p:ext uri="{BB962C8B-B14F-4D97-AF65-F5344CB8AC3E}">
        <p14:creationId xmlns:p14="http://schemas.microsoft.com/office/powerpoint/2010/main" val="347155803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is the invasion plan for Canadians assaulting Juno Beach)</a:t>
            </a:r>
          </a:p>
        </p:txBody>
      </p:sp>
      <p:sp>
        <p:nvSpPr>
          <p:cNvPr id="4" name="Slide Number Placeholder 3"/>
          <p:cNvSpPr>
            <a:spLocks noGrp="1"/>
          </p:cNvSpPr>
          <p:nvPr>
            <p:ph type="sldNum" sz="quarter" idx="10"/>
          </p:nvPr>
        </p:nvSpPr>
        <p:spPr/>
        <p:txBody>
          <a:bodyPr/>
          <a:lstStyle/>
          <a:p>
            <a:fld id="{4CD7902F-DEA6-4DE7-8CE4-77C711B7CF5C}" type="slidenum">
              <a:rPr lang="en-CA" smtClean="0"/>
              <a:t>21</a:t>
            </a:fld>
            <a:endParaRPr lang="en-CA" dirty="0"/>
          </a:p>
        </p:txBody>
      </p:sp>
    </p:spTree>
    <p:extLst>
      <p:ext uri="{BB962C8B-B14F-4D97-AF65-F5344CB8AC3E}">
        <p14:creationId xmlns:p14="http://schemas.microsoft.com/office/powerpoint/2010/main" val="386323116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0</a:t>
            </a:r>
          </a:p>
        </p:txBody>
      </p:sp>
      <p:sp>
        <p:nvSpPr>
          <p:cNvPr id="4" name="Slide Number Placeholder 3"/>
          <p:cNvSpPr>
            <a:spLocks noGrp="1"/>
          </p:cNvSpPr>
          <p:nvPr>
            <p:ph type="sldNum" sz="quarter" idx="10"/>
          </p:nvPr>
        </p:nvSpPr>
        <p:spPr/>
        <p:txBody>
          <a:bodyPr/>
          <a:lstStyle/>
          <a:p>
            <a:fld id="{4CD7902F-DEA6-4DE7-8CE4-77C711B7CF5C}" type="slidenum">
              <a:rPr lang="en-CA" smtClean="0"/>
              <a:t>22</a:t>
            </a:fld>
            <a:endParaRPr lang="en-CA" dirty="0"/>
          </a:p>
        </p:txBody>
      </p:sp>
    </p:spTree>
    <p:extLst>
      <p:ext uri="{BB962C8B-B14F-4D97-AF65-F5344CB8AC3E}">
        <p14:creationId xmlns:p14="http://schemas.microsoft.com/office/powerpoint/2010/main" val="27939661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Present Activity #2: </a:t>
            </a:r>
            <a:r>
              <a:rPr lang="en-US" u="sng" dirty="0"/>
              <a:t>Create an Invasion Plan for Normandy</a:t>
            </a:r>
          </a:p>
          <a:p>
            <a:r>
              <a:rPr lang="en-US" dirty="0"/>
              <a:t>“</a:t>
            </a:r>
          </a:p>
          <a:p>
            <a:r>
              <a:rPr lang="en-US" dirty="0"/>
              <a:t> </a:t>
            </a:r>
          </a:p>
          <a:p>
            <a:r>
              <a:rPr lang="en-US" dirty="0"/>
              <a:t>C- Scoring:  • 1 point for each correct Allied card (it must have at least 1 correct action/idea) • 5 points for a correct summary (the summary must have the entire order correct) TOTAL: 10 Pts (5 for the cards, plus 5 for the summary) Whichever group has the most points wins the module. - For the optional “Going Deeper” section (see slides 32-33), each question is set at 2 pts. and should be applied as bonus scores. Bonus total: 4 pts. (2 questions x 2 pts). - </a:t>
            </a:r>
          </a:p>
          <a:p>
            <a:r>
              <a:rPr lang="en-US" dirty="0"/>
              <a:t> </a:t>
            </a:r>
          </a:p>
          <a:p>
            <a:r>
              <a:rPr lang="en-US" dirty="0"/>
              <a:t>Options for increasing/decreasing difficulty: 1. This activity is aimed at Gr. 8+ but can be tried with Gr. 6+7 if using “6. D-Day - HINT sheet”. 2. It’s important to give hints/highlight key points while presenting slide 1-13 as well as to monitor group discussions and give more hints where necessary, e.g. small Dieppe invasion force; enemy over-confidence in their defensive capabilities (i.e. Atlantic Wall); etc. </a:t>
            </a:r>
          </a:p>
          <a:p>
            <a:r>
              <a:rPr lang="en-US" dirty="0"/>
              <a:t> 3. The facilitator should walk around and observe the groups as they work through the questions and the problem solving. If a group is stuck or struggling, the facilitator can provide help through prompting questions, hints, or analogies. </a:t>
            </a:r>
          </a:p>
        </p:txBody>
      </p:sp>
      <p:sp>
        <p:nvSpPr>
          <p:cNvPr id="4" name="Slide Number Placeholder 3"/>
          <p:cNvSpPr>
            <a:spLocks noGrp="1"/>
          </p:cNvSpPr>
          <p:nvPr>
            <p:ph type="sldNum" sz="quarter" idx="10"/>
          </p:nvPr>
        </p:nvSpPr>
        <p:spPr/>
        <p:txBody>
          <a:bodyPr/>
          <a:lstStyle/>
          <a:p>
            <a:fld id="{4CD7902F-DEA6-4DE7-8CE4-77C711B7CF5C}" type="slidenum">
              <a:rPr lang="en-CA" smtClean="0"/>
              <a:t>23</a:t>
            </a:fld>
            <a:endParaRPr lang="en-CA" dirty="0"/>
          </a:p>
        </p:txBody>
      </p:sp>
    </p:spTree>
    <p:extLst>
      <p:ext uri="{BB962C8B-B14F-4D97-AF65-F5344CB8AC3E}">
        <p14:creationId xmlns:p14="http://schemas.microsoft.com/office/powerpoint/2010/main" val="320047022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Explain the roles for the activity: </a:t>
            </a:r>
          </a:p>
          <a:p>
            <a:pPr marL="0" indent="0">
              <a:buNone/>
            </a:pPr>
            <a:r>
              <a:rPr lang="en-US" dirty="0"/>
              <a:t> &gt; The </a:t>
            </a:r>
            <a:r>
              <a:rPr lang="en-US" u="sng" dirty="0"/>
              <a:t>writer</a:t>
            </a:r>
            <a:r>
              <a:rPr lang="en-US" dirty="0"/>
              <a:t>: this participant records the group’s ideas and solution on the worksheet.</a:t>
            </a:r>
          </a:p>
          <a:p>
            <a:pPr marL="0" indent="0">
              <a:buNone/>
            </a:pPr>
            <a:r>
              <a:rPr lang="en-US" dirty="0"/>
              <a:t> &gt; The </a:t>
            </a:r>
            <a:r>
              <a:rPr lang="en-US" u="sng" dirty="0"/>
              <a:t>timekeeper</a:t>
            </a:r>
            <a:r>
              <a:rPr lang="en-US" dirty="0"/>
              <a:t>: this participant tracks time- 3 minutes per card (6 cards) and 5 min to summarize. </a:t>
            </a:r>
          </a:p>
          <a:p>
            <a:pPr marL="0" indent="0">
              <a:buNone/>
            </a:pPr>
            <a:r>
              <a:rPr lang="en-US" dirty="0"/>
              <a:t> &gt; The </a:t>
            </a:r>
            <a:r>
              <a:rPr lang="en-US" u="sng" dirty="0"/>
              <a:t>scorekeeper</a:t>
            </a:r>
            <a:r>
              <a:rPr lang="en-US" dirty="0"/>
              <a:t> has the job of marking their neighboring group’s answers as they come up on the screen.</a:t>
            </a:r>
          </a:p>
          <a:p>
            <a:pPr marL="0" indent="0">
              <a:buNone/>
            </a:pPr>
            <a:r>
              <a:rPr lang="en-US" dirty="0"/>
              <a:t>= Directions:</a:t>
            </a:r>
          </a:p>
          <a:p>
            <a:pPr marL="0" indent="0">
              <a:buNone/>
            </a:pPr>
            <a:r>
              <a:rPr lang="en-US" dirty="0"/>
              <a:t> &gt; Explain using the information on the slide.</a:t>
            </a:r>
          </a:p>
        </p:txBody>
      </p:sp>
      <p:sp>
        <p:nvSpPr>
          <p:cNvPr id="4" name="Slide Number Placeholder 3"/>
          <p:cNvSpPr>
            <a:spLocks noGrp="1"/>
          </p:cNvSpPr>
          <p:nvPr>
            <p:ph type="sldNum" sz="quarter" idx="10"/>
          </p:nvPr>
        </p:nvSpPr>
        <p:spPr/>
        <p:txBody>
          <a:bodyPr/>
          <a:lstStyle/>
          <a:p>
            <a:fld id="{4CD7902F-DEA6-4DE7-8CE4-77C711B7CF5C}" type="slidenum">
              <a:rPr lang="en-CA" smtClean="0"/>
              <a:t>24</a:t>
            </a:fld>
            <a:endParaRPr lang="en-CA" dirty="0"/>
          </a:p>
        </p:txBody>
      </p:sp>
    </p:spTree>
    <p:extLst>
      <p:ext uri="{BB962C8B-B14F-4D97-AF65-F5344CB8AC3E}">
        <p14:creationId xmlns:p14="http://schemas.microsoft.com/office/powerpoint/2010/main" val="373158418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Explain the map, the worksheets, and the cards (handouts) as necessary</a:t>
            </a:r>
          </a:p>
        </p:txBody>
      </p:sp>
      <p:sp>
        <p:nvSpPr>
          <p:cNvPr id="4" name="Slide Number Placeholder 3"/>
          <p:cNvSpPr>
            <a:spLocks noGrp="1"/>
          </p:cNvSpPr>
          <p:nvPr>
            <p:ph type="sldNum" sz="quarter" idx="10"/>
          </p:nvPr>
        </p:nvSpPr>
        <p:spPr/>
        <p:txBody>
          <a:bodyPr/>
          <a:lstStyle/>
          <a:p>
            <a:fld id="{4CD7902F-DEA6-4DE7-8CE4-77C711B7CF5C}" type="slidenum">
              <a:rPr lang="en-CA" smtClean="0"/>
              <a:t>25</a:t>
            </a:fld>
            <a:endParaRPr lang="en-CA" dirty="0"/>
          </a:p>
        </p:txBody>
      </p:sp>
    </p:spTree>
    <p:extLst>
      <p:ext uri="{BB962C8B-B14F-4D97-AF65-F5344CB8AC3E}">
        <p14:creationId xmlns:p14="http://schemas.microsoft.com/office/powerpoint/2010/main" val="355973380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0</a:t>
            </a:r>
          </a:p>
        </p:txBody>
      </p:sp>
      <p:sp>
        <p:nvSpPr>
          <p:cNvPr id="4" name="Slide Number Placeholder 3"/>
          <p:cNvSpPr>
            <a:spLocks noGrp="1"/>
          </p:cNvSpPr>
          <p:nvPr>
            <p:ph type="sldNum" sz="quarter" idx="10"/>
          </p:nvPr>
        </p:nvSpPr>
        <p:spPr/>
        <p:txBody>
          <a:bodyPr/>
          <a:lstStyle/>
          <a:p>
            <a:fld id="{4CD7902F-DEA6-4DE7-8CE4-77C711B7CF5C}" type="slidenum">
              <a:rPr lang="en-CA" smtClean="0"/>
              <a:t>26</a:t>
            </a:fld>
            <a:endParaRPr lang="en-CA" dirty="0"/>
          </a:p>
        </p:txBody>
      </p:sp>
    </p:spTree>
    <p:extLst>
      <p:ext uri="{BB962C8B-B14F-4D97-AF65-F5344CB8AC3E}">
        <p14:creationId xmlns:p14="http://schemas.microsoft.com/office/powerpoint/2010/main" val="185340768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SOLUTION for Activity #2 (No formal debrief. Discuss answers as they are given. Note that blue text will popup as the slide is clicked through)</a:t>
            </a:r>
          </a:p>
        </p:txBody>
      </p:sp>
      <p:sp>
        <p:nvSpPr>
          <p:cNvPr id="4" name="Slide Number Placeholder 3"/>
          <p:cNvSpPr>
            <a:spLocks noGrp="1"/>
          </p:cNvSpPr>
          <p:nvPr>
            <p:ph type="sldNum" sz="quarter" idx="10"/>
          </p:nvPr>
        </p:nvSpPr>
        <p:spPr/>
        <p:txBody>
          <a:bodyPr/>
          <a:lstStyle/>
          <a:p>
            <a:fld id="{4CD7902F-DEA6-4DE7-8CE4-77C711B7CF5C}" type="slidenum">
              <a:rPr lang="en-CA" smtClean="0"/>
              <a:t>27</a:t>
            </a:fld>
            <a:endParaRPr lang="en-CA" dirty="0"/>
          </a:p>
        </p:txBody>
      </p:sp>
    </p:spTree>
    <p:extLst>
      <p:ext uri="{BB962C8B-B14F-4D97-AF65-F5344CB8AC3E}">
        <p14:creationId xmlns:p14="http://schemas.microsoft.com/office/powerpoint/2010/main" val="45182093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 SOLUTION for Activity #2 (No formal debrief. Discuss answers as they are given. Note that blue text will popup as the slide is clicked through)</a:t>
            </a:r>
          </a:p>
          <a:p>
            <a:endParaRPr lang="en-US" dirty="0"/>
          </a:p>
        </p:txBody>
      </p:sp>
      <p:sp>
        <p:nvSpPr>
          <p:cNvPr id="4" name="Slide Number Placeholder 3"/>
          <p:cNvSpPr>
            <a:spLocks noGrp="1"/>
          </p:cNvSpPr>
          <p:nvPr>
            <p:ph type="sldNum" sz="quarter" idx="10"/>
          </p:nvPr>
        </p:nvSpPr>
        <p:spPr/>
        <p:txBody>
          <a:bodyPr/>
          <a:lstStyle/>
          <a:p>
            <a:fld id="{4CD7902F-DEA6-4DE7-8CE4-77C711B7CF5C}" type="slidenum">
              <a:rPr lang="en-CA" smtClean="0"/>
              <a:t>28</a:t>
            </a:fld>
            <a:endParaRPr lang="en-CA" dirty="0"/>
          </a:p>
        </p:txBody>
      </p:sp>
    </p:spTree>
    <p:extLst>
      <p:ext uri="{BB962C8B-B14F-4D97-AF65-F5344CB8AC3E}">
        <p14:creationId xmlns:p14="http://schemas.microsoft.com/office/powerpoint/2010/main" val="28238452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 SOLUTION for Activity #2 (No formal debrief. Discuss answers as they are given. Note that blue text will popup as the slide is clicked through)</a:t>
            </a:r>
          </a:p>
          <a:p>
            <a:endParaRPr lang="en-US" dirty="0"/>
          </a:p>
        </p:txBody>
      </p:sp>
      <p:sp>
        <p:nvSpPr>
          <p:cNvPr id="4" name="Slide Number Placeholder 3"/>
          <p:cNvSpPr>
            <a:spLocks noGrp="1"/>
          </p:cNvSpPr>
          <p:nvPr>
            <p:ph type="sldNum" sz="quarter" idx="10"/>
          </p:nvPr>
        </p:nvSpPr>
        <p:spPr/>
        <p:txBody>
          <a:bodyPr/>
          <a:lstStyle/>
          <a:p>
            <a:fld id="{4CD7902F-DEA6-4DE7-8CE4-77C711B7CF5C}" type="slidenum">
              <a:rPr lang="en-CA" smtClean="0"/>
              <a:t>29</a:t>
            </a:fld>
            <a:endParaRPr lang="en-CA" dirty="0"/>
          </a:p>
        </p:txBody>
      </p:sp>
    </p:spTree>
    <p:extLst>
      <p:ext uri="{BB962C8B-B14F-4D97-AF65-F5344CB8AC3E}">
        <p14:creationId xmlns:p14="http://schemas.microsoft.com/office/powerpoint/2010/main" val="116387818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Nazi Germany is dominating Europe into 1942</a:t>
            </a:r>
          </a:p>
          <a:p>
            <a:r>
              <a:rPr lang="en-US" dirty="0"/>
              <a:t>= Hitler’s Atlantic Wall – designed to stop an Allied invasion that would be attempted at some point in time</a:t>
            </a:r>
          </a:p>
        </p:txBody>
      </p:sp>
      <p:sp>
        <p:nvSpPr>
          <p:cNvPr id="4" name="Slide Number Placeholder 3"/>
          <p:cNvSpPr>
            <a:spLocks noGrp="1"/>
          </p:cNvSpPr>
          <p:nvPr>
            <p:ph type="sldNum" sz="quarter" idx="10"/>
          </p:nvPr>
        </p:nvSpPr>
        <p:spPr/>
        <p:txBody>
          <a:bodyPr/>
          <a:lstStyle/>
          <a:p>
            <a:fld id="{4CD7902F-DEA6-4DE7-8CE4-77C711B7CF5C}" type="slidenum">
              <a:rPr lang="en-CA" smtClean="0"/>
              <a:t>3</a:t>
            </a:fld>
            <a:endParaRPr lang="en-CA" dirty="0"/>
          </a:p>
        </p:txBody>
      </p:sp>
    </p:spTree>
    <p:extLst>
      <p:ext uri="{BB962C8B-B14F-4D97-AF65-F5344CB8AC3E}">
        <p14:creationId xmlns:p14="http://schemas.microsoft.com/office/powerpoint/2010/main" val="87477196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 SOLUTION for Activity #2</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SUMMARY in plain language</a:t>
            </a:r>
          </a:p>
          <a:p>
            <a:endParaRPr lang="en-US" dirty="0"/>
          </a:p>
        </p:txBody>
      </p:sp>
      <p:sp>
        <p:nvSpPr>
          <p:cNvPr id="4" name="Slide Number Placeholder 3"/>
          <p:cNvSpPr>
            <a:spLocks noGrp="1"/>
          </p:cNvSpPr>
          <p:nvPr>
            <p:ph type="sldNum" sz="quarter" idx="10"/>
          </p:nvPr>
        </p:nvSpPr>
        <p:spPr/>
        <p:txBody>
          <a:bodyPr/>
          <a:lstStyle/>
          <a:p>
            <a:fld id="{4CD7902F-DEA6-4DE7-8CE4-77C711B7CF5C}" type="slidenum">
              <a:rPr lang="en-CA" smtClean="0"/>
              <a:t>30</a:t>
            </a:fld>
            <a:endParaRPr lang="en-CA" dirty="0"/>
          </a:p>
        </p:txBody>
      </p:sp>
    </p:spTree>
    <p:extLst>
      <p:ext uri="{BB962C8B-B14F-4D97-AF65-F5344CB8AC3E}">
        <p14:creationId xmlns:p14="http://schemas.microsoft.com/office/powerpoint/2010/main" val="128570827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Explain how minesweepers work and the role the RCN played in D-Day</a:t>
            </a:r>
          </a:p>
          <a:p>
            <a:r>
              <a:rPr lang="en-US" dirty="0"/>
              <a:t>= Debrief (slide 30): Operation NEPTUNE  </a:t>
            </a:r>
          </a:p>
          <a:p>
            <a:r>
              <a:rPr lang="en-US" u="none" dirty="0"/>
              <a:t>&gt; </a:t>
            </a:r>
            <a:r>
              <a:rPr lang="en-US" u="sng" dirty="0"/>
              <a:t>Key Idea</a:t>
            </a:r>
            <a:r>
              <a:rPr lang="en-US" dirty="0"/>
              <a:t>: To build the participants’ understanding of the extensive challenges faced by Allies in the matter of successfully landing thousands of soldiers, materiel, and vehicles in Normandy.  </a:t>
            </a:r>
          </a:p>
          <a:p>
            <a:r>
              <a:rPr lang="en-US" dirty="0"/>
              <a:t>• Ask: Thinking about D-Day and the challenges faced by the Allies, which of the 6 characteristic traits do you feel were most important for their success? Are they the same as those needed by your group to complete this exercise successfully? &lt;ALL TRAITS can be explored here&gt; </a:t>
            </a:r>
          </a:p>
          <a:p>
            <a:r>
              <a:rPr lang="en-US" dirty="0"/>
              <a:t> • Ask: Do you think that modern communications (texting, email, etc.) would make D-Day planning and coordination easier or more difficult? Why? &lt;Thoughtfulness, Communication can be explored here&gt; </a:t>
            </a:r>
          </a:p>
          <a:p>
            <a:r>
              <a:rPr lang="en-US" dirty="0"/>
              <a:t> • Ask: Which parts of the activity had the biggest impact on you and why? &lt;ALL TRAITS can be explored here&gt; </a:t>
            </a:r>
          </a:p>
          <a:p>
            <a:r>
              <a:rPr lang="en-US" dirty="0"/>
              <a:t> </a:t>
            </a:r>
          </a:p>
        </p:txBody>
      </p:sp>
      <p:sp>
        <p:nvSpPr>
          <p:cNvPr id="4" name="Slide Number Placeholder 3"/>
          <p:cNvSpPr>
            <a:spLocks noGrp="1"/>
          </p:cNvSpPr>
          <p:nvPr>
            <p:ph type="sldNum" sz="quarter" idx="10"/>
          </p:nvPr>
        </p:nvSpPr>
        <p:spPr/>
        <p:txBody>
          <a:bodyPr/>
          <a:lstStyle/>
          <a:p>
            <a:fld id="{4CD7902F-DEA6-4DE7-8CE4-77C711B7CF5C}" type="slidenum">
              <a:rPr lang="en-CA" smtClean="0"/>
              <a:t>31</a:t>
            </a:fld>
            <a:endParaRPr lang="en-CA" dirty="0"/>
          </a:p>
        </p:txBody>
      </p:sp>
    </p:spTree>
    <p:extLst>
      <p:ext uri="{BB962C8B-B14F-4D97-AF65-F5344CB8AC3E}">
        <p14:creationId xmlns:p14="http://schemas.microsoft.com/office/powerpoint/2010/main" val="254683242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0</a:t>
            </a:r>
          </a:p>
        </p:txBody>
      </p:sp>
      <p:sp>
        <p:nvSpPr>
          <p:cNvPr id="4" name="Slide Number Placeholder 3"/>
          <p:cNvSpPr>
            <a:spLocks noGrp="1"/>
          </p:cNvSpPr>
          <p:nvPr>
            <p:ph type="sldNum" sz="quarter" idx="10"/>
          </p:nvPr>
        </p:nvSpPr>
        <p:spPr/>
        <p:txBody>
          <a:bodyPr/>
          <a:lstStyle/>
          <a:p>
            <a:fld id="{4CD7902F-DEA6-4DE7-8CE4-77C711B7CF5C}" type="slidenum">
              <a:rPr lang="en-CA" smtClean="0"/>
              <a:t>32</a:t>
            </a:fld>
            <a:endParaRPr lang="en-CA" dirty="0"/>
          </a:p>
        </p:txBody>
      </p:sp>
    </p:spTree>
    <p:extLst>
      <p:ext uri="{BB962C8B-B14F-4D97-AF65-F5344CB8AC3E}">
        <p14:creationId xmlns:p14="http://schemas.microsoft.com/office/powerpoint/2010/main" val="1272638017"/>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--Optional-- GOING DEEPER Q #1, (answers appear as slide is clicked through)</a:t>
            </a:r>
          </a:p>
        </p:txBody>
      </p:sp>
      <p:sp>
        <p:nvSpPr>
          <p:cNvPr id="4" name="Slide Number Placeholder 3"/>
          <p:cNvSpPr>
            <a:spLocks noGrp="1"/>
          </p:cNvSpPr>
          <p:nvPr>
            <p:ph type="sldNum" sz="quarter" idx="10"/>
          </p:nvPr>
        </p:nvSpPr>
        <p:spPr/>
        <p:txBody>
          <a:bodyPr/>
          <a:lstStyle/>
          <a:p>
            <a:fld id="{4CD7902F-DEA6-4DE7-8CE4-77C711B7CF5C}" type="slidenum">
              <a:rPr lang="en-CA" smtClean="0"/>
              <a:t>33</a:t>
            </a:fld>
            <a:endParaRPr lang="en-CA" dirty="0"/>
          </a:p>
        </p:txBody>
      </p:sp>
    </p:spTree>
    <p:extLst>
      <p:ext uri="{BB962C8B-B14F-4D97-AF65-F5344CB8AC3E}">
        <p14:creationId xmlns:p14="http://schemas.microsoft.com/office/powerpoint/2010/main" val="3193795785"/>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--Optional-- GOING DEEPER Q #2, (answers appear as slide is clicked through)</a:t>
            </a:r>
          </a:p>
        </p:txBody>
      </p:sp>
      <p:sp>
        <p:nvSpPr>
          <p:cNvPr id="4" name="Slide Number Placeholder 3"/>
          <p:cNvSpPr>
            <a:spLocks noGrp="1"/>
          </p:cNvSpPr>
          <p:nvPr>
            <p:ph type="sldNum" sz="quarter" idx="10"/>
          </p:nvPr>
        </p:nvSpPr>
        <p:spPr/>
        <p:txBody>
          <a:bodyPr/>
          <a:lstStyle/>
          <a:p>
            <a:fld id="{4CD7902F-DEA6-4DE7-8CE4-77C711B7CF5C}" type="slidenum">
              <a:rPr lang="en-CA" smtClean="0"/>
              <a:t>34</a:t>
            </a:fld>
            <a:endParaRPr lang="en-CA" dirty="0"/>
          </a:p>
        </p:txBody>
      </p:sp>
    </p:spTree>
    <p:extLst>
      <p:ext uri="{BB962C8B-B14F-4D97-AF65-F5344CB8AC3E}">
        <p14:creationId xmlns:p14="http://schemas.microsoft.com/office/powerpoint/2010/main" val="485422245"/>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0</a:t>
            </a:r>
          </a:p>
        </p:txBody>
      </p:sp>
      <p:sp>
        <p:nvSpPr>
          <p:cNvPr id="4" name="Slide Number Placeholder 3"/>
          <p:cNvSpPr>
            <a:spLocks noGrp="1"/>
          </p:cNvSpPr>
          <p:nvPr>
            <p:ph type="sldNum" sz="quarter" idx="10"/>
          </p:nvPr>
        </p:nvSpPr>
        <p:spPr/>
        <p:txBody>
          <a:bodyPr/>
          <a:lstStyle/>
          <a:p>
            <a:fld id="{4CD7902F-DEA6-4DE7-8CE4-77C711B7CF5C}" type="slidenum">
              <a:rPr lang="en-CA" smtClean="0"/>
              <a:t>35</a:t>
            </a:fld>
            <a:endParaRPr lang="en-CA" dirty="0"/>
          </a:p>
        </p:txBody>
      </p:sp>
    </p:spTree>
    <p:extLst>
      <p:ext uri="{BB962C8B-B14F-4D97-AF65-F5344CB8AC3E}">
        <p14:creationId xmlns:p14="http://schemas.microsoft.com/office/powerpoint/2010/main" val="3844968180"/>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 Total cost of D-Day invasion (1 day) </a:t>
            </a:r>
          </a:p>
          <a:p>
            <a:r>
              <a:rPr lang="en-US" dirty="0"/>
              <a:t>Compare #’s to Vimy. Make sure to point out the 1-day cost versus the OVERLORD costs (next slide)</a:t>
            </a:r>
          </a:p>
        </p:txBody>
      </p:sp>
      <p:sp>
        <p:nvSpPr>
          <p:cNvPr id="4" name="Slide Number Placeholder 3"/>
          <p:cNvSpPr>
            <a:spLocks noGrp="1"/>
          </p:cNvSpPr>
          <p:nvPr>
            <p:ph type="sldNum" sz="quarter" idx="10"/>
          </p:nvPr>
        </p:nvSpPr>
        <p:spPr/>
        <p:txBody>
          <a:bodyPr/>
          <a:lstStyle/>
          <a:p>
            <a:fld id="{4CD7902F-DEA6-4DE7-8CE4-77C711B7CF5C}" type="slidenum">
              <a:rPr lang="en-CA" smtClean="0"/>
              <a:t>36</a:t>
            </a:fld>
            <a:endParaRPr lang="en-CA" dirty="0"/>
          </a:p>
        </p:txBody>
      </p:sp>
    </p:spTree>
    <p:extLst>
      <p:ext uri="{BB962C8B-B14F-4D97-AF65-F5344CB8AC3E}">
        <p14:creationId xmlns:p14="http://schemas.microsoft.com/office/powerpoint/2010/main" val="425244718"/>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Total cost of Operation OVERLORD (86 days) and the End of WW2 </a:t>
            </a:r>
          </a:p>
        </p:txBody>
      </p:sp>
      <p:sp>
        <p:nvSpPr>
          <p:cNvPr id="4" name="Slide Number Placeholder 3"/>
          <p:cNvSpPr>
            <a:spLocks noGrp="1"/>
          </p:cNvSpPr>
          <p:nvPr>
            <p:ph type="sldNum" sz="quarter" idx="10"/>
          </p:nvPr>
        </p:nvSpPr>
        <p:spPr/>
        <p:txBody>
          <a:bodyPr/>
          <a:lstStyle/>
          <a:p>
            <a:fld id="{4CD7902F-DEA6-4DE7-8CE4-77C711B7CF5C}" type="slidenum">
              <a:rPr lang="en-CA" smtClean="0"/>
              <a:t>37</a:t>
            </a:fld>
            <a:endParaRPr lang="en-CA" dirty="0"/>
          </a:p>
        </p:txBody>
      </p:sp>
    </p:spTree>
    <p:extLst>
      <p:ext uri="{BB962C8B-B14F-4D97-AF65-F5344CB8AC3E}">
        <p14:creationId xmlns:p14="http://schemas.microsoft.com/office/powerpoint/2010/main" val="847181519"/>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0</a:t>
            </a:r>
          </a:p>
        </p:txBody>
      </p:sp>
      <p:sp>
        <p:nvSpPr>
          <p:cNvPr id="4" name="Slide Number Placeholder 3"/>
          <p:cNvSpPr>
            <a:spLocks noGrp="1"/>
          </p:cNvSpPr>
          <p:nvPr>
            <p:ph type="sldNum" sz="quarter" idx="10"/>
          </p:nvPr>
        </p:nvSpPr>
        <p:spPr/>
        <p:txBody>
          <a:bodyPr/>
          <a:lstStyle/>
          <a:p>
            <a:fld id="{4CD7902F-DEA6-4DE7-8CE4-77C711B7CF5C}" type="slidenum">
              <a:rPr lang="en-CA" smtClean="0"/>
              <a:t>38</a:t>
            </a:fld>
            <a:endParaRPr lang="en-CA" dirty="0"/>
          </a:p>
        </p:txBody>
      </p:sp>
    </p:spTree>
    <p:extLst>
      <p:ext uri="{BB962C8B-B14F-4D97-AF65-F5344CB8AC3E}">
        <p14:creationId xmlns:p14="http://schemas.microsoft.com/office/powerpoint/2010/main" val="214678387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1942 key </a:t>
            </a:r>
            <a:r>
              <a:rPr lang="en-US" dirty="0" err="1"/>
              <a:t>Cdn</a:t>
            </a:r>
            <a:r>
              <a:rPr lang="en-US" dirty="0"/>
              <a:t> battles: </a:t>
            </a:r>
            <a:r>
              <a:rPr lang="en-US" b="1" dirty="0"/>
              <a:t>Dieppe Raid</a:t>
            </a:r>
            <a:r>
              <a:rPr lang="en-US" dirty="0"/>
              <a:t> and The </a:t>
            </a:r>
            <a:r>
              <a:rPr lang="en-US" b="1" dirty="0"/>
              <a:t>Battle of the St. Lawrence</a:t>
            </a:r>
          </a:p>
          <a:p>
            <a:r>
              <a:rPr lang="en-US" dirty="0"/>
              <a:t>= 1943- the tide has turned; U.S.S.R. pushes Nazis back (eastern front); </a:t>
            </a:r>
            <a:r>
              <a:rPr lang="en-US" b="1" dirty="0"/>
              <a:t>Operation Husky</a:t>
            </a:r>
            <a:r>
              <a:rPr lang="en-US" b="0" dirty="0"/>
              <a:t> (southern front); . . . A successful amphibious landing in France, were it to happen, would open a western front</a:t>
            </a:r>
            <a:endParaRPr lang="en-US" b="1" dirty="0"/>
          </a:p>
          <a:p>
            <a:r>
              <a:rPr lang="en-US" dirty="0"/>
              <a:t>= vice-like situation is being set up to squeeze the Nazis</a:t>
            </a:r>
          </a:p>
          <a:p>
            <a:r>
              <a:rPr lang="en-US" dirty="0"/>
              <a:t>= 1944- D-Day happens</a:t>
            </a:r>
          </a:p>
        </p:txBody>
      </p:sp>
      <p:sp>
        <p:nvSpPr>
          <p:cNvPr id="4" name="Slide Number Placeholder 3"/>
          <p:cNvSpPr>
            <a:spLocks noGrp="1"/>
          </p:cNvSpPr>
          <p:nvPr>
            <p:ph type="sldNum" sz="quarter" idx="10"/>
          </p:nvPr>
        </p:nvSpPr>
        <p:spPr/>
        <p:txBody>
          <a:bodyPr/>
          <a:lstStyle/>
          <a:p>
            <a:fld id="{4CD7902F-DEA6-4DE7-8CE4-77C711B7CF5C}" type="slidenum">
              <a:rPr lang="en-CA" smtClean="0"/>
              <a:t>4</a:t>
            </a:fld>
            <a:endParaRPr lang="en-CA" dirty="0"/>
          </a:p>
        </p:txBody>
      </p:sp>
    </p:spTree>
    <p:extLst>
      <p:ext uri="{BB962C8B-B14F-4D97-AF65-F5344CB8AC3E}">
        <p14:creationId xmlns:p14="http://schemas.microsoft.com/office/powerpoint/2010/main" val="39107521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explain the key and the direction (N arrow) to the audience. Describe machine gun and artillery placement, and explain how they are aimed (e.g. machine guns down the beaches) and for what purpose</a:t>
            </a:r>
          </a:p>
          <a:p>
            <a:r>
              <a:rPr lang="en-US" dirty="0"/>
              <a:t>= Point out that attacking cliffs is a fool’s errand, therefore, attacks must occur at beaches</a:t>
            </a:r>
          </a:p>
          <a:p>
            <a:r>
              <a:rPr lang="en-US" dirty="0"/>
              <a:t>= Ask how the battle turned out (before flipping to next slide)</a:t>
            </a:r>
          </a:p>
        </p:txBody>
      </p:sp>
      <p:sp>
        <p:nvSpPr>
          <p:cNvPr id="4" name="Slide Number Placeholder 3"/>
          <p:cNvSpPr>
            <a:spLocks noGrp="1"/>
          </p:cNvSpPr>
          <p:nvPr>
            <p:ph type="sldNum" sz="quarter" idx="10"/>
          </p:nvPr>
        </p:nvSpPr>
        <p:spPr/>
        <p:txBody>
          <a:bodyPr/>
          <a:lstStyle/>
          <a:p>
            <a:fld id="{4CD7902F-DEA6-4DE7-8CE4-77C711B7CF5C}" type="slidenum">
              <a:rPr lang="en-CA" smtClean="0"/>
              <a:t>5</a:t>
            </a:fld>
            <a:endParaRPr lang="en-CA" dirty="0"/>
          </a:p>
        </p:txBody>
      </p:sp>
    </p:spTree>
    <p:extLst>
      <p:ext uri="{BB962C8B-B14F-4D97-AF65-F5344CB8AC3E}">
        <p14:creationId xmlns:p14="http://schemas.microsoft.com/office/powerpoint/2010/main" val="105918618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Dieppe: Result and Key lessons learned (see slide and review/explain these to the audience because they will need to keep these in mind for the activity)</a:t>
            </a:r>
          </a:p>
        </p:txBody>
      </p:sp>
      <p:sp>
        <p:nvSpPr>
          <p:cNvPr id="4" name="Slide Number Placeholder 3"/>
          <p:cNvSpPr>
            <a:spLocks noGrp="1"/>
          </p:cNvSpPr>
          <p:nvPr>
            <p:ph type="sldNum" sz="quarter" idx="10"/>
          </p:nvPr>
        </p:nvSpPr>
        <p:spPr/>
        <p:txBody>
          <a:bodyPr/>
          <a:lstStyle/>
          <a:p>
            <a:fld id="{4CD7902F-DEA6-4DE7-8CE4-77C711B7CF5C}" type="slidenum">
              <a:rPr lang="en-CA" smtClean="0"/>
              <a:t>6</a:t>
            </a:fld>
            <a:endParaRPr lang="en-CA" dirty="0"/>
          </a:p>
        </p:txBody>
      </p:sp>
    </p:spTree>
    <p:extLst>
      <p:ext uri="{BB962C8B-B14F-4D97-AF65-F5344CB8AC3E}">
        <p14:creationId xmlns:p14="http://schemas.microsoft.com/office/powerpoint/2010/main" val="16642702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Describe the German Defenses: Fortress Europe and the Atlantic Wall </a:t>
            </a:r>
          </a:p>
          <a:p>
            <a:r>
              <a:rPr lang="en-US" dirty="0"/>
              <a:t>= Point out the explosives on the obstacles and explain why an amphibious assault must happen at or near low tide</a:t>
            </a:r>
          </a:p>
          <a:p>
            <a:r>
              <a:rPr lang="en-US" dirty="0"/>
              <a:t>= Remind that machine guns and artillery are firing upon the beaches non-stop</a:t>
            </a:r>
          </a:p>
        </p:txBody>
      </p:sp>
      <p:sp>
        <p:nvSpPr>
          <p:cNvPr id="4" name="Slide Number Placeholder 3"/>
          <p:cNvSpPr>
            <a:spLocks noGrp="1"/>
          </p:cNvSpPr>
          <p:nvPr>
            <p:ph type="sldNum" sz="quarter" idx="10"/>
          </p:nvPr>
        </p:nvSpPr>
        <p:spPr/>
        <p:txBody>
          <a:bodyPr/>
          <a:lstStyle/>
          <a:p>
            <a:fld id="{4CD7902F-DEA6-4DE7-8CE4-77C711B7CF5C}" type="slidenum">
              <a:rPr lang="en-CA" smtClean="0"/>
              <a:t>7</a:t>
            </a:fld>
            <a:endParaRPr lang="en-CA" dirty="0"/>
          </a:p>
        </p:txBody>
      </p:sp>
    </p:spTree>
    <p:extLst>
      <p:ext uri="{BB962C8B-B14F-4D97-AF65-F5344CB8AC3E}">
        <p14:creationId xmlns:p14="http://schemas.microsoft.com/office/powerpoint/2010/main" val="82224293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Describe photos</a:t>
            </a:r>
          </a:p>
          <a:p>
            <a:r>
              <a:rPr lang="en-US" dirty="0"/>
              <a:t>Left- Note yellow arrow pointing at a person standing on the bunker (for scale)</a:t>
            </a:r>
          </a:p>
          <a:p>
            <a:r>
              <a:rPr lang="en-US" dirty="0"/>
              <a:t>Right- German soldiers (note the helmet covering their ears) with a Maxim machine gun and potato masher</a:t>
            </a:r>
          </a:p>
          <a:p>
            <a:endParaRPr lang="en-US" dirty="0"/>
          </a:p>
        </p:txBody>
      </p:sp>
      <p:sp>
        <p:nvSpPr>
          <p:cNvPr id="4" name="Slide Number Placeholder 3"/>
          <p:cNvSpPr>
            <a:spLocks noGrp="1"/>
          </p:cNvSpPr>
          <p:nvPr>
            <p:ph type="sldNum" sz="quarter" idx="10"/>
          </p:nvPr>
        </p:nvSpPr>
        <p:spPr/>
        <p:txBody>
          <a:bodyPr/>
          <a:lstStyle/>
          <a:p>
            <a:fld id="{4CD7902F-DEA6-4DE7-8CE4-77C711B7CF5C}" type="slidenum">
              <a:rPr lang="en-CA" smtClean="0"/>
              <a:t>8</a:t>
            </a:fld>
            <a:endParaRPr lang="en-CA" dirty="0"/>
          </a:p>
        </p:txBody>
      </p:sp>
    </p:spTree>
    <p:extLst>
      <p:ext uri="{BB962C8B-B14F-4D97-AF65-F5344CB8AC3E}">
        <p14:creationId xmlns:p14="http://schemas.microsoft.com/office/powerpoint/2010/main" val="344193251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 Describe a Battery</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 Highlight that the image on the right is a top-secret photo of the </a:t>
            </a:r>
            <a:r>
              <a:rPr lang="en-US" dirty="0" err="1"/>
              <a:t>Merville</a:t>
            </a:r>
            <a:r>
              <a:rPr lang="en-US" dirty="0"/>
              <a:t> Battery while under construction (1/4 turn and it lines up with the image on the right)</a:t>
            </a:r>
          </a:p>
          <a:p>
            <a:endParaRPr lang="en-US" dirty="0"/>
          </a:p>
        </p:txBody>
      </p:sp>
      <p:sp>
        <p:nvSpPr>
          <p:cNvPr id="4" name="Slide Number Placeholder 3"/>
          <p:cNvSpPr>
            <a:spLocks noGrp="1"/>
          </p:cNvSpPr>
          <p:nvPr>
            <p:ph type="sldNum" sz="quarter" idx="10"/>
          </p:nvPr>
        </p:nvSpPr>
        <p:spPr/>
        <p:txBody>
          <a:bodyPr/>
          <a:lstStyle/>
          <a:p>
            <a:fld id="{4CD7902F-DEA6-4DE7-8CE4-77C711B7CF5C}" type="slidenum">
              <a:rPr lang="en-CA" smtClean="0"/>
              <a:t>9</a:t>
            </a:fld>
            <a:endParaRPr lang="en-CA" dirty="0"/>
          </a:p>
        </p:txBody>
      </p:sp>
    </p:spTree>
    <p:extLst>
      <p:ext uri="{BB962C8B-B14F-4D97-AF65-F5344CB8AC3E}">
        <p14:creationId xmlns:p14="http://schemas.microsoft.com/office/powerpoint/2010/main" val="295670382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CA"/>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CA"/>
          </a:p>
        </p:txBody>
      </p:sp>
      <p:sp>
        <p:nvSpPr>
          <p:cNvPr id="4" name="Date Placeholder 3"/>
          <p:cNvSpPr>
            <a:spLocks noGrp="1"/>
          </p:cNvSpPr>
          <p:nvPr>
            <p:ph type="dt" sz="half" idx="10"/>
          </p:nvPr>
        </p:nvSpPr>
        <p:spPr/>
        <p:txBody>
          <a:bodyPr/>
          <a:lstStyle/>
          <a:p>
            <a:fld id="{34F96EA6-B599-4479-94D0-D07F679D102A}" type="datetimeFigureOut">
              <a:rPr lang="en-CA" smtClean="0"/>
              <a:t>2020-02-26</a:t>
            </a:fld>
            <a:endParaRPr lang="en-CA" dirty="0"/>
          </a:p>
        </p:txBody>
      </p:sp>
      <p:sp>
        <p:nvSpPr>
          <p:cNvPr id="5" name="Footer Placeholder 4"/>
          <p:cNvSpPr>
            <a:spLocks noGrp="1"/>
          </p:cNvSpPr>
          <p:nvPr>
            <p:ph type="ftr" sz="quarter" idx="11"/>
          </p:nvPr>
        </p:nvSpPr>
        <p:spPr/>
        <p:txBody>
          <a:bodyPr/>
          <a:lstStyle/>
          <a:p>
            <a:endParaRPr lang="en-CA" dirty="0"/>
          </a:p>
        </p:txBody>
      </p:sp>
      <p:sp>
        <p:nvSpPr>
          <p:cNvPr id="6" name="Slide Number Placeholder 5"/>
          <p:cNvSpPr>
            <a:spLocks noGrp="1"/>
          </p:cNvSpPr>
          <p:nvPr>
            <p:ph type="sldNum" sz="quarter" idx="12"/>
          </p:nvPr>
        </p:nvSpPr>
        <p:spPr/>
        <p:txBody>
          <a:bodyPr/>
          <a:lstStyle/>
          <a:p>
            <a:fld id="{72D882C1-DB9B-4A09-B25E-0C30533AD68F}" type="slidenum">
              <a:rPr lang="en-CA" smtClean="0"/>
              <a:t>‹#›</a:t>
            </a:fld>
            <a:endParaRPr lang="en-CA" dirty="0"/>
          </a:p>
        </p:txBody>
      </p:sp>
    </p:spTree>
    <p:extLst>
      <p:ext uri="{BB962C8B-B14F-4D97-AF65-F5344CB8AC3E}">
        <p14:creationId xmlns:p14="http://schemas.microsoft.com/office/powerpoint/2010/main" val="19008618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p:cNvSpPr>
            <a:spLocks noGrp="1"/>
          </p:cNvSpPr>
          <p:nvPr>
            <p:ph type="dt" sz="half" idx="10"/>
          </p:nvPr>
        </p:nvSpPr>
        <p:spPr/>
        <p:txBody>
          <a:bodyPr/>
          <a:lstStyle/>
          <a:p>
            <a:fld id="{34F96EA6-B599-4479-94D0-D07F679D102A}" type="datetimeFigureOut">
              <a:rPr lang="en-CA" smtClean="0"/>
              <a:t>2020-02-26</a:t>
            </a:fld>
            <a:endParaRPr lang="en-CA" dirty="0"/>
          </a:p>
        </p:txBody>
      </p:sp>
      <p:sp>
        <p:nvSpPr>
          <p:cNvPr id="5" name="Footer Placeholder 4"/>
          <p:cNvSpPr>
            <a:spLocks noGrp="1"/>
          </p:cNvSpPr>
          <p:nvPr>
            <p:ph type="ftr" sz="quarter" idx="11"/>
          </p:nvPr>
        </p:nvSpPr>
        <p:spPr/>
        <p:txBody>
          <a:bodyPr/>
          <a:lstStyle/>
          <a:p>
            <a:endParaRPr lang="en-CA" dirty="0"/>
          </a:p>
        </p:txBody>
      </p:sp>
      <p:sp>
        <p:nvSpPr>
          <p:cNvPr id="6" name="Slide Number Placeholder 5"/>
          <p:cNvSpPr>
            <a:spLocks noGrp="1"/>
          </p:cNvSpPr>
          <p:nvPr>
            <p:ph type="sldNum" sz="quarter" idx="12"/>
          </p:nvPr>
        </p:nvSpPr>
        <p:spPr/>
        <p:txBody>
          <a:bodyPr/>
          <a:lstStyle/>
          <a:p>
            <a:fld id="{72D882C1-DB9B-4A09-B25E-0C30533AD68F}" type="slidenum">
              <a:rPr lang="en-CA" smtClean="0"/>
              <a:t>‹#›</a:t>
            </a:fld>
            <a:endParaRPr lang="en-CA" dirty="0"/>
          </a:p>
        </p:txBody>
      </p:sp>
    </p:spTree>
    <p:extLst>
      <p:ext uri="{BB962C8B-B14F-4D97-AF65-F5344CB8AC3E}">
        <p14:creationId xmlns:p14="http://schemas.microsoft.com/office/powerpoint/2010/main" val="18314799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CA"/>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p:cNvSpPr>
            <a:spLocks noGrp="1"/>
          </p:cNvSpPr>
          <p:nvPr>
            <p:ph type="dt" sz="half" idx="10"/>
          </p:nvPr>
        </p:nvSpPr>
        <p:spPr/>
        <p:txBody>
          <a:bodyPr/>
          <a:lstStyle/>
          <a:p>
            <a:fld id="{34F96EA6-B599-4479-94D0-D07F679D102A}" type="datetimeFigureOut">
              <a:rPr lang="en-CA" smtClean="0"/>
              <a:t>2020-02-26</a:t>
            </a:fld>
            <a:endParaRPr lang="en-CA" dirty="0"/>
          </a:p>
        </p:txBody>
      </p:sp>
      <p:sp>
        <p:nvSpPr>
          <p:cNvPr id="5" name="Footer Placeholder 4"/>
          <p:cNvSpPr>
            <a:spLocks noGrp="1"/>
          </p:cNvSpPr>
          <p:nvPr>
            <p:ph type="ftr" sz="quarter" idx="11"/>
          </p:nvPr>
        </p:nvSpPr>
        <p:spPr/>
        <p:txBody>
          <a:bodyPr/>
          <a:lstStyle/>
          <a:p>
            <a:endParaRPr lang="en-CA" dirty="0"/>
          </a:p>
        </p:txBody>
      </p:sp>
      <p:sp>
        <p:nvSpPr>
          <p:cNvPr id="6" name="Slide Number Placeholder 5"/>
          <p:cNvSpPr>
            <a:spLocks noGrp="1"/>
          </p:cNvSpPr>
          <p:nvPr>
            <p:ph type="sldNum" sz="quarter" idx="12"/>
          </p:nvPr>
        </p:nvSpPr>
        <p:spPr/>
        <p:txBody>
          <a:bodyPr/>
          <a:lstStyle/>
          <a:p>
            <a:fld id="{72D882C1-DB9B-4A09-B25E-0C30533AD68F}" type="slidenum">
              <a:rPr lang="en-CA" smtClean="0"/>
              <a:t>‹#›</a:t>
            </a:fld>
            <a:endParaRPr lang="en-CA" dirty="0"/>
          </a:p>
        </p:txBody>
      </p:sp>
    </p:spTree>
    <p:extLst>
      <p:ext uri="{BB962C8B-B14F-4D97-AF65-F5344CB8AC3E}">
        <p14:creationId xmlns:p14="http://schemas.microsoft.com/office/powerpoint/2010/main" val="196139180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p:cNvSpPr>
            <a:spLocks noGrp="1"/>
          </p:cNvSpPr>
          <p:nvPr>
            <p:ph type="dt" sz="half" idx="10"/>
          </p:nvPr>
        </p:nvSpPr>
        <p:spPr/>
        <p:txBody>
          <a:bodyPr/>
          <a:lstStyle/>
          <a:p>
            <a:fld id="{34F96EA6-B599-4479-94D0-D07F679D102A}" type="datetimeFigureOut">
              <a:rPr lang="en-CA" smtClean="0"/>
              <a:t>2020-02-26</a:t>
            </a:fld>
            <a:endParaRPr lang="en-CA" dirty="0"/>
          </a:p>
        </p:txBody>
      </p:sp>
      <p:sp>
        <p:nvSpPr>
          <p:cNvPr id="5" name="Footer Placeholder 4"/>
          <p:cNvSpPr>
            <a:spLocks noGrp="1"/>
          </p:cNvSpPr>
          <p:nvPr>
            <p:ph type="ftr" sz="quarter" idx="11"/>
          </p:nvPr>
        </p:nvSpPr>
        <p:spPr/>
        <p:txBody>
          <a:bodyPr/>
          <a:lstStyle/>
          <a:p>
            <a:endParaRPr lang="en-CA" dirty="0"/>
          </a:p>
        </p:txBody>
      </p:sp>
      <p:sp>
        <p:nvSpPr>
          <p:cNvPr id="6" name="Slide Number Placeholder 5"/>
          <p:cNvSpPr>
            <a:spLocks noGrp="1"/>
          </p:cNvSpPr>
          <p:nvPr>
            <p:ph type="sldNum" sz="quarter" idx="12"/>
          </p:nvPr>
        </p:nvSpPr>
        <p:spPr/>
        <p:txBody>
          <a:bodyPr/>
          <a:lstStyle/>
          <a:p>
            <a:fld id="{72D882C1-DB9B-4A09-B25E-0C30533AD68F}" type="slidenum">
              <a:rPr lang="en-CA" smtClean="0"/>
              <a:t>‹#›</a:t>
            </a:fld>
            <a:endParaRPr lang="en-CA" dirty="0"/>
          </a:p>
        </p:txBody>
      </p:sp>
    </p:spTree>
    <p:extLst>
      <p:ext uri="{BB962C8B-B14F-4D97-AF65-F5344CB8AC3E}">
        <p14:creationId xmlns:p14="http://schemas.microsoft.com/office/powerpoint/2010/main" val="409764357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CA"/>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34F96EA6-B599-4479-94D0-D07F679D102A}" type="datetimeFigureOut">
              <a:rPr lang="en-CA" smtClean="0"/>
              <a:t>2020-02-26</a:t>
            </a:fld>
            <a:endParaRPr lang="en-CA" dirty="0"/>
          </a:p>
        </p:txBody>
      </p:sp>
      <p:sp>
        <p:nvSpPr>
          <p:cNvPr id="5" name="Footer Placeholder 4"/>
          <p:cNvSpPr>
            <a:spLocks noGrp="1"/>
          </p:cNvSpPr>
          <p:nvPr>
            <p:ph type="ftr" sz="quarter" idx="11"/>
          </p:nvPr>
        </p:nvSpPr>
        <p:spPr/>
        <p:txBody>
          <a:bodyPr/>
          <a:lstStyle/>
          <a:p>
            <a:endParaRPr lang="en-CA" dirty="0"/>
          </a:p>
        </p:txBody>
      </p:sp>
      <p:sp>
        <p:nvSpPr>
          <p:cNvPr id="6" name="Slide Number Placeholder 5"/>
          <p:cNvSpPr>
            <a:spLocks noGrp="1"/>
          </p:cNvSpPr>
          <p:nvPr>
            <p:ph type="sldNum" sz="quarter" idx="12"/>
          </p:nvPr>
        </p:nvSpPr>
        <p:spPr/>
        <p:txBody>
          <a:bodyPr/>
          <a:lstStyle/>
          <a:p>
            <a:fld id="{72D882C1-DB9B-4A09-B25E-0C30533AD68F}" type="slidenum">
              <a:rPr lang="en-CA" smtClean="0"/>
              <a:t>‹#›</a:t>
            </a:fld>
            <a:endParaRPr lang="en-CA" dirty="0"/>
          </a:p>
        </p:txBody>
      </p:sp>
    </p:spTree>
    <p:extLst>
      <p:ext uri="{BB962C8B-B14F-4D97-AF65-F5344CB8AC3E}">
        <p14:creationId xmlns:p14="http://schemas.microsoft.com/office/powerpoint/2010/main" val="90001398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Date Placeholder 4"/>
          <p:cNvSpPr>
            <a:spLocks noGrp="1"/>
          </p:cNvSpPr>
          <p:nvPr>
            <p:ph type="dt" sz="half" idx="10"/>
          </p:nvPr>
        </p:nvSpPr>
        <p:spPr/>
        <p:txBody>
          <a:bodyPr/>
          <a:lstStyle/>
          <a:p>
            <a:fld id="{34F96EA6-B599-4479-94D0-D07F679D102A}" type="datetimeFigureOut">
              <a:rPr lang="en-CA" smtClean="0"/>
              <a:t>2020-02-26</a:t>
            </a:fld>
            <a:endParaRPr lang="en-CA" dirty="0"/>
          </a:p>
        </p:txBody>
      </p:sp>
      <p:sp>
        <p:nvSpPr>
          <p:cNvPr id="6" name="Footer Placeholder 5"/>
          <p:cNvSpPr>
            <a:spLocks noGrp="1"/>
          </p:cNvSpPr>
          <p:nvPr>
            <p:ph type="ftr" sz="quarter" idx="11"/>
          </p:nvPr>
        </p:nvSpPr>
        <p:spPr/>
        <p:txBody>
          <a:bodyPr/>
          <a:lstStyle/>
          <a:p>
            <a:endParaRPr lang="en-CA" dirty="0"/>
          </a:p>
        </p:txBody>
      </p:sp>
      <p:sp>
        <p:nvSpPr>
          <p:cNvPr id="7" name="Slide Number Placeholder 6"/>
          <p:cNvSpPr>
            <a:spLocks noGrp="1"/>
          </p:cNvSpPr>
          <p:nvPr>
            <p:ph type="sldNum" sz="quarter" idx="12"/>
          </p:nvPr>
        </p:nvSpPr>
        <p:spPr/>
        <p:txBody>
          <a:bodyPr/>
          <a:lstStyle/>
          <a:p>
            <a:fld id="{72D882C1-DB9B-4A09-B25E-0C30533AD68F}" type="slidenum">
              <a:rPr lang="en-CA" smtClean="0"/>
              <a:t>‹#›</a:t>
            </a:fld>
            <a:endParaRPr lang="en-CA" dirty="0"/>
          </a:p>
        </p:txBody>
      </p:sp>
    </p:spTree>
    <p:extLst>
      <p:ext uri="{BB962C8B-B14F-4D97-AF65-F5344CB8AC3E}">
        <p14:creationId xmlns:p14="http://schemas.microsoft.com/office/powerpoint/2010/main" val="177300093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CA"/>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7" name="Date Placeholder 6"/>
          <p:cNvSpPr>
            <a:spLocks noGrp="1"/>
          </p:cNvSpPr>
          <p:nvPr>
            <p:ph type="dt" sz="half" idx="10"/>
          </p:nvPr>
        </p:nvSpPr>
        <p:spPr/>
        <p:txBody>
          <a:bodyPr/>
          <a:lstStyle/>
          <a:p>
            <a:fld id="{34F96EA6-B599-4479-94D0-D07F679D102A}" type="datetimeFigureOut">
              <a:rPr lang="en-CA" smtClean="0"/>
              <a:t>2020-02-26</a:t>
            </a:fld>
            <a:endParaRPr lang="en-CA" dirty="0"/>
          </a:p>
        </p:txBody>
      </p:sp>
      <p:sp>
        <p:nvSpPr>
          <p:cNvPr id="8" name="Footer Placeholder 7"/>
          <p:cNvSpPr>
            <a:spLocks noGrp="1"/>
          </p:cNvSpPr>
          <p:nvPr>
            <p:ph type="ftr" sz="quarter" idx="11"/>
          </p:nvPr>
        </p:nvSpPr>
        <p:spPr/>
        <p:txBody>
          <a:bodyPr/>
          <a:lstStyle/>
          <a:p>
            <a:endParaRPr lang="en-CA" dirty="0"/>
          </a:p>
        </p:txBody>
      </p:sp>
      <p:sp>
        <p:nvSpPr>
          <p:cNvPr id="9" name="Slide Number Placeholder 8"/>
          <p:cNvSpPr>
            <a:spLocks noGrp="1"/>
          </p:cNvSpPr>
          <p:nvPr>
            <p:ph type="sldNum" sz="quarter" idx="12"/>
          </p:nvPr>
        </p:nvSpPr>
        <p:spPr/>
        <p:txBody>
          <a:bodyPr/>
          <a:lstStyle/>
          <a:p>
            <a:fld id="{72D882C1-DB9B-4A09-B25E-0C30533AD68F}" type="slidenum">
              <a:rPr lang="en-CA" smtClean="0"/>
              <a:t>‹#›</a:t>
            </a:fld>
            <a:endParaRPr lang="en-CA" dirty="0"/>
          </a:p>
        </p:txBody>
      </p:sp>
    </p:spTree>
    <p:extLst>
      <p:ext uri="{BB962C8B-B14F-4D97-AF65-F5344CB8AC3E}">
        <p14:creationId xmlns:p14="http://schemas.microsoft.com/office/powerpoint/2010/main" val="5059271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3" name="Date Placeholder 2"/>
          <p:cNvSpPr>
            <a:spLocks noGrp="1"/>
          </p:cNvSpPr>
          <p:nvPr>
            <p:ph type="dt" sz="half" idx="10"/>
          </p:nvPr>
        </p:nvSpPr>
        <p:spPr/>
        <p:txBody>
          <a:bodyPr/>
          <a:lstStyle/>
          <a:p>
            <a:fld id="{34F96EA6-B599-4479-94D0-D07F679D102A}" type="datetimeFigureOut">
              <a:rPr lang="en-CA" smtClean="0"/>
              <a:t>2020-02-26</a:t>
            </a:fld>
            <a:endParaRPr lang="en-CA" dirty="0"/>
          </a:p>
        </p:txBody>
      </p:sp>
      <p:sp>
        <p:nvSpPr>
          <p:cNvPr id="4" name="Footer Placeholder 3"/>
          <p:cNvSpPr>
            <a:spLocks noGrp="1"/>
          </p:cNvSpPr>
          <p:nvPr>
            <p:ph type="ftr" sz="quarter" idx="11"/>
          </p:nvPr>
        </p:nvSpPr>
        <p:spPr/>
        <p:txBody>
          <a:bodyPr/>
          <a:lstStyle/>
          <a:p>
            <a:endParaRPr lang="en-CA" dirty="0"/>
          </a:p>
        </p:txBody>
      </p:sp>
      <p:sp>
        <p:nvSpPr>
          <p:cNvPr id="5" name="Slide Number Placeholder 4"/>
          <p:cNvSpPr>
            <a:spLocks noGrp="1"/>
          </p:cNvSpPr>
          <p:nvPr>
            <p:ph type="sldNum" sz="quarter" idx="12"/>
          </p:nvPr>
        </p:nvSpPr>
        <p:spPr/>
        <p:txBody>
          <a:bodyPr/>
          <a:lstStyle/>
          <a:p>
            <a:fld id="{72D882C1-DB9B-4A09-B25E-0C30533AD68F}" type="slidenum">
              <a:rPr lang="en-CA" smtClean="0"/>
              <a:t>‹#›</a:t>
            </a:fld>
            <a:endParaRPr lang="en-CA" dirty="0"/>
          </a:p>
        </p:txBody>
      </p:sp>
    </p:spTree>
    <p:extLst>
      <p:ext uri="{BB962C8B-B14F-4D97-AF65-F5344CB8AC3E}">
        <p14:creationId xmlns:p14="http://schemas.microsoft.com/office/powerpoint/2010/main" val="168516619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4F96EA6-B599-4479-94D0-D07F679D102A}" type="datetimeFigureOut">
              <a:rPr lang="en-CA" smtClean="0"/>
              <a:t>2020-02-26</a:t>
            </a:fld>
            <a:endParaRPr lang="en-CA" dirty="0"/>
          </a:p>
        </p:txBody>
      </p:sp>
      <p:sp>
        <p:nvSpPr>
          <p:cNvPr id="3" name="Footer Placeholder 2"/>
          <p:cNvSpPr>
            <a:spLocks noGrp="1"/>
          </p:cNvSpPr>
          <p:nvPr>
            <p:ph type="ftr" sz="quarter" idx="11"/>
          </p:nvPr>
        </p:nvSpPr>
        <p:spPr/>
        <p:txBody>
          <a:bodyPr/>
          <a:lstStyle/>
          <a:p>
            <a:endParaRPr lang="en-CA" dirty="0"/>
          </a:p>
        </p:txBody>
      </p:sp>
      <p:sp>
        <p:nvSpPr>
          <p:cNvPr id="4" name="Slide Number Placeholder 3"/>
          <p:cNvSpPr>
            <a:spLocks noGrp="1"/>
          </p:cNvSpPr>
          <p:nvPr>
            <p:ph type="sldNum" sz="quarter" idx="12"/>
          </p:nvPr>
        </p:nvSpPr>
        <p:spPr/>
        <p:txBody>
          <a:bodyPr/>
          <a:lstStyle/>
          <a:p>
            <a:fld id="{72D882C1-DB9B-4A09-B25E-0C30533AD68F}" type="slidenum">
              <a:rPr lang="en-CA" smtClean="0"/>
              <a:t>‹#›</a:t>
            </a:fld>
            <a:endParaRPr lang="en-CA" dirty="0"/>
          </a:p>
        </p:txBody>
      </p:sp>
    </p:spTree>
    <p:extLst>
      <p:ext uri="{BB962C8B-B14F-4D97-AF65-F5344CB8AC3E}">
        <p14:creationId xmlns:p14="http://schemas.microsoft.com/office/powerpoint/2010/main" val="36097372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CA"/>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34F96EA6-B599-4479-94D0-D07F679D102A}" type="datetimeFigureOut">
              <a:rPr lang="en-CA" smtClean="0"/>
              <a:t>2020-02-26</a:t>
            </a:fld>
            <a:endParaRPr lang="en-CA" dirty="0"/>
          </a:p>
        </p:txBody>
      </p:sp>
      <p:sp>
        <p:nvSpPr>
          <p:cNvPr id="6" name="Footer Placeholder 5"/>
          <p:cNvSpPr>
            <a:spLocks noGrp="1"/>
          </p:cNvSpPr>
          <p:nvPr>
            <p:ph type="ftr" sz="quarter" idx="11"/>
          </p:nvPr>
        </p:nvSpPr>
        <p:spPr/>
        <p:txBody>
          <a:bodyPr/>
          <a:lstStyle/>
          <a:p>
            <a:endParaRPr lang="en-CA" dirty="0"/>
          </a:p>
        </p:txBody>
      </p:sp>
      <p:sp>
        <p:nvSpPr>
          <p:cNvPr id="7" name="Slide Number Placeholder 6"/>
          <p:cNvSpPr>
            <a:spLocks noGrp="1"/>
          </p:cNvSpPr>
          <p:nvPr>
            <p:ph type="sldNum" sz="quarter" idx="12"/>
          </p:nvPr>
        </p:nvSpPr>
        <p:spPr/>
        <p:txBody>
          <a:bodyPr/>
          <a:lstStyle/>
          <a:p>
            <a:fld id="{72D882C1-DB9B-4A09-B25E-0C30533AD68F}" type="slidenum">
              <a:rPr lang="en-CA" smtClean="0"/>
              <a:t>‹#›</a:t>
            </a:fld>
            <a:endParaRPr lang="en-CA" dirty="0"/>
          </a:p>
        </p:txBody>
      </p:sp>
    </p:spTree>
    <p:extLst>
      <p:ext uri="{BB962C8B-B14F-4D97-AF65-F5344CB8AC3E}">
        <p14:creationId xmlns:p14="http://schemas.microsoft.com/office/powerpoint/2010/main" val="325071138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CA"/>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CA"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34F96EA6-B599-4479-94D0-D07F679D102A}" type="datetimeFigureOut">
              <a:rPr lang="en-CA" smtClean="0"/>
              <a:t>2020-02-26</a:t>
            </a:fld>
            <a:endParaRPr lang="en-CA" dirty="0"/>
          </a:p>
        </p:txBody>
      </p:sp>
      <p:sp>
        <p:nvSpPr>
          <p:cNvPr id="6" name="Footer Placeholder 5"/>
          <p:cNvSpPr>
            <a:spLocks noGrp="1"/>
          </p:cNvSpPr>
          <p:nvPr>
            <p:ph type="ftr" sz="quarter" idx="11"/>
          </p:nvPr>
        </p:nvSpPr>
        <p:spPr/>
        <p:txBody>
          <a:bodyPr/>
          <a:lstStyle/>
          <a:p>
            <a:endParaRPr lang="en-CA" dirty="0"/>
          </a:p>
        </p:txBody>
      </p:sp>
      <p:sp>
        <p:nvSpPr>
          <p:cNvPr id="7" name="Slide Number Placeholder 6"/>
          <p:cNvSpPr>
            <a:spLocks noGrp="1"/>
          </p:cNvSpPr>
          <p:nvPr>
            <p:ph type="sldNum" sz="quarter" idx="12"/>
          </p:nvPr>
        </p:nvSpPr>
        <p:spPr/>
        <p:txBody>
          <a:bodyPr/>
          <a:lstStyle/>
          <a:p>
            <a:fld id="{72D882C1-DB9B-4A09-B25E-0C30533AD68F}" type="slidenum">
              <a:rPr lang="en-CA" smtClean="0"/>
              <a:t>‹#›</a:t>
            </a:fld>
            <a:endParaRPr lang="en-CA" dirty="0"/>
          </a:p>
        </p:txBody>
      </p:sp>
    </p:spTree>
    <p:extLst>
      <p:ext uri="{BB962C8B-B14F-4D97-AF65-F5344CB8AC3E}">
        <p14:creationId xmlns:p14="http://schemas.microsoft.com/office/powerpoint/2010/main" val="197210844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CA"/>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4F96EA6-B599-4479-94D0-D07F679D102A}" type="datetimeFigureOut">
              <a:rPr lang="en-CA" smtClean="0"/>
              <a:t>2020-02-26</a:t>
            </a:fld>
            <a:endParaRPr lang="en-CA"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CA"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2D882C1-DB9B-4A09-B25E-0C30533AD68F}" type="slidenum">
              <a:rPr lang="en-CA" smtClean="0"/>
              <a:t>‹#›</a:t>
            </a:fld>
            <a:endParaRPr lang="en-CA" dirty="0"/>
          </a:p>
        </p:txBody>
      </p:sp>
    </p:spTree>
    <p:extLst>
      <p:ext uri="{BB962C8B-B14F-4D97-AF65-F5344CB8AC3E}">
        <p14:creationId xmlns:p14="http://schemas.microsoft.com/office/powerpoint/2010/main" val="93082601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3" Type="http://schemas.openxmlformats.org/officeDocument/2006/relationships/image" Target="../media/image4.tiff"/><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18.jpg"/></Relationships>
</file>

<file path=ppt/slides/_rels/slide11.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4.tiff"/><Relationship Id="rId2" Type="http://schemas.openxmlformats.org/officeDocument/2006/relationships/notesSlide" Target="../notesSlides/notesSlide12.xml"/><Relationship Id="rId1" Type="http://schemas.openxmlformats.org/officeDocument/2006/relationships/slideLayout" Target="../slideLayouts/slideLayout2.xml"/><Relationship Id="rId5" Type="http://schemas.openxmlformats.org/officeDocument/2006/relationships/image" Target="../media/image21.jpg"/><Relationship Id="rId4" Type="http://schemas.openxmlformats.org/officeDocument/2006/relationships/image" Target="../media/image20.png"/></Relationships>
</file>

<file path=ppt/slides/_rels/slide13.xml.rels><?xml version="1.0" encoding="UTF-8" standalone="yes"?>
<Relationships xmlns="http://schemas.openxmlformats.org/package/2006/relationships"><Relationship Id="rId3" Type="http://schemas.openxmlformats.org/officeDocument/2006/relationships/image" Target="../media/image4.tiff"/><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22.jpg"/></Relationships>
</file>

<file path=ppt/slides/_rels/slide14.xml.rels><?xml version="1.0" encoding="UTF-8" standalone="yes"?>
<Relationships xmlns="http://schemas.openxmlformats.org/package/2006/relationships"><Relationship Id="rId3" Type="http://schemas.openxmlformats.org/officeDocument/2006/relationships/image" Target="../media/image4.tiff"/><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23.jpg"/></Relationships>
</file>

<file path=ppt/slides/_rels/slide15.xml.rels><?xml version="1.0" encoding="UTF-8" standalone="yes"?>
<Relationships xmlns="http://schemas.openxmlformats.org/package/2006/relationships"><Relationship Id="rId3" Type="http://schemas.openxmlformats.org/officeDocument/2006/relationships/image" Target="../media/image4.tiff"/><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4.tiff"/><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23.jpg"/></Relationships>
</file>

<file path=ppt/slides/_rels/slide17.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4.tiff"/><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4.tiff"/><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25.jp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4.tiff"/><Relationship Id="rId4" Type="http://schemas.microsoft.com/office/2007/relationships/hdphoto" Target="../media/hdphoto1.wdp"/></Relationships>
</file>

<file path=ppt/slides/_rels/slide20.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4.tiff"/></Relationships>
</file>

<file path=ppt/slides/_rels/slide21.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4.tiff"/></Relationships>
</file>

<file path=ppt/slides/_rels/slide22.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3.xml"/><Relationship Id="rId1" Type="http://schemas.openxmlformats.org/officeDocument/2006/relationships/slideLayout" Target="../slideLayouts/slideLayout2.xml"/><Relationship Id="rId5" Type="http://schemas.openxmlformats.org/officeDocument/2006/relationships/image" Target="../media/image4.tiff"/><Relationship Id="rId4" Type="http://schemas.microsoft.com/office/2007/relationships/hdphoto" Target="../media/hdphoto3.wdp"/></Relationships>
</file>

<file path=ppt/slides/_rels/slide24.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notesSlide" Target="../notesSlides/notesSlide24.xml"/><Relationship Id="rId1" Type="http://schemas.openxmlformats.org/officeDocument/2006/relationships/slideLayout" Target="../slideLayouts/slideLayout2.xml"/><Relationship Id="rId4" Type="http://schemas.openxmlformats.org/officeDocument/2006/relationships/image" Target="../media/image4.tiff"/></Relationships>
</file>

<file path=ppt/slides/_rels/slide25.xml.rels><?xml version="1.0" encoding="UTF-8" standalone="yes"?>
<Relationships xmlns="http://schemas.openxmlformats.org/package/2006/relationships"><Relationship Id="rId3" Type="http://schemas.openxmlformats.org/officeDocument/2006/relationships/image" Target="../media/image4.tiff"/><Relationship Id="rId2" Type="http://schemas.openxmlformats.org/officeDocument/2006/relationships/notesSlide" Target="../notesSlides/notesSlide25.xml"/><Relationship Id="rId1" Type="http://schemas.openxmlformats.org/officeDocument/2006/relationships/slideLayout" Target="../slideLayouts/slideLayout2.xml"/><Relationship Id="rId4" Type="http://schemas.openxmlformats.org/officeDocument/2006/relationships/image" Target="../media/image30.jpg"/></Relationships>
</file>

<file path=ppt/slides/_rels/slide26.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27.xml"/><Relationship Id="rId1" Type="http://schemas.openxmlformats.org/officeDocument/2006/relationships/slideLayout" Target="../slideLayouts/slideLayout2.xml"/><Relationship Id="rId5" Type="http://schemas.openxmlformats.org/officeDocument/2006/relationships/image" Target="../media/image4.tiff"/><Relationship Id="rId4" Type="http://schemas.microsoft.com/office/2007/relationships/hdphoto" Target="../media/hdphoto4.wdp"/></Relationships>
</file>

<file path=ppt/slides/_rels/slide28.xml.rels><?xml version="1.0" encoding="UTF-8" standalone="yes"?>
<Relationships xmlns="http://schemas.openxmlformats.org/package/2006/relationships"><Relationship Id="rId3" Type="http://schemas.openxmlformats.org/officeDocument/2006/relationships/image" Target="../media/image4.tiff"/><Relationship Id="rId7" Type="http://schemas.microsoft.com/office/2007/relationships/hdphoto" Target="../media/hdphoto6.wdp"/><Relationship Id="rId2" Type="http://schemas.openxmlformats.org/officeDocument/2006/relationships/notesSlide" Target="../notesSlides/notesSlide28.xml"/><Relationship Id="rId1" Type="http://schemas.openxmlformats.org/officeDocument/2006/relationships/slideLayout" Target="../slideLayouts/slideLayout2.xml"/><Relationship Id="rId6" Type="http://schemas.openxmlformats.org/officeDocument/2006/relationships/image" Target="../media/image33.png"/><Relationship Id="rId5" Type="http://schemas.microsoft.com/office/2007/relationships/hdphoto" Target="../media/hdphoto5.wdp"/><Relationship Id="rId4" Type="http://schemas.openxmlformats.org/officeDocument/2006/relationships/image" Target="../media/image32.png"/></Relationships>
</file>

<file path=ppt/slides/_rels/slide29.xml.rels><?xml version="1.0" encoding="UTF-8" standalone="yes"?>
<Relationships xmlns="http://schemas.openxmlformats.org/package/2006/relationships"><Relationship Id="rId3" Type="http://schemas.openxmlformats.org/officeDocument/2006/relationships/image" Target="../media/image4.tiff"/><Relationship Id="rId2" Type="http://schemas.openxmlformats.org/officeDocument/2006/relationships/notesSlide" Target="../notesSlides/notesSlide29.xml"/><Relationship Id="rId1" Type="http://schemas.openxmlformats.org/officeDocument/2006/relationships/slideLayout" Target="../slideLayouts/slideLayout2.xml"/><Relationship Id="rId4" Type="http://schemas.openxmlformats.org/officeDocument/2006/relationships/image" Target="../media/image34.jpg"/></Relationships>
</file>

<file path=ppt/slides/_rels/slide3.xml.rels><?xml version="1.0" encoding="UTF-8" standalone="yes"?>
<Relationships xmlns="http://schemas.openxmlformats.org/package/2006/relationships"><Relationship Id="rId3" Type="http://schemas.openxmlformats.org/officeDocument/2006/relationships/image" Target="../media/image4.tiff"/><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6.jpg"/><Relationship Id="rId4" Type="http://schemas.openxmlformats.org/officeDocument/2006/relationships/image" Target="../media/image5.gif"/></Relationships>
</file>

<file path=ppt/slides/_rels/slide30.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30.xml"/><Relationship Id="rId1" Type="http://schemas.openxmlformats.org/officeDocument/2006/relationships/slideLayout" Target="../slideLayouts/slideLayout2.xml"/><Relationship Id="rId5" Type="http://schemas.openxmlformats.org/officeDocument/2006/relationships/image" Target="../media/image4.tiff"/><Relationship Id="rId4" Type="http://schemas.microsoft.com/office/2007/relationships/hdphoto" Target="../media/hdphoto3.wdp"/></Relationships>
</file>

<file path=ppt/slides/_rels/slide31.xml.rels><?xml version="1.0" encoding="UTF-8" standalone="yes"?>
<Relationships xmlns="http://schemas.openxmlformats.org/package/2006/relationships"><Relationship Id="rId3" Type="http://schemas.openxmlformats.org/officeDocument/2006/relationships/image" Target="../media/image4.tiff"/><Relationship Id="rId2" Type="http://schemas.openxmlformats.org/officeDocument/2006/relationships/notesSlide" Target="../notesSlides/notesSlide31.xml"/><Relationship Id="rId1" Type="http://schemas.openxmlformats.org/officeDocument/2006/relationships/slideLayout" Target="../slideLayouts/slideLayout2.xml"/><Relationship Id="rId4" Type="http://schemas.openxmlformats.org/officeDocument/2006/relationships/image" Target="../media/image35.jpg"/></Relationships>
</file>

<file path=ppt/slides/_rels/slide32.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4.tiff"/><Relationship Id="rId2" Type="http://schemas.openxmlformats.org/officeDocument/2006/relationships/notesSlide" Target="../notesSlides/notesSlide33.xml"/><Relationship Id="rId1" Type="http://schemas.openxmlformats.org/officeDocument/2006/relationships/slideLayout" Target="../slideLayouts/slideLayout2.xml"/><Relationship Id="rId4" Type="http://schemas.openxmlformats.org/officeDocument/2006/relationships/image" Target="../media/image36.gif"/></Relationships>
</file>

<file path=ppt/slides/_rels/slide34.xml.rels><?xml version="1.0" encoding="UTF-8" standalone="yes"?>
<Relationships xmlns="http://schemas.openxmlformats.org/package/2006/relationships"><Relationship Id="rId3" Type="http://schemas.openxmlformats.org/officeDocument/2006/relationships/image" Target="../media/image4.tiff"/><Relationship Id="rId2" Type="http://schemas.openxmlformats.org/officeDocument/2006/relationships/notesSlide" Target="../notesSlides/notesSlide34.xml"/><Relationship Id="rId1" Type="http://schemas.openxmlformats.org/officeDocument/2006/relationships/slideLayout" Target="../slideLayouts/slideLayout2.xml"/><Relationship Id="rId6" Type="http://schemas.openxmlformats.org/officeDocument/2006/relationships/image" Target="../media/image39.jpg"/><Relationship Id="rId5" Type="http://schemas.openxmlformats.org/officeDocument/2006/relationships/image" Target="../media/image38.jpg"/><Relationship Id="rId4" Type="http://schemas.openxmlformats.org/officeDocument/2006/relationships/image" Target="../media/image37.jpg"/></Relationships>
</file>

<file path=ppt/slides/_rels/slide35.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36.xml"/><Relationship Id="rId1" Type="http://schemas.openxmlformats.org/officeDocument/2006/relationships/slideLayout" Target="../slideLayouts/slideLayout2.xml"/><Relationship Id="rId5" Type="http://schemas.openxmlformats.org/officeDocument/2006/relationships/image" Target="../media/image4.tiff"/><Relationship Id="rId4" Type="http://schemas.microsoft.com/office/2007/relationships/hdphoto" Target="../media/hdphoto3.wdp"/></Relationships>
</file>

<file path=ppt/slides/_rels/slide37.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37.xml"/><Relationship Id="rId1" Type="http://schemas.openxmlformats.org/officeDocument/2006/relationships/slideLayout" Target="../slideLayouts/slideLayout2.xml"/><Relationship Id="rId5" Type="http://schemas.openxmlformats.org/officeDocument/2006/relationships/image" Target="../media/image4.tiff"/><Relationship Id="rId4" Type="http://schemas.microsoft.com/office/2007/relationships/hdphoto" Target="../media/hdphoto3.wdp"/></Relationships>
</file>

<file path=ppt/slides/_rels/slide38.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4.tiff"/><Relationship Id="rId4" Type="http://schemas.microsoft.com/office/2007/relationships/hdphoto" Target="../media/hdphoto2.wdp"/></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tiff"/><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9.jpg"/></Relationships>
</file>

<file path=ppt/slides/_rels/slide7.xml.rels><?xml version="1.0" encoding="UTF-8" standalone="yes"?>
<Relationships xmlns="http://schemas.openxmlformats.org/package/2006/relationships"><Relationship Id="rId3" Type="http://schemas.openxmlformats.org/officeDocument/2006/relationships/image" Target="../media/image4.tiff"/><Relationship Id="rId7" Type="http://schemas.openxmlformats.org/officeDocument/2006/relationships/image" Target="../media/image13.jp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12.jpg"/><Relationship Id="rId5" Type="http://schemas.openxmlformats.org/officeDocument/2006/relationships/image" Target="../media/image11.jpg"/><Relationship Id="rId4" Type="http://schemas.openxmlformats.org/officeDocument/2006/relationships/image" Target="../media/image10.jpg"/></Relationships>
</file>

<file path=ppt/slides/_rels/slide8.xml.rels><?xml version="1.0" encoding="UTF-8" standalone="yes"?>
<Relationships xmlns="http://schemas.openxmlformats.org/package/2006/relationships"><Relationship Id="rId3" Type="http://schemas.openxmlformats.org/officeDocument/2006/relationships/image" Target="../media/image4.tiff"/><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15.jpg"/><Relationship Id="rId4" Type="http://schemas.openxmlformats.org/officeDocument/2006/relationships/image" Target="../media/image14.jpg"/></Relationships>
</file>

<file path=ppt/slides/_rels/slide9.xml.rels><?xml version="1.0" encoding="UTF-8" standalone="yes"?>
<Relationships xmlns="http://schemas.openxmlformats.org/package/2006/relationships"><Relationship Id="rId3" Type="http://schemas.openxmlformats.org/officeDocument/2006/relationships/image" Target="../media/image4.tiff"/><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17.jpg"/><Relationship Id="rId4" Type="http://schemas.openxmlformats.org/officeDocument/2006/relationships/image" Target="../media/image16.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1D6555CD-873F-4262-B1A7-9A7FB137E049}"/>
              </a:ext>
            </a:extLst>
          </p:cNvPr>
          <p:cNvPicPr>
            <a:picLocks noChangeAspect="1"/>
          </p:cNvPicPr>
          <p:nvPr/>
        </p:nvPicPr>
        <p:blipFill rotWithShape="1">
          <a:blip r:embed="rId3">
            <a:extLst>
              <a:ext uri="{28A0092B-C50C-407E-A947-70E740481C1C}">
                <a14:useLocalDpi xmlns:a14="http://schemas.microsoft.com/office/drawing/2010/main" val="0"/>
              </a:ext>
            </a:extLst>
          </a:blip>
          <a:srcRect t="12235" b="1225"/>
          <a:stretch/>
        </p:blipFill>
        <p:spPr>
          <a:xfrm>
            <a:off x="849143" y="0"/>
            <a:ext cx="10357358" cy="6867276"/>
          </a:xfrm>
          <a:prstGeom prst="rect">
            <a:avLst/>
          </a:prstGeom>
        </p:spPr>
      </p:pic>
      <p:sp>
        <p:nvSpPr>
          <p:cNvPr id="2" name="Title 1"/>
          <p:cNvSpPr>
            <a:spLocks noGrp="1"/>
          </p:cNvSpPr>
          <p:nvPr>
            <p:ph type="ctrTitle"/>
          </p:nvPr>
        </p:nvSpPr>
        <p:spPr>
          <a:xfrm>
            <a:off x="936421" y="1068333"/>
            <a:ext cx="3235479" cy="1304393"/>
          </a:xfrm>
        </p:spPr>
        <p:txBody>
          <a:bodyPr>
            <a:normAutofit/>
          </a:bodyPr>
          <a:lstStyle/>
          <a:p>
            <a:r>
              <a:rPr lang="en-CA" sz="4800" b="1" dirty="0">
                <a:solidFill>
                  <a:schemeClr val="accent1">
                    <a:lumMod val="75000"/>
                  </a:schemeClr>
                </a:solidFill>
              </a:rPr>
              <a:t>June 6, 1944</a:t>
            </a:r>
          </a:p>
        </p:txBody>
      </p:sp>
      <p:sp>
        <p:nvSpPr>
          <p:cNvPr id="9" name="Title 1">
            <a:extLst>
              <a:ext uri="{FF2B5EF4-FFF2-40B4-BE49-F238E27FC236}">
                <a16:creationId xmlns:a16="http://schemas.microsoft.com/office/drawing/2014/main" id="{CD49244D-C487-443A-9CBF-860B0AA72FFA}"/>
              </a:ext>
            </a:extLst>
          </p:cNvPr>
          <p:cNvSpPr txBox="1">
            <a:spLocks/>
          </p:cNvSpPr>
          <p:nvPr/>
        </p:nvSpPr>
        <p:spPr>
          <a:xfrm>
            <a:off x="849142" y="571154"/>
            <a:ext cx="3410038" cy="1149376"/>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CA" sz="8800" b="1" dirty="0">
                <a:solidFill>
                  <a:schemeClr val="accent1">
                    <a:lumMod val="75000"/>
                  </a:schemeClr>
                </a:solidFill>
              </a:rPr>
              <a:t>D-Day</a:t>
            </a:r>
          </a:p>
        </p:txBody>
      </p:sp>
      <p:pic>
        <p:nvPicPr>
          <p:cNvPr id="11" name="Picture 10">
            <a:extLst>
              <a:ext uri="{FF2B5EF4-FFF2-40B4-BE49-F238E27FC236}">
                <a16:creationId xmlns:a16="http://schemas.microsoft.com/office/drawing/2014/main" id="{4325ABFD-E683-4EA4-B670-663F80292468}"/>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6139719"/>
            <a:ext cx="3161900" cy="727557"/>
          </a:xfrm>
          <a:prstGeom prst="rect">
            <a:avLst/>
          </a:prstGeom>
        </p:spPr>
      </p:pic>
    </p:spTree>
    <p:extLst>
      <p:ext uri="{BB962C8B-B14F-4D97-AF65-F5344CB8AC3E}">
        <p14:creationId xmlns:p14="http://schemas.microsoft.com/office/powerpoint/2010/main" val="133694028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79090" y="167704"/>
            <a:ext cx="2278883" cy="477898"/>
          </a:xfrm>
          <a:prstGeom prst="rect">
            <a:avLst/>
          </a:prstGeom>
        </p:spPr>
      </p:pic>
      <p:sp>
        <p:nvSpPr>
          <p:cNvPr id="8" name="Title 1">
            <a:extLst>
              <a:ext uri="{FF2B5EF4-FFF2-40B4-BE49-F238E27FC236}">
                <a16:creationId xmlns:a16="http://schemas.microsoft.com/office/drawing/2014/main" id="{E2A48172-4E6B-4EA1-9B1B-832AFB9E25A5}"/>
              </a:ext>
            </a:extLst>
          </p:cNvPr>
          <p:cNvSpPr>
            <a:spLocks noGrp="1"/>
          </p:cNvSpPr>
          <p:nvPr>
            <p:ph type="title"/>
          </p:nvPr>
        </p:nvSpPr>
        <p:spPr>
          <a:xfrm>
            <a:off x="2637064" y="113570"/>
            <a:ext cx="9554936" cy="591731"/>
          </a:xfrm>
        </p:spPr>
        <p:txBody>
          <a:bodyPr>
            <a:noAutofit/>
          </a:bodyPr>
          <a:lstStyle/>
          <a:p>
            <a:r>
              <a:rPr lang="en-US" sz="3000" b="1" dirty="0">
                <a:solidFill>
                  <a:schemeClr val="accent1">
                    <a:lumMod val="75000"/>
                  </a:schemeClr>
                </a:solidFill>
              </a:rPr>
              <a:t>G</a:t>
            </a:r>
            <a:r>
              <a:rPr lang="en-CA" sz="3000" b="1" dirty="0" err="1">
                <a:solidFill>
                  <a:schemeClr val="accent1">
                    <a:lumMod val="75000"/>
                  </a:schemeClr>
                </a:solidFill>
              </a:rPr>
              <a:t>erman</a:t>
            </a:r>
            <a:r>
              <a:rPr lang="en-CA" sz="3000" b="1" dirty="0">
                <a:solidFill>
                  <a:schemeClr val="accent1">
                    <a:lumMod val="75000"/>
                  </a:schemeClr>
                </a:solidFill>
              </a:rPr>
              <a:t> Defences: “Fortress Europe” and the “Atlantic Wall”</a:t>
            </a:r>
          </a:p>
        </p:txBody>
      </p:sp>
      <p:pic>
        <p:nvPicPr>
          <p:cNvPr id="12" name="Picture 11">
            <a:extLst>
              <a:ext uri="{FF2B5EF4-FFF2-40B4-BE49-F238E27FC236}">
                <a16:creationId xmlns:a16="http://schemas.microsoft.com/office/drawing/2014/main" id="{3C227B03-E39D-4BBC-95A4-87B50B4FEC86}"/>
              </a:ext>
            </a:extLst>
          </p:cNvPr>
          <p:cNvPicPr>
            <a:picLocks noChangeAspect="1"/>
          </p:cNvPicPr>
          <p:nvPr/>
        </p:nvPicPr>
        <p:blipFill rotWithShape="1">
          <a:blip r:embed="rId4">
            <a:extLst>
              <a:ext uri="{28A0092B-C50C-407E-A947-70E740481C1C}">
                <a14:useLocalDpi xmlns:a14="http://schemas.microsoft.com/office/drawing/2010/main" val="0"/>
              </a:ext>
            </a:extLst>
          </a:blip>
          <a:srcRect l="169" t="16511" r="8095" b="11767"/>
          <a:stretch/>
        </p:blipFill>
        <p:spPr>
          <a:xfrm>
            <a:off x="898246" y="851910"/>
            <a:ext cx="10395505" cy="5398889"/>
          </a:xfrm>
          <a:prstGeom prst="rect">
            <a:avLst/>
          </a:prstGeom>
          <a:ln w="25400">
            <a:solidFill>
              <a:srgbClr val="C00000"/>
            </a:solidFill>
          </a:ln>
        </p:spPr>
      </p:pic>
      <p:sp>
        <p:nvSpPr>
          <p:cNvPr id="17" name="TextBox 16">
            <a:extLst>
              <a:ext uri="{FF2B5EF4-FFF2-40B4-BE49-F238E27FC236}">
                <a16:creationId xmlns:a16="http://schemas.microsoft.com/office/drawing/2014/main" id="{FC157650-EE0E-422E-849F-CDFBC6CE8671}"/>
              </a:ext>
            </a:extLst>
          </p:cNvPr>
          <p:cNvSpPr txBox="1"/>
          <p:nvPr/>
        </p:nvSpPr>
        <p:spPr>
          <a:xfrm>
            <a:off x="898246" y="6282889"/>
            <a:ext cx="10395505" cy="461665"/>
          </a:xfrm>
          <a:prstGeom prst="rect">
            <a:avLst/>
          </a:prstGeom>
          <a:noFill/>
        </p:spPr>
        <p:txBody>
          <a:bodyPr wrap="square" rtlCol="0">
            <a:spAutoFit/>
          </a:bodyPr>
          <a:lstStyle/>
          <a:p>
            <a:pPr algn="ctr"/>
            <a:r>
              <a:rPr lang="en-US" sz="2400" dirty="0" err="1"/>
              <a:t>Longues</a:t>
            </a:r>
            <a:r>
              <a:rPr lang="en-US" sz="2400" dirty="0"/>
              <a:t>-sur-Mer Battery Command + Ranging Post </a:t>
            </a:r>
            <a:r>
              <a:rPr lang="en-US" sz="2000" dirty="0"/>
              <a:t>(near Gold and Omaha Beaches)</a:t>
            </a:r>
            <a:endParaRPr lang="en-CA" sz="2000" dirty="0"/>
          </a:p>
        </p:txBody>
      </p:sp>
    </p:spTree>
    <p:extLst>
      <p:ext uri="{BB962C8B-B14F-4D97-AF65-F5344CB8AC3E}">
        <p14:creationId xmlns:p14="http://schemas.microsoft.com/office/powerpoint/2010/main" val="259868076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581010D3-6C57-4DAD-9B52-116CDC1FC08D}"/>
              </a:ext>
            </a:extLst>
          </p:cNvPr>
          <p:cNvPicPr>
            <a:picLocks noChangeAspect="1"/>
          </p:cNvPicPr>
          <p:nvPr/>
        </p:nvPicPr>
        <p:blipFill rotWithShape="1">
          <a:blip r:embed="rId3">
            <a:extLst>
              <a:ext uri="{28A0092B-C50C-407E-A947-70E740481C1C}">
                <a14:useLocalDpi xmlns:a14="http://schemas.microsoft.com/office/drawing/2010/main" val="0"/>
              </a:ext>
            </a:extLst>
          </a:blip>
          <a:srcRect t="28922" r="9888" b="23184"/>
          <a:stretch/>
        </p:blipFill>
        <p:spPr>
          <a:xfrm>
            <a:off x="0" y="0"/>
            <a:ext cx="12192000" cy="6858000"/>
          </a:xfrm>
          <a:prstGeom prst="rect">
            <a:avLst/>
          </a:prstGeom>
        </p:spPr>
      </p:pic>
      <p:sp>
        <p:nvSpPr>
          <p:cNvPr id="9" name="Title 1">
            <a:extLst>
              <a:ext uri="{FF2B5EF4-FFF2-40B4-BE49-F238E27FC236}">
                <a16:creationId xmlns:a16="http://schemas.microsoft.com/office/drawing/2014/main" id="{CD49244D-C487-443A-9CBF-860B0AA72FFA}"/>
              </a:ext>
            </a:extLst>
          </p:cNvPr>
          <p:cNvSpPr txBox="1">
            <a:spLocks/>
          </p:cNvSpPr>
          <p:nvPr/>
        </p:nvSpPr>
        <p:spPr>
          <a:xfrm>
            <a:off x="0" y="30778"/>
            <a:ext cx="12050972" cy="1744342"/>
          </a:xfrm>
          <a:prstGeom prst="rect">
            <a:avLst/>
          </a:prstGeom>
        </p:spPr>
        <p:txBody>
          <a:bodyPr vert="horz" lIns="91440" tIns="45720" rIns="91440" bIns="45720" rtlCol="0" anchor="ctr">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CA" sz="6600" b="1" dirty="0">
                <a:solidFill>
                  <a:schemeClr val="accent1">
                    <a:lumMod val="75000"/>
                  </a:schemeClr>
                </a:solidFill>
              </a:rPr>
              <a:t>D-Day</a:t>
            </a:r>
            <a:r>
              <a:rPr lang="en-CA" sz="4000" b="1" dirty="0">
                <a:solidFill>
                  <a:schemeClr val="accent1">
                    <a:lumMod val="75000"/>
                  </a:schemeClr>
                </a:solidFill>
              </a:rPr>
              <a:t> (6 June 1944):</a:t>
            </a:r>
            <a:endParaRPr lang="en-CA" sz="6600" b="1" dirty="0">
              <a:solidFill>
                <a:schemeClr val="accent1">
                  <a:lumMod val="75000"/>
                </a:schemeClr>
              </a:solidFill>
            </a:endParaRPr>
          </a:p>
          <a:p>
            <a:r>
              <a:rPr lang="en-CA" b="1" dirty="0">
                <a:solidFill>
                  <a:schemeClr val="accent1">
                    <a:lumMod val="75000"/>
                  </a:schemeClr>
                </a:solidFill>
              </a:rPr>
              <a:t>Operations OVERLORD and NEPTUNE</a:t>
            </a:r>
          </a:p>
        </p:txBody>
      </p:sp>
      <p:sp>
        <p:nvSpPr>
          <p:cNvPr id="12" name="TextBox 11">
            <a:extLst>
              <a:ext uri="{FF2B5EF4-FFF2-40B4-BE49-F238E27FC236}">
                <a16:creationId xmlns:a16="http://schemas.microsoft.com/office/drawing/2014/main" id="{400AE53A-6293-463C-A460-E6AE66B67444}"/>
              </a:ext>
            </a:extLst>
          </p:cNvPr>
          <p:cNvSpPr txBox="1"/>
          <p:nvPr/>
        </p:nvSpPr>
        <p:spPr>
          <a:xfrm>
            <a:off x="10072048" y="6427112"/>
            <a:ext cx="1978925" cy="400110"/>
          </a:xfrm>
          <a:prstGeom prst="rect">
            <a:avLst/>
          </a:prstGeom>
          <a:noFill/>
        </p:spPr>
        <p:txBody>
          <a:bodyPr wrap="square" rtlCol="0">
            <a:spAutoFit/>
          </a:bodyPr>
          <a:lstStyle/>
          <a:p>
            <a:r>
              <a:rPr lang="en-US" sz="2000" dirty="0"/>
              <a:t>LAC M#3205311</a:t>
            </a:r>
            <a:endParaRPr lang="en-CA" sz="2000" dirty="0"/>
          </a:p>
        </p:txBody>
      </p:sp>
      <p:sp>
        <p:nvSpPr>
          <p:cNvPr id="13" name="TextBox 12">
            <a:extLst>
              <a:ext uri="{FF2B5EF4-FFF2-40B4-BE49-F238E27FC236}">
                <a16:creationId xmlns:a16="http://schemas.microsoft.com/office/drawing/2014/main" id="{E4072114-E618-4BE8-BD8A-6359E954FFD9}"/>
              </a:ext>
            </a:extLst>
          </p:cNvPr>
          <p:cNvSpPr txBox="1"/>
          <p:nvPr/>
        </p:nvSpPr>
        <p:spPr>
          <a:xfrm>
            <a:off x="0" y="6396335"/>
            <a:ext cx="9385110" cy="461665"/>
          </a:xfrm>
          <a:prstGeom prst="rect">
            <a:avLst/>
          </a:prstGeom>
          <a:noFill/>
        </p:spPr>
        <p:txBody>
          <a:bodyPr wrap="square" rtlCol="0">
            <a:spAutoFit/>
          </a:bodyPr>
          <a:lstStyle/>
          <a:p>
            <a:r>
              <a:rPr lang="en-US" sz="2400" dirty="0"/>
              <a:t>Canadians coming ashore at Juno Beach after the coast has been secured.</a:t>
            </a:r>
            <a:endParaRPr lang="en-CA" sz="2400" dirty="0"/>
          </a:p>
        </p:txBody>
      </p:sp>
    </p:spTree>
    <p:extLst>
      <p:ext uri="{BB962C8B-B14F-4D97-AF65-F5344CB8AC3E}">
        <p14:creationId xmlns:p14="http://schemas.microsoft.com/office/powerpoint/2010/main" val="158762836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2"/>
          <p:cNvSpPr>
            <a:spLocks noGrp="1"/>
          </p:cNvSpPr>
          <p:nvPr>
            <p:ph idx="1"/>
          </p:nvPr>
        </p:nvSpPr>
        <p:spPr>
          <a:xfrm>
            <a:off x="0" y="628387"/>
            <a:ext cx="12078622" cy="1228572"/>
          </a:xfrm>
        </p:spPr>
        <p:txBody>
          <a:bodyPr>
            <a:noAutofit/>
          </a:bodyPr>
          <a:lstStyle/>
          <a:p>
            <a:pPr marL="0" indent="0">
              <a:lnSpc>
                <a:spcPct val="100000"/>
              </a:lnSpc>
              <a:spcBef>
                <a:spcPts val="0"/>
              </a:spcBef>
              <a:buNone/>
            </a:pPr>
            <a:r>
              <a:rPr lang="en-CA" dirty="0"/>
              <a:t>1- </a:t>
            </a:r>
            <a:r>
              <a:rPr lang="en-CA" b="1" u="sng" dirty="0"/>
              <a:t>Operation OVERLORD</a:t>
            </a:r>
            <a:r>
              <a:rPr lang="en-CA" dirty="0"/>
              <a:t> 1944 Jun. 	-- </a:t>
            </a:r>
            <a:r>
              <a:rPr lang="en-CA" dirty="0">
                <a:highlight>
                  <a:srgbClr val="FFFF00"/>
                </a:highlight>
              </a:rPr>
              <a:t>OVERLORD is the all-inclusive plan</a:t>
            </a:r>
            <a:r>
              <a:rPr lang="en-CA" dirty="0"/>
              <a:t> --</a:t>
            </a:r>
            <a:endParaRPr lang="en-CA" u="sng" dirty="0"/>
          </a:p>
          <a:p>
            <a:pPr marL="0" indent="0">
              <a:lnSpc>
                <a:spcPct val="100000"/>
              </a:lnSpc>
              <a:spcBef>
                <a:spcPts val="0"/>
              </a:spcBef>
              <a:buNone/>
            </a:pPr>
            <a:r>
              <a:rPr lang="en-CA" sz="2400" dirty="0"/>
              <a:t>GOAL: To successfully land soldiers and equipment in German-held France so that a western 	front is opened versus the Wehrmacht (take and hold to the Seine River).</a:t>
            </a:r>
            <a:endParaRPr lang="en-CA" sz="2000" dirty="0"/>
          </a:p>
          <a:p>
            <a:pPr marL="0" indent="0">
              <a:lnSpc>
                <a:spcPct val="100000"/>
              </a:lnSpc>
              <a:spcBef>
                <a:spcPts val="0"/>
              </a:spcBef>
              <a:buNone/>
            </a:pPr>
            <a:endParaRPr lang="en-US" sz="1600" dirty="0"/>
          </a:p>
          <a:p>
            <a:pPr marL="0" indent="0">
              <a:lnSpc>
                <a:spcPct val="100000"/>
              </a:lnSpc>
              <a:spcBef>
                <a:spcPts val="0"/>
              </a:spcBef>
              <a:buNone/>
            </a:pPr>
            <a:endParaRPr lang="en-CA" sz="1600" dirty="0"/>
          </a:p>
        </p:txBody>
      </p:sp>
      <p:sp>
        <p:nvSpPr>
          <p:cNvPr id="7" name="Title 1">
            <a:extLst>
              <a:ext uri="{FF2B5EF4-FFF2-40B4-BE49-F238E27FC236}">
                <a16:creationId xmlns:a16="http://schemas.microsoft.com/office/drawing/2014/main" id="{A0F028E3-6BBA-4271-8FAC-24D6E85BFBAB}"/>
              </a:ext>
            </a:extLst>
          </p:cNvPr>
          <p:cNvSpPr>
            <a:spLocks noGrp="1"/>
          </p:cNvSpPr>
          <p:nvPr>
            <p:ph type="title"/>
          </p:nvPr>
        </p:nvSpPr>
        <p:spPr>
          <a:xfrm>
            <a:off x="2546164" y="144295"/>
            <a:ext cx="9532458" cy="524716"/>
          </a:xfrm>
        </p:spPr>
        <p:txBody>
          <a:bodyPr>
            <a:noAutofit/>
          </a:bodyPr>
          <a:lstStyle/>
          <a:p>
            <a:r>
              <a:rPr lang="en-CA" sz="3800" b="1" dirty="0">
                <a:solidFill>
                  <a:schemeClr val="accent1">
                    <a:lumMod val="75000"/>
                  </a:schemeClr>
                </a:solidFill>
              </a:rPr>
              <a:t>Invasion on D-Day: Two Intertwined Operations</a:t>
            </a: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79090" y="167704"/>
            <a:ext cx="2278883" cy="477898"/>
          </a:xfrm>
          <a:prstGeom prst="rect">
            <a:avLst/>
          </a:prstGeom>
        </p:spPr>
      </p:pic>
      <p:pic>
        <p:nvPicPr>
          <p:cNvPr id="3" name="Picture 2">
            <a:extLst>
              <a:ext uri="{FF2B5EF4-FFF2-40B4-BE49-F238E27FC236}">
                <a16:creationId xmlns:a16="http://schemas.microsoft.com/office/drawing/2014/main" id="{8BE0A5E2-0867-4F89-A03D-9F18FE8CB653}"/>
              </a:ext>
            </a:extLst>
          </p:cNvPr>
          <p:cNvPicPr>
            <a:picLocks noChangeAspect="1"/>
          </p:cNvPicPr>
          <p:nvPr/>
        </p:nvPicPr>
        <p:blipFill rotWithShape="1">
          <a:blip r:embed="rId4">
            <a:extLst>
              <a:ext uri="{28A0092B-C50C-407E-A947-70E740481C1C}">
                <a14:useLocalDpi xmlns:a14="http://schemas.microsoft.com/office/drawing/2010/main" val="0"/>
              </a:ext>
            </a:extLst>
          </a:blip>
          <a:srcRect t="2984"/>
          <a:stretch/>
        </p:blipFill>
        <p:spPr>
          <a:xfrm>
            <a:off x="5377103" y="1825506"/>
            <a:ext cx="6285172" cy="5009407"/>
          </a:xfrm>
          <a:prstGeom prst="rect">
            <a:avLst/>
          </a:prstGeom>
          <a:ln w="25400">
            <a:solidFill>
              <a:srgbClr val="C00000"/>
            </a:solidFill>
          </a:ln>
        </p:spPr>
      </p:pic>
      <p:pic>
        <p:nvPicPr>
          <p:cNvPr id="6" name="Picture 5">
            <a:extLst>
              <a:ext uri="{FF2B5EF4-FFF2-40B4-BE49-F238E27FC236}">
                <a16:creationId xmlns:a16="http://schemas.microsoft.com/office/drawing/2014/main" id="{1C388172-A278-47C7-A547-F48E5375873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59438" y="1833550"/>
            <a:ext cx="4596842" cy="5001363"/>
          </a:xfrm>
          <a:prstGeom prst="rect">
            <a:avLst/>
          </a:prstGeom>
          <a:ln w="25400">
            <a:solidFill>
              <a:srgbClr val="C00000"/>
            </a:solidFill>
          </a:ln>
        </p:spPr>
      </p:pic>
      <p:sp>
        <p:nvSpPr>
          <p:cNvPr id="2" name="Rectangle 1">
            <a:extLst>
              <a:ext uri="{FF2B5EF4-FFF2-40B4-BE49-F238E27FC236}">
                <a16:creationId xmlns:a16="http://schemas.microsoft.com/office/drawing/2014/main" id="{8BD18FC0-120B-4C5C-B468-C253F8281201}"/>
              </a:ext>
            </a:extLst>
          </p:cNvPr>
          <p:cNvSpPr/>
          <p:nvPr/>
        </p:nvSpPr>
        <p:spPr>
          <a:xfrm>
            <a:off x="7934035" y="4082473"/>
            <a:ext cx="1191491" cy="767307"/>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Tree>
    <p:extLst>
      <p:ext uri="{BB962C8B-B14F-4D97-AF65-F5344CB8AC3E}">
        <p14:creationId xmlns:p14="http://schemas.microsoft.com/office/powerpoint/2010/main" val="136850562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79090" y="167704"/>
            <a:ext cx="2278883" cy="477898"/>
          </a:xfrm>
          <a:prstGeom prst="rect">
            <a:avLst/>
          </a:prstGeom>
        </p:spPr>
      </p:pic>
      <p:sp>
        <p:nvSpPr>
          <p:cNvPr id="11" name="Title 1">
            <a:extLst>
              <a:ext uri="{FF2B5EF4-FFF2-40B4-BE49-F238E27FC236}">
                <a16:creationId xmlns:a16="http://schemas.microsoft.com/office/drawing/2014/main" id="{7321FBD6-FB15-4A04-8710-E7DC1AAFD0F9}"/>
              </a:ext>
            </a:extLst>
          </p:cNvPr>
          <p:cNvSpPr txBox="1">
            <a:spLocks/>
          </p:cNvSpPr>
          <p:nvPr/>
        </p:nvSpPr>
        <p:spPr>
          <a:xfrm>
            <a:off x="2480452" y="95782"/>
            <a:ext cx="9711548" cy="621742"/>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CA" sz="3800" b="1" dirty="0">
                <a:solidFill>
                  <a:schemeClr val="accent1">
                    <a:lumMod val="75000"/>
                  </a:schemeClr>
                </a:solidFill>
              </a:rPr>
              <a:t>Invasion on D-Day: Two Intertwined Operations</a:t>
            </a:r>
          </a:p>
        </p:txBody>
      </p:sp>
      <p:pic>
        <p:nvPicPr>
          <p:cNvPr id="6" name="Picture 5">
            <a:extLst>
              <a:ext uri="{FF2B5EF4-FFF2-40B4-BE49-F238E27FC236}">
                <a16:creationId xmlns:a16="http://schemas.microsoft.com/office/drawing/2014/main" id="{864C6F07-6DA0-4DF2-AC97-7E8A29E8EC1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653859" y="811370"/>
            <a:ext cx="8510761" cy="6002080"/>
          </a:xfrm>
          <a:prstGeom prst="rect">
            <a:avLst/>
          </a:prstGeom>
          <a:ln w="31750">
            <a:solidFill>
              <a:srgbClr val="C00000"/>
            </a:solidFill>
          </a:ln>
        </p:spPr>
      </p:pic>
      <p:sp>
        <p:nvSpPr>
          <p:cNvPr id="2" name="TextBox 1">
            <a:extLst>
              <a:ext uri="{FF2B5EF4-FFF2-40B4-BE49-F238E27FC236}">
                <a16:creationId xmlns:a16="http://schemas.microsoft.com/office/drawing/2014/main" id="{C1B095A2-3601-45E8-A405-ED13F19928AF}"/>
              </a:ext>
            </a:extLst>
          </p:cNvPr>
          <p:cNvSpPr txBox="1"/>
          <p:nvPr/>
        </p:nvSpPr>
        <p:spPr>
          <a:xfrm>
            <a:off x="-74376" y="4895226"/>
            <a:ext cx="3747745" cy="1569660"/>
          </a:xfrm>
          <a:prstGeom prst="rect">
            <a:avLst/>
          </a:prstGeom>
          <a:noFill/>
        </p:spPr>
        <p:txBody>
          <a:bodyPr wrap="square" rtlCol="0">
            <a:spAutoFit/>
          </a:bodyPr>
          <a:lstStyle/>
          <a:p>
            <a:pPr algn="ctr"/>
            <a:r>
              <a:rPr lang="en-CA" sz="3200" b="1" u="sng" dirty="0"/>
              <a:t>Activity</a:t>
            </a:r>
            <a:r>
              <a:rPr lang="en-CA" sz="3200" dirty="0"/>
              <a:t>: </a:t>
            </a:r>
          </a:p>
          <a:p>
            <a:pPr algn="ctr"/>
            <a:r>
              <a:rPr lang="en-CA" sz="3200" dirty="0"/>
              <a:t>Decide </a:t>
            </a:r>
            <a:r>
              <a:rPr lang="en-CA" sz="3200" b="1" dirty="0"/>
              <a:t>where </a:t>
            </a:r>
            <a:r>
              <a:rPr lang="en-CA" sz="3200" dirty="0"/>
              <a:t>to land and </a:t>
            </a:r>
            <a:r>
              <a:rPr lang="en-CA" sz="3200" b="1" dirty="0"/>
              <a:t>how</a:t>
            </a:r>
            <a:r>
              <a:rPr lang="en-CA" sz="3200" dirty="0"/>
              <a:t> to do it.</a:t>
            </a:r>
          </a:p>
        </p:txBody>
      </p:sp>
      <p:sp>
        <p:nvSpPr>
          <p:cNvPr id="8" name="Content Placeholder 2"/>
          <p:cNvSpPr>
            <a:spLocks noGrp="1"/>
          </p:cNvSpPr>
          <p:nvPr>
            <p:ph idx="1"/>
          </p:nvPr>
        </p:nvSpPr>
        <p:spPr>
          <a:xfrm>
            <a:off x="0" y="546066"/>
            <a:ext cx="3562419" cy="3898876"/>
          </a:xfrm>
        </p:spPr>
        <p:txBody>
          <a:bodyPr>
            <a:noAutofit/>
          </a:bodyPr>
          <a:lstStyle/>
          <a:p>
            <a:pPr marL="0" indent="0">
              <a:lnSpc>
                <a:spcPct val="100000"/>
              </a:lnSpc>
              <a:spcBef>
                <a:spcPts val="0"/>
              </a:spcBef>
              <a:buNone/>
            </a:pPr>
            <a:endParaRPr lang="en-CA" sz="800" dirty="0"/>
          </a:p>
          <a:p>
            <a:pPr marL="0" indent="0">
              <a:lnSpc>
                <a:spcPct val="100000"/>
              </a:lnSpc>
              <a:spcBef>
                <a:spcPts val="0"/>
              </a:spcBef>
              <a:buNone/>
            </a:pPr>
            <a:r>
              <a:rPr lang="en-CA" dirty="0"/>
              <a:t>2- </a:t>
            </a:r>
            <a:r>
              <a:rPr lang="en-CA" b="1" u="sng" dirty="0"/>
              <a:t>Operation NEPTUNE</a:t>
            </a:r>
          </a:p>
          <a:p>
            <a:pPr marL="0" indent="0">
              <a:lnSpc>
                <a:spcPct val="100000"/>
              </a:lnSpc>
              <a:spcBef>
                <a:spcPts val="0"/>
              </a:spcBef>
              <a:buNone/>
            </a:pPr>
            <a:endParaRPr lang="en-CA" sz="800" dirty="0"/>
          </a:p>
          <a:p>
            <a:pPr marL="0" indent="0">
              <a:lnSpc>
                <a:spcPct val="100000"/>
              </a:lnSpc>
              <a:spcBef>
                <a:spcPts val="0"/>
              </a:spcBef>
              <a:buNone/>
            </a:pPr>
            <a:r>
              <a:rPr lang="en-US" dirty="0"/>
              <a:t>This is the coastal “assault” by the Allies. </a:t>
            </a:r>
            <a:r>
              <a:rPr lang="en-US" dirty="0">
                <a:highlight>
                  <a:srgbClr val="FFFF00"/>
                </a:highlight>
              </a:rPr>
              <a:t>NEPTUNE is the water portion of OVERLORD.</a:t>
            </a:r>
          </a:p>
          <a:p>
            <a:pPr marL="0" indent="0">
              <a:lnSpc>
                <a:spcPct val="100000"/>
              </a:lnSpc>
              <a:spcBef>
                <a:spcPts val="0"/>
              </a:spcBef>
              <a:buNone/>
            </a:pPr>
            <a:endParaRPr lang="en-CA" sz="1200" dirty="0"/>
          </a:p>
          <a:p>
            <a:pPr marL="0" indent="0">
              <a:lnSpc>
                <a:spcPct val="100000"/>
              </a:lnSpc>
              <a:spcBef>
                <a:spcPts val="0"/>
              </a:spcBef>
              <a:buNone/>
            </a:pPr>
            <a:r>
              <a:rPr lang="en-CA" dirty="0"/>
              <a:t>GOAL: </a:t>
            </a:r>
            <a:r>
              <a:rPr lang="en-CA" sz="2400" dirty="0"/>
              <a:t>To land 130,000 soldiers, 30,000 vehicles/ artillery (from England) on the French coast</a:t>
            </a:r>
          </a:p>
        </p:txBody>
      </p:sp>
    </p:spTree>
    <p:extLst>
      <p:ext uri="{BB962C8B-B14F-4D97-AF65-F5344CB8AC3E}">
        <p14:creationId xmlns:p14="http://schemas.microsoft.com/office/powerpoint/2010/main" val="270888861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79090" y="167704"/>
            <a:ext cx="2278883" cy="477898"/>
          </a:xfrm>
          <a:prstGeom prst="rect">
            <a:avLst/>
          </a:prstGeom>
        </p:spPr>
      </p:pic>
      <p:sp>
        <p:nvSpPr>
          <p:cNvPr id="11" name="Content Placeholder 2">
            <a:extLst>
              <a:ext uri="{FF2B5EF4-FFF2-40B4-BE49-F238E27FC236}">
                <a16:creationId xmlns:a16="http://schemas.microsoft.com/office/drawing/2014/main" id="{AF1F61AC-CA6F-4A1D-B7CA-ADC5AC0475CA}"/>
              </a:ext>
            </a:extLst>
          </p:cNvPr>
          <p:cNvSpPr>
            <a:spLocks noGrp="1"/>
          </p:cNvSpPr>
          <p:nvPr>
            <p:ph idx="1"/>
          </p:nvPr>
        </p:nvSpPr>
        <p:spPr>
          <a:xfrm>
            <a:off x="275253" y="645602"/>
            <a:ext cx="11916747" cy="2041656"/>
          </a:xfrm>
        </p:spPr>
        <p:txBody>
          <a:bodyPr>
            <a:noAutofit/>
          </a:bodyPr>
          <a:lstStyle/>
          <a:p>
            <a:pPr marL="0" indent="0">
              <a:lnSpc>
                <a:spcPct val="100000"/>
              </a:lnSpc>
              <a:spcBef>
                <a:spcPts val="0"/>
              </a:spcBef>
              <a:buNone/>
            </a:pPr>
            <a:r>
              <a:rPr lang="en-US" u="sng" dirty="0"/>
              <a:t>At your disposal</a:t>
            </a:r>
            <a:r>
              <a:rPr lang="en-US" dirty="0"/>
              <a:t>:</a:t>
            </a:r>
          </a:p>
          <a:p>
            <a:pPr>
              <a:lnSpc>
                <a:spcPct val="100000"/>
              </a:lnSpc>
              <a:spcBef>
                <a:spcPts val="0"/>
              </a:spcBef>
              <a:buFontTx/>
              <a:buChar char="-"/>
            </a:pPr>
            <a:r>
              <a:rPr lang="en-US" dirty="0"/>
              <a:t>300,000 British, American, and Canadian army soldiers (Recall Dieppe = 6,000)</a:t>
            </a:r>
          </a:p>
          <a:p>
            <a:pPr>
              <a:lnSpc>
                <a:spcPct val="100000"/>
              </a:lnSpc>
              <a:spcBef>
                <a:spcPts val="0"/>
              </a:spcBef>
              <a:buFontTx/>
              <a:buChar char="-"/>
            </a:pPr>
            <a:r>
              <a:rPr lang="en-US" dirty="0"/>
              <a:t>4,000 aircraft (including all necessary pilots, crew, etc.)</a:t>
            </a:r>
          </a:p>
          <a:p>
            <a:pPr>
              <a:lnSpc>
                <a:spcPct val="100000"/>
              </a:lnSpc>
              <a:spcBef>
                <a:spcPts val="0"/>
              </a:spcBef>
              <a:buFontTx/>
              <a:buChar char="-"/>
            </a:pPr>
            <a:r>
              <a:rPr lang="en-US" dirty="0"/>
              <a:t>10,000 ships/watercraft (including all necessary sailors, support staff, etc.)</a:t>
            </a:r>
          </a:p>
          <a:p>
            <a:pPr>
              <a:lnSpc>
                <a:spcPct val="100000"/>
              </a:lnSpc>
              <a:spcBef>
                <a:spcPts val="0"/>
              </a:spcBef>
              <a:buFontTx/>
              <a:buChar char="-"/>
            </a:pPr>
            <a:r>
              <a:rPr lang="en-US" dirty="0"/>
              <a:t>a finely-tuned industry that can create almost anything for your Armed Forces</a:t>
            </a:r>
          </a:p>
        </p:txBody>
      </p:sp>
      <p:sp>
        <p:nvSpPr>
          <p:cNvPr id="5" name="Title 1">
            <a:extLst>
              <a:ext uri="{FF2B5EF4-FFF2-40B4-BE49-F238E27FC236}">
                <a16:creationId xmlns:a16="http://schemas.microsoft.com/office/drawing/2014/main" id="{6F479F45-5A9E-445A-A4D5-9024EF2DA605}"/>
              </a:ext>
            </a:extLst>
          </p:cNvPr>
          <p:cNvSpPr txBox="1">
            <a:spLocks/>
          </p:cNvSpPr>
          <p:nvPr/>
        </p:nvSpPr>
        <p:spPr>
          <a:xfrm>
            <a:off x="2457973" y="90823"/>
            <a:ext cx="9734027" cy="621742"/>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CA" sz="3400" b="1" dirty="0">
                <a:solidFill>
                  <a:schemeClr val="accent1">
                    <a:lumMod val="75000"/>
                  </a:schemeClr>
                </a:solidFill>
              </a:rPr>
              <a:t>Operation NEPTUNE/OVERLORD: </a:t>
            </a:r>
            <a:r>
              <a:rPr lang="en-CA" sz="3400" b="1" u="sng" dirty="0">
                <a:solidFill>
                  <a:schemeClr val="accent1">
                    <a:lumMod val="75000"/>
                  </a:schemeClr>
                </a:solidFill>
              </a:rPr>
              <a:t>Where will you land</a:t>
            </a:r>
            <a:r>
              <a:rPr lang="en-CA" sz="3400" b="1" dirty="0">
                <a:solidFill>
                  <a:schemeClr val="accent1">
                    <a:lumMod val="75000"/>
                  </a:schemeClr>
                </a:solidFill>
              </a:rPr>
              <a:t>?</a:t>
            </a:r>
          </a:p>
        </p:txBody>
      </p:sp>
      <p:pic>
        <p:nvPicPr>
          <p:cNvPr id="7" name="Picture 6">
            <a:extLst>
              <a:ext uri="{FF2B5EF4-FFF2-40B4-BE49-F238E27FC236}">
                <a16:creationId xmlns:a16="http://schemas.microsoft.com/office/drawing/2014/main" id="{7F9D7235-8359-4456-915C-9CEA6E0E821A}"/>
              </a:ext>
            </a:extLst>
          </p:cNvPr>
          <p:cNvPicPr>
            <a:picLocks noChangeAspect="1"/>
          </p:cNvPicPr>
          <p:nvPr/>
        </p:nvPicPr>
        <p:blipFill rotWithShape="1">
          <a:blip r:embed="rId4">
            <a:extLst>
              <a:ext uri="{28A0092B-C50C-407E-A947-70E740481C1C}">
                <a14:useLocalDpi xmlns:a14="http://schemas.microsoft.com/office/drawing/2010/main" val="0"/>
              </a:ext>
            </a:extLst>
          </a:blip>
          <a:srcRect t="33896" b="16304"/>
          <a:stretch/>
        </p:blipFill>
        <p:spPr>
          <a:xfrm>
            <a:off x="361970" y="2907792"/>
            <a:ext cx="11524426" cy="3913632"/>
          </a:xfrm>
          <a:prstGeom prst="rect">
            <a:avLst/>
          </a:prstGeom>
          <a:ln w="31750">
            <a:solidFill>
              <a:srgbClr val="C20437"/>
            </a:solidFill>
          </a:ln>
        </p:spPr>
      </p:pic>
    </p:spTree>
    <p:extLst>
      <p:ext uri="{BB962C8B-B14F-4D97-AF65-F5344CB8AC3E}">
        <p14:creationId xmlns:p14="http://schemas.microsoft.com/office/powerpoint/2010/main" val="107639657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79090" y="167704"/>
            <a:ext cx="2278883" cy="477898"/>
          </a:xfrm>
          <a:prstGeom prst="rect">
            <a:avLst/>
          </a:prstGeom>
        </p:spPr>
      </p:pic>
      <p:sp>
        <p:nvSpPr>
          <p:cNvPr id="5" name="Title 1">
            <a:extLst>
              <a:ext uri="{FF2B5EF4-FFF2-40B4-BE49-F238E27FC236}">
                <a16:creationId xmlns:a16="http://schemas.microsoft.com/office/drawing/2014/main" id="{6F479F45-5A9E-445A-A4D5-9024EF2DA605}"/>
              </a:ext>
            </a:extLst>
          </p:cNvPr>
          <p:cNvSpPr txBox="1">
            <a:spLocks/>
          </p:cNvSpPr>
          <p:nvPr/>
        </p:nvSpPr>
        <p:spPr>
          <a:xfrm>
            <a:off x="2457973" y="90823"/>
            <a:ext cx="9734027" cy="621742"/>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CA" sz="3400" b="1" dirty="0">
                <a:solidFill>
                  <a:schemeClr val="accent1">
                    <a:lumMod val="75000"/>
                  </a:schemeClr>
                </a:solidFill>
              </a:rPr>
              <a:t>Operation NEPTUNE/OVERLORD: </a:t>
            </a:r>
            <a:r>
              <a:rPr lang="en-CA" sz="3400" b="1" u="sng" dirty="0">
                <a:solidFill>
                  <a:schemeClr val="accent1">
                    <a:lumMod val="75000"/>
                  </a:schemeClr>
                </a:solidFill>
              </a:rPr>
              <a:t>Where will you land</a:t>
            </a:r>
            <a:r>
              <a:rPr lang="en-CA" sz="3400" b="1" dirty="0">
                <a:solidFill>
                  <a:schemeClr val="accent1">
                    <a:lumMod val="75000"/>
                  </a:schemeClr>
                </a:solidFill>
              </a:rPr>
              <a:t>?</a:t>
            </a:r>
          </a:p>
        </p:txBody>
      </p:sp>
      <p:sp>
        <p:nvSpPr>
          <p:cNvPr id="6" name="Content Placeholder 2">
            <a:extLst>
              <a:ext uri="{FF2B5EF4-FFF2-40B4-BE49-F238E27FC236}">
                <a16:creationId xmlns:a16="http://schemas.microsoft.com/office/drawing/2014/main" id="{4EDB2982-461D-4006-B4D1-61A204C45E85}"/>
              </a:ext>
            </a:extLst>
          </p:cNvPr>
          <p:cNvSpPr txBox="1">
            <a:spLocks/>
          </p:cNvSpPr>
          <p:nvPr/>
        </p:nvSpPr>
        <p:spPr>
          <a:xfrm>
            <a:off x="275254" y="645602"/>
            <a:ext cx="11916746" cy="3530286"/>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0"/>
              </a:spcBef>
              <a:buNone/>
            </a:pPr>
            <a:r>
              <a:rPr lang="en-US" u="sng" dirty="0"/>
              <a:t>Some points to consider when choosing where to invade</a:t>
            </a:r>
            <a:r>
              <a:rPr lang="en-US" dirty="0"/>
              <a:t>:</a:t>
            </a:r>
          </a:p>
          <a:p>
            <a:pPr>
              <a:lnSpc>
                <a:spcPct val="100000"/>
              </a:lnSpc>
              <a:spcBef>
                <a:spcPts val="0"/>
              </a:spcBef>
              <a:buFontTx/>
              <a:buChar char="-"/>
            </a:pPr>
            <a:r>
              <a:rPr lang="en-US" b="1" dirty="0"/>
              <a:t>Weather</a:t>
            </a:r>
            <a:r>
              <a:rPr lang="en-US" dirty="0"/>
              <a:t> and </a:t>
            </a:r>
            <a:r>
              <a:rPr lang="en-US" b="1" dirty="0"/>
              <a:t>sea tides</a:t>
            </a:r>
            <a:r>
              <a:rPr lang="en-US" dirty="0"/>
              <a:t> -   Remember: you need to land at low tide.</a:t>
            </a:r>
          </a:p>
          <a:p>
            <a:pPr>
              <a:lnSpc>
                <a:spcPct val="100000"/>
              </a:lnSpc>
              <a:spcBef>
                <a:spcPts val="0"/>
              </a:spcBef>
              <a:buFontTx/>
              <a:buChar char="-"/>
            </a:pPr>
            <a:r>
              <a:rPr lang="en-US" b="1" dirty="0"/>
              <a:t>Aspect</a:t>
            </a:r>
            <a:r>
              <a:rPr lang="en-US" dirty="0"/>
              <a:t> -   Will your soldiers be looking into the sun as they move forward?</a:t>
            </a:r>
          </a:p>
          <a:p>
            <a:pPr>
              <a:lnSpc>
                <a:spcPct val="100000"/>
              </a:lnSpc>
              <a:spcBef>
                <a:spcPts val="0"/>
              </a:spcBef>
              <a:buFontTx/>
              <a:buChar char="-"/>
            </a:pPr>
            <a:r>
              <a:rPr lang="en-US" b="1" dirty="0"/>
              <a:t>Moon phase</a:t>
            </a:r>
            <a:r>
              <a:rPr lang="en-US" dirty="0"/>
              <a:t> -   Do you intend to perform any night operations?</a:t>
            </a:r>
          </a:p>
          <a:p>
            <a:pPr>
              <a:lnSpc>
                <a:spcPct val="100000"/>
              </a:lnSpc>
              <a:spcBef>
                <a:spcPts val="0"/>
              </a:spcBef>
              <a:buFontTx/>
              <a:buChar char="-"/>
            </a:pPr>
            <a:r>
              <a:rPr lang="en-US" b="1" dirty="0"/>
              <a:t>German </a:t>
            </a:r>
            <a:r>
              <a:rPr lang="en-US" b="1" dirty="0" err="1"/>
              <a:t>defences</a:t>
            </a:r>
            <a:r>
              <a:rPr lang="en-US" dirty="0"/>
              <a:t>-   On land? Their airspace control? Control of the sea?</a:t>
            </a:r>
          </a:p>
          <a:p>
            <a:pPr>
              <a:lnSpc>
                <a:spcPct val="100000"/>
              </a:lnSpc>
              <a:spcBef>
                <a:spcPts val="0"/>
              </a:spcBef>
              <a:buFontTx/>
              <a:buChar char="-"/>
            </a:pPr>
            <a:r>
              <a:rPr lang="en-US" b="1" dirty="0"/>
              <a:t>Your equipment</a:t>
            </a:r>
            <a:r>
              <a:rPr lang="en-US" dirty="0"/>
              <a:t> requirements and availability.</a:t>
            </a:r>
          </a:p>
          <a:p>
            <a:pPr>
              <a:lnSpc>
                <a:spcPct val="100000"/>
              </a:lnSpc>
              <a:spcBef>
                <a:spcPts val="0"/>
              </a:spcBef>
              <a:buFontTx/>
              <a:buChar char="-"/>
            </a:pPr>
            <a:r>
              <a:rPr lang="en-US" dirty="0"/>
              <a:t>Can you </a:t>
            </a:r>
            <a:r>
              <a:rPr lang="en-US" b="1" dirty="0"/>
              <a:t>trick/deceive </a:t>
            </a:r>
            <a:r>
              <a:rPr lang="en-US" dirty="0"/>
              <a:t>them into thinking something incorrect?</a:t>
            </a:r>
          </a:p>
          <a:p>
            <a:pPr marL="0" indent="0">
              <a:lnSpc>
                <a:spcPct val="100000"/>
              </a:lnSpc>
              <a:spcBef>
                <a:spcPts val="0"/>
              </a:spcBef>
              <a:buNone/>
            </a:pPr>
            <a:endParaRPr lang="en-US" sz="400" dirty="0"/>
          </a:p>
          <a:p>
            <a:pPr marL="0" indent="0">
              <a:lnSpc>
                <a:spcPct val="100000"/>
              </a:lnSpc>
              <a:spcBef>
                <a:spcPts val="0"/>
              </a:spcBef>
              <a:buNone/>
            </a:pPr>
            <a:endParaRPr lang="en-US" sz="400" dirty="0"/>
          </a:p>
          <a:p>
            <a:pPr marL="0" indent="0" algn="ctr">
              <a:lnSpc>
                <a:spcPct val="100000"/>
              </a:lnSpc>
              <a:spcBef>
                <a:spcPts val="0"/>
              </a:spcBef>
              <a:buNone/>
            </a:pPr>
            <a:r>
              <a:rPr lang="en-US" dirty="0"/>
              <a:t>These are only some of the things the D-Day planners needed to account for.</a:t>
            </a:r>
            <a:endParaRPr lang="en-US" b="1" dirty="0"/>
          </a:p>
        </p:txBody>
      </p:sp>
      <p:sp>
        <p:nvSpPr>
          <p:cNvPr id="9" name="Content Placeholder 2">
            <a:extLst>
              <a:ext uri="{FF2B5EF4-FFF2-40B4-BE49-F238E27FC236}">
                <a16:creationId xmlns:a16="http://schemas.microsoft.com/office/drawing/2014/main" id="{AF2E49E9-725F-4E70-80D8-2E52894DE53A}"/>
              </a:ext>
            </a:extLst>
          </p:cNvPr>
          <p:cNvSpPr txBox="1">
            <a:spLocks/>
          </p:cNvSpPr>
          <p:nvPr/>
        </p:nvSpPr>
        <p:spPr>
          <a:xfrm>
            <a:off x="234696" y="4375846"/>
            <a:ext cx="11722608" cy="2314450"/>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0"/>
              </a:spcBef>
              <a:buFont typeface="Arial" panose="020B0604020202020204" pitchFamily="34" charset="0"/>
              <a:buNone/>
            </a:pPr>
            <a:r>
              <a:rPr lang="en-US" sz="3200" b="1" u="sng" dirty="0"/>
              <a:t>Directions</a:t>
            </a:r>
            <a:r>
              <a:rPr lang="en-US" sz="3200" dirty="0"/>
              <a:t>: </a:t>
            </a:r>
          </a:p>
          <a:p>
            <a:pPr marL="0" indent="0">
              <a:lnSpc>
                <a:spcPct val="100000"/>
              </a:lnSpc>
              <a:spcBef>
                <a:spcPts val="0"/>
              </a:spcBef>
              <a:buFont typeface="Arial" panose="020B0604020202020204" pitchFamily="34" charset="0"/>
              <a:buNone/>
            </a:pPr>
            <a:r>
              <a:rPr lang="en-US" sz="3200" b="1" dirty="0"/>
              <a:t>With your group Review YOUR MISSION and answer Q’s # 1-5.</a:t>
            </a:r>
            <a:r>
              <a:rPr lang="en-US" sz="3200" dirty="0"/>
              <a:t> </a:t>
            </a:r>
          </a:p>
          <a:p>
            <a:pPr marL="0" indent="0">
              <a:lnSpc>
                <a:spcPct val="100000"/>
              </a:lnSpc>
              <a:spcBef>
                <a:spcPts val="0"/>
              </a:spcBef>
              <a:buFont typeface="Arial" panose="020B0604020202020204" pitchFamily="34" charset="0"/>
              <a:buNone/>
            </a:pPr>
            <a:endParaRPr lang="en-US" sz="600" dirty="0"/>
          </a:p>
          <a:p>
            <a:pPr marL="0" indent="0">
              <a:lnSpc>
                <a:spcPct val="100000"/>
              </a:lnSpc>
              <a:spcBef>
                <a:spcPts val="0"/>
              </a:spcBef>
              <a:buFont typeface="Arial" panose="020B0604020202020204" pitchFamily="34" charset="0"/>
              <a:buNone/>
            </a:pPr>
            <a:r>
              <a:rPr lang="en-US" sz="3200" dirty="0"/>
              <a:t>Make sure to record your reasoning on the Worksheet.</a:t>
            </a:r>
          </a:p>
          <a:p>
            <a:pPr marL="0" indent="0">
              <a:lnSpc>
                <a:spcPct val="100000"/>
              </a:lnSpc>
              <a:spcBef>
                <a:spcPts val="0"/>
              </a:spcBef>
              <a:buFont typeface="Arial" panose="020B0604020202020204" pitchFamily="34" charset="0"/>
              <a:buNone/>
            </a:pPr>
            <a:endParaRPr lang="en-US" sz="600" dirty="0"/>
          </a:p>
          <a:p>
            <a:pPr marL="0" indent="0">
              <a:lnSpc>
                <a:spcPct val="100000"/>
              </a:lnSpc>
              <a:spcBef>
                <a:spcPts val="0"/>
              </a:spcBef>
              <a:buFont typeface="Arial" panose="020B0604020202020204" pitchFamily="34" charset="0"/>
              <a:buNone/>
            </a:pPr>
            <a:r>
              <a:rPr lang="en-US" b="1" dirty="0"/>
              <a:t>Be prepared to explain your group’s answers and reasoning to the class</a:t>
            </a:r>
            <a:r>
              <a:rPr lang="en-US" dirty="0"/>
              <a:t>.</a:t>
            </a:r>
            <a:endParaRPr lang="en-CA" dirty="0"/>
          </a:p>
        </p:txBody>
      </p:sp>
    </p:spTree>
    <p:extLst>
      <p:ext uri="{BB962C8B-B14F-4D97-AF65-F5344CB8AC3E}">
        <p14:creationId xmlns:p14="http://schemas.microsoft.com/office/powerpoint/2010/main" val="177099940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79090" y="167704"/>
            <a:ext cx="2278883" cy="477898"/>
          </a:xfrm>
          <a:prstGeom prst="rect">
            <a:avLst/>
          </a:prstGeom>
        </p:spPr>
      </p:pic>
      <p:sp>
        <p:nvSpPr>
          <p:cNvPr id="5" name="Title 1">
            <a:extLst>
              <a:ext uri="{FF2B5EF4-FFF2-40B4-BE49-F238E27FC236}">
                <a16:creationId xmlns:a16="http://schemas.microsoft.com/office/drawing/2014/main" id="{6F479F45-5A9E-445A-A4D5-9024EF2DA605}"/>
              </a:ext>
            </a:extLst>
          </p:cNvPr>
          <p:cNvSpPr txBox="1">
            <a:spLocks/>
          </p:cNvSpPr>
          <p:nvPr/>
        </p:nvSpPr>
        <p:spPr>
          <a:xfrm>
            <a:off x="2611826" y="94548"/>
            <a:ext cx="6968348" cy="621742"/>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CA" sz="3800" b="1" dirty="0">
                <a:solidFill>
                  <a:schemeClr val="accent1">
                    <a:lumMod val="75000"/>
                  </a:schemeClr>
                </a:solidFill>
              </a:rPr>
              <a:t>Activity # 1: Where will you land?</a:t>
            </a:r>
          </a:p>
        </p:txBody>
      </p:sp>
      <p:sp>
        <p:nvSpPr>
          <p:cNvPr id="6" name="Content Placeholder 2">
            <a:extLst>
              <a:ext uri="{FF2B5EF4-FFF2-40B4-BE49-F238E27FC236}">
                <a16:creationId xmlns:a16="http://schemas.microsoft.com/office/drawing/2014/main" id="{4EDB2982-461D-4006-B4D1-61A204C45E85}"/>
              </a:ext>
            </a:extLst>
          </p:cNvPr>
          <p:cNvSpPr txBox="1">
            <a:spLocks/>
          </p:cNvSpPr>
          <p:nvPr/>
        </p:nvSpPr>
        <p:spPr>
          <a:xfrm>
            <a:off x="0" y="643134"/>
            <a:ext cx="12192000" cy="5915454"/>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00000"/>
              </a:lnSpc>
              <a:spcBef>
                <a:spcPts val="0"/>
              </a:spcBef>
              <a:buFont typeface="Arial" panose="020B0604020202020204" pitchFamily="34" charset="0"/>
              <a:buNone/>
            </a:pPr>
            <a:r>
              <a:rPr lang="en-US" u="sng" dirty="0"/>
              <a:t>HINTS- When choosing a location, think about these factors</a:t>
            </a:r>
            <a:r>
              <a:rPr lang="en-US" dirty="0"/>
              <a:t>:</a:t>
            </a:r>
          </a:p>
          <a:p>
            <a:pPr marL="0" indent="0">
              <a:lnSpc>
                <a:spcPct val="100000"/>
              </a:lnSpc>
              <a:spcBef>
                <a:spcPts val="0"/>
              </a:spcBef>
              <a:buNone/>
            </a:pPr>
            <a:endParaRPr lang="en-US" sz="400" dirty="0"/>
          </a:p>
          <a:p>
            <a:pPr marL="0" indent="0">
              <a:lnSpc>
                <a:spcPct val="100000"/>
              </a:lnSpc>
              <a:spcBef>
                <a:spcPts val="0"/>
              </a:spcBef>
              <a:buNone/>
            </a:pPr>
            <a:endParaRPr lang="en-US" sz="400" dirty="0"/>
          </a:p>
          <a:p>
            <a:pPr marL="0" indent="0">
              <a:lnSpc>
                <a:spcPct val="100000"/>
              </a:lnSpc>
              <a:spcBef>
                <a:spcPts val="0"/>
              </a:spcBef>
              <a:buNone/>
            </a:pPr>
            <a:endParaRPr lang="en-US" sz="400" dirty="0"/>
          </a:p>
          <a:p>
            <a:pPr>
              <a:lnSpc>
                <a:spcPct val="100000"/>
              </a:lnSpc>
              <a:spcBef>
                <a:spcPts val="0"/>
              </a:spcBef>
              <a:buFontTx/>
              <a:buChar char="-"/>
            </a:pPr>
            <a:r>
              <a:rPr lang="en-US" dirty="0"/>
              <a:t>Distance from your ports in </a:t>
            </a:r>
            <a:r>
              <a:rPr lang="en-CA" dirty="0"/>
              <a:t>E</a:t>
            </a:r>
            <a:r>
              <a:rPr lang="en-US" dirty="0" err="1"/>
              <a:t>ngland</a:t>
            </a:r>
            <a:endParaRPr lang="en-US" dirty="0"/>
          </a:p>
          <a:p>
            <a:pPr marL="0" indent="0">
              <a:lnSpc>
                <a:spcPct val="100000"/>
              </a:lnSpc>
              <a:spcBef>
                <a:spcPts val="0"/>
              </a:spcBef>
              <a:buNone/>
            </a:pPr>
            <a:r>
              <a:rPr lang="en-US" sz="2400" dirty="0"/>
              <a:t>  	(travel and resupply distance)</a:t>
            </a:r>
          </a:p>
          <a:p>
            <a:pPr marL="0" indent="0">
              <a:lnSpc>
                <a:spcPct val="100000"/>
              </a:lnSpc>
              <a:spcBef>
                <a:spcPts val="0"/>
              </a:spcBef>
              <a:buNone/>
            </a:pPr>
            <a:endParaRPr lang="en-US" sz="800" dirty="0"/>
          </a:p>
          <a:p>
            <a:pPr marL="0" indent="0">
              <a:lnSpc>
                <a:spcPct val="100000"/>
              </a:lnSpc>
              <a:spcBef>
                <a:spcPts val="0"/>
              </a:spcBef>
              <a:buNone/>
            </a:pPr>
            <a:endParaRPr lang="en-US" sz="400" dirty="0"/>
          </a:p>
          <a:p>
            <a:pPr>
              <a:lnSpc>
                <a:spcPct val="100000"/>
              </a:lnSpc>
              <a:spcBef>
                <a:spcPts val="0"/>
              </a:spcBef>
              <a:buFontTx/>
              <a:buChar char="-"/>
            </a:pPr>
            <a:r>
              <a:rPr lang="en-US" dirty="0"/>
              <a:t>Enemy </a:t>
            </a:r>
            <a:r>
              <a:rPr lang="en-US" dirty="0" err="1"/>
              <a:t>defences</a:t>
            </a:r>
            <a:r>
              <a:rPr lang="en-US" dirty="0"/>
              <a:t> and distance from</a:t>
            </a:r>
          </a:p>
          <a:p>
            <a:pPr marL="0" indent="0">
              <a:lnSpc>
                <a:spcPct val="100000"/>
              </a:lnSpc>
              <a:spcBef>
                <a:spcPts val="0"/>
              </a:spcBef>
              <a:buNone/>
            </a:pPr>
            <a:r>
              <a:rPr lang="en-US" dirty="0"/>
              <a:t>	their reinforcements</a:t>
            </a:r>
          </a:p>
          <a:p>
            <a:pPr marL="0" indent="0">
              <a:lnSpc>
                <a:spcPct val="100000"/>
              </a:lnSpc>
              <a:spcBef>
                <a:spcPts val="0"/>
              </a:spcBef>
              <a:buNone/>
            </a:pPr>
            <a:endParaRPr lang="en-US" sz="800" dirty="0"/>
          </a:p>
          <a:p>
            <a:pPr marL="0" indent="0">
              <a:lnSpc>
                <a:spcPct val="100000"/>
              </a:lnSpc>
              <a:spcBef>
                <a:spcPts val="0"/>
              </a:spcBef>
              <a:buNone/>
            </a:pPr>
            <a:endParaRPr lang="en-US" sz="400" dirty="0"/>
          </a:p>
          <a:p>
            <a:pPr marL="0" indent="0">
              <a:lnSpc>
                <a:spcPct val="100000"/>
              </a:lnSpc>
              <a:spcBef>
                <a:spcPts val="0"/>
              </a:spcBef>
              <a:buNone/>
            </a:pPr>
            <a:r>
              <a:rPr lang="en-US" dirty="0"/>
              <a:t>- Access to travel infrastructure</a:t>
            </a:r>
          </a:p>
          <a:p>
            <a:pPr marL="0" indent="0">
              <a:lnSpc>
                <a:spcPct val="100000"/>
              </a:lnSpc>
              <a:spcBef>
                <a:spcPts val="0"/>
              </a:spcBef>
              <a:buNone/>
            </a:pPr>
            <a:r>
              <a:rPr lang="en-US" dirty="0"/>
              <a:t>after landing</a:t>
            </a:r>
            <a:r>
              <a:rPr lang="en-US" sz="2400" dirty="0"/>
              <a:t> (i.e. roads, railways, etc.)</a:t>
            </a:r>
          </a:p>
          <a:p>
            <a:pPr marL="0" indent="0">
              <a:lnSpc>
                <a:spcPct val="100000"/>
              </a:lnSpc>
              <a:spcBef>
                <a:spcPts val="0"/>
              </a:spcBef>
              <a:buNone/>
            </a:pPr>
            <a:endParaRPr lang="en-US" sz="800" dirty="0"/>
          </a:p>
          <a:p>
            <a:pPr marL="0" indent="0">
              <a:lnSpc>
                <a:spcPct val="100000"/>
              </a:lnSpc>
              <a:spcBef>
                <a:spcPts val="0"/>
              </a:spcBef>
              <a:buNone/>
            </a:pPr>
            <a:endParaRPr lang="en-US" sz="400" dirty="0"/>
          </a:p>
          <a:p>
            <a:pPr>
              <a:lnSpc>
                <a:spcPct val="100000"/>
              </a:lnSpc>
              <a:spcBef>
                <a:spcPts val="0"/>
              </a:spcBef>
              <a:buFontTx/>
              <a:buChar char="-"/>
            </a:pPr>
            <a:r>
              <a:rPr lang="en-US" dirty="0"/>
              <a:t>Where does the enemy think</a:t>
            </a:r>
          </a:p>
          <a:p>
            <a:pPr marL="0" indent="0">
              <a:lnSpc>
                <a:spcPct val="100000"/>
              </a:lnSpc>
              <a:spcBef>
                <a:spcPts val="0"/>
              </a:spcBef>
              <a:buNone/>
            </a:pPr>
            <a:r>
              <a:rPr lang="en-US" dirty="0"/>
              <a:t>an invasion is most likely?</a:t>
            </a:r>
          </a:p>
          <a:p>
            <a:pPr marL="0" indent="0">
              <a:lnSpc>
                <a:spcPct val="100000"/>
              </a:lnSpc>
              <a:spcBef>
                <a:spcPts val="0"/>
              </a:spcBef>
              <a:buNone/>
            </a:pPr>
            <a:r>
              <a:rPr lang="en-US" sz="2000" dirty="0"/>
              <a:t>             (think of the previous 4 pts)</a:t>
            </a:r>
          </a:p>
          <a:p>
            <a:pPr marL="0" indent="0">
              <a:lnSpc>
                <a:spcPct val="100000"/>
              </a:lnSpc>
              <a:spcBef>
                <a:spcPts val="0"/>
              </a:spcBef>
              <a:buNone/>
            </a:pPr>
            <a:endParaRPr lang="en-US" sz="800" dirty="0"/>
          </a:p>
          <a:p>
            <a:pPr marL="0" indent="0">
              <a:lnSpc>
                <a:spcPct val="100000"/>
              </a:lnSpc>
              <a:spcBef>
                <a:spcPts val="0"/>
              </a:spcBef>
              <a:buNone/>
            </a:pPr>
            <a:endParaRPr lang="en-US" sz="400" dirty="0"/>
          </a:p>
          <a:p>
            <a:pPr>
              <a:lnSpc>
                <a:spcPct val="100000"/>
              </a:lnSpc>
              <a:spcBef>
                <a:spcPts val="0"/>
              </a:spcBef>
              <a:buFontTx/>
              <a:buChar char="-"/>
            </a:pPr>
            <a:r>
              <a:rPr lang="en-US" dirty="0"/>
              <a:t>It is possible, but dangerous, to travel</a:t>
            </a:r>
          </a:p>
          <a:p>
            <a:pPr marL="0" indent="0">
              <a:lnSpc>
                <a:spcPct val="100000"/>
              </a:lnSpc>
              <a:spcBef>
                <a:spcPts val="0"/>
              </a:spcBef>
              <a:buNone/>
            </a:pPr>
            <a:r>
              <a:rPr lang="en-US" dirty="0"/>
              <a:t> 	through Naval minefields (green)</a:t>
            </a:r>
            <a:endParaRPr lang="en-CA" dirty="0"/>
          </a:p>
        </p:txBody>
      </p:sp>
      <p:pic>
        <p:nvPicPr>
          <p:cNvPr id="9" name="Picture 8">
            <a:extLst>
              <a:ext uri="{FF2B5EF4-FFF2-40B4-BE49-F238E27FC236}">
                <a16:creationId xmlns:a16="http://schemas.microsoft.com/office/drawing/2014/main" id="{DFABF348-CB0A-466D-BE79-4A2E231C1F71}"/>
              </a:ext>
            </a:extLst>
          </p:cNvPr>
          <p:cNvPicPr>
            <a:picLocks noChangeAspect="1"/>
          </p:cNvPicPr>
          <p:nvPr/>
        </p:nvPicPr>
        <p:blipFill rotWithShape="1">
          <a:blip r:embed="rId4">
            <a:extLst>
              <a:ext uri="{28A0092B-C50C-407E-A947-70E740481C1C}">
                <a14:useLocalDpi xmlns:a14="http://schemas.microsoft.com/office/drawing/2010/main" val="0"/>
              </a:ext>
            </a:extLst>
          </a:blip>
          <a:srcRect r="25485"/>
          <a:stretch/>
        </p:blipFill>
        <p:spPr>
          <a:xfrm>
            <a:off x="6036844" y="1228296"/>
            <a:ext cx="6088099" cy="5571732"/>
          </a:xfrm>
          <a:prstGeom prst="rect">
            <a:avLst/>
          </a:prstGeom>
          <a:ln w="31750">
            <a:solidFill>
              <a:srgbClr val="C20437"/>
            </a:solidFill>
          </a:ln>
        </p:spPr>
      </p:pic>
    </p:spTree>
    <p:extLst>
      <p:ext uri="{BB962C8B-B14F-4D97-AF65-F5344CB8AC3E}">
        <p14:creationId xmlns:p14="http://schemas.microsoft.com/office/powerpoint/2010/main" val="123110915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EBA24A7B-15C1-4463-8FD1-D10A7DFE474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764222" y="2153959"/>
            <a:ext cx="6663555" cy="2550082"/>
          </a:xfrm>
          <a:prstGeom prst="rect">
            <a:avLst/>
          </a:prstGeom>
        </p:spPr>
      </p:pic>
    </p:spTree>
    <p:extLst>
      <p:ext uri="{BB962C8B-B14F-4D97-AF65-F5344CB8AC3E}">
        <p14:creationId xmlns:p14="http://schemas.microsoft.com/office/powerpoint/2010/main" val="232467860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79090" y="167704"/>
            <a:ext cx="2278883" cy="477898"/>
          </a:xfrm>
          <a:prstGeom prst="rect">
            <a:avLst/>
          </a:prstGeom>
        </p:spPr>
      </p:pic>
      <p:sp>
        <p:nvSpPr>
          <p:cNvPr id="5" name="Title 1">
            <a:extLst>
              <a:ext uri="{FF2B5EF4-FFF2-40B4-BE49-F238E27FC236}">
                <a16:creationId xmlns:a16="http://schemas.microsoft.com/office/drawing/2014/main" id="{2ABAB5B3-B395-488F-BD92-F391E6273118}"/>
              </a:ext>
            </a:extLst>
          </p:cNvPr>
          <p:cNvSpPr>
            <a:spLocks noGrp="1"/>
          </p:cNvSpPr>
          <p:nvPr>
            <p:ph type="title"/>
          </p:nvPr>
        </p:nvSpPr>
        <p:spPr>
          <a:xfrm>
            <a:off x="2828344" y="167704"/>
            <a:ext cx="8380596" cy="477898"/>
          </a:xfrm>
        </p:spPr>
        <p:txBody>
          <a:bodyPr>
            <a:normAutofit fontScale="90000"/>
          </a:bodyPr>
          <a:lstStyle/>
          <a:p>
            <a:r>
              <a:rPr lang="en-CA" sz="4000" b="1" dirty="0">
                <a:solidFill>
                  <a:schemeClr val="accent1">
                    <a:lumMod val="75000"/>
                  </a:schemeClr>
                </a:solidFill>
              </a:rPr>
              <a:t>Solutions: Activity # 1 (the Warmup)</a:t>
            </a:r>
          </a:p>
        </p:txBody>
      </p:sp>
      <p:sp>
        <p:nvSpPr>
          <p:cNvPr id="7" name="Content Placeholder 2">
            <a:extLst>
              <a:ext uri="{FF2B5EF4-FFF2-40B4-BE49-F238E27FC236}">
                <a16:creationId xmlns:a16="http://schemas.microsoft.com/office/drawing/2014/main" id="{FB7A2DD6-318D-4867-957B-BAEA60956A73}"/>
              </a:ext>
            </a:extLst>
          </p:cNvPr>
          <p:cNvSpPr txBox="1">
            <a:spLocks/>
          </p:cNvSpPr>
          <p:nvPr/>
        </p:nvSpPr>
        <p:spPr>
          <a:xfrm>
            <a:off x="0" y="643134"/>
            <a:ext cx="12299576" cy="4395031"/>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0"/>
              </a:spcBef>
              <a:buFont typeface="Arial" panose="020B0604020202020204" pitchFamily="34" charset="0"/>
              <a:buNone/>
            </a:pPr>
            <a:r>
              <a:rPr lang="en-CA" dirty="0"/>
              <a:t>Q # 1- Why were the soldiers, equipment, etc. spread throughout England?</a:t>
            </a:r>
          </a:p>
          <a:p>
            <a:pPr marL="0" indent="0">
              <a:lnSpc>
                <a:spcPct val="100000"/>
              </a:lnSpc>
              <a:spcBef>
                <a:spcPts val="0"/>
              </a:spcBef>
              <a:buFont typeface="Arial" panose="020B0604020202020204" pitchFamily="34" charset="0"/>
              <a:buNone/>
            </a:pPr>
            <a:endParaRPr lang="en-CA" dirty="0"/>
          </a:p>
          <a:p>
            <a:pPr marL="0" indent="0">
              <a:lnSpc>
                <a:spcPct val="100000"/>
              </a:lnSpc>
              <a:spcBef>
                <a:spcPts val="0"/>
              </a:spcBef>
              <a:buFont typeface="Arial" panose="020B0604020202020204" pitchFamily="34" charset="0"/>
              <a:buNone/>
            </a:pPr>
            <a:endParaRPr lang="en-CA" dirty="0"/>
          </a:p>
          <a:p>
            <a:pPr marL="0" indent="0">
              <a:lnSpc>
                <a:spcPct val="100000"/>
              </a:lnSpc>
              <a:spcBef>
                <a:spcPts val="0"/>
              </a:spcBef>
              <a:buFont typeface="Arial" panose="020B0604020202020204" pitchFamily="34" charset="0"/>
              <a:buNone/>
            </a:pPr>
            <a:r>
              <a:rPr lang="en-CA" dirty="0"/>
              <a:t>Q # 2- Should you use all your resources or keep some in reserve?</a:t>
            </a:r>
          </a:p>
          <a:p>
            <a:pPr marL="0" indent="0">
              <a:lnSpc>
                <a:spcPct val="100000"/>
              </a:lnSpc>
              <a:spcBef>
                <a:spcPts val="0"/>
              </a:spcBef>
              <a:buFont typeface="Arial" panose="020B0604020202020204" pitchFamily="34" charset="0"/>
              <a:buNone/>
            </a:pPr>
            <a:endParaRPr lang="en-CA" dirty="0"/>
          </a:p>
          <a:p>
            <a:pPr marL="0" indent="0">
              <a:lnSpc>
                <a:spcPct val="100000"/>
              </a:lnSpc>
              <a:spcBef>
                <a:spcPts val="0"/>
              </a:spcBef>
              <a:buFont typeface="Arial" panose="020B0604020202020204" pitchFamily="34" charset="0"/>
              <a:buNone/>
            </a:pPr>
            <a:endParaRPr lang="en-CA" dirty="0"/>
          </a:p>
          <a:p>
            <a:pPr marL="0" indent="0">
              <a:lnSpc>
                <a:spcPct val="100000"/>
              </a:lnSpc>
              <a:spcBef>
                <a:spcPts val="0"/>
              </a:spcBef>
              <a:buFont typeface="Arial" panose="020B0604020202020204" pitchFamily="34" charset="0"/>
              <a:buNone/>
            </a:pPr>
            <a:r>
              <a:rPr lang="en-CA" dirty="0"/>
              <a:t>Q # 3- How will the soldiers and equipment get across the beach? Difficulties faced?</a:t>
            </a:r>
          </a:p>
          <a:p>
            <a:pPr marL="0" indent="0">
              <a:lnSpc>
                <a:spcPct val="100000"/>
              </a:lnSpc>
              <a:spcBef>
                <a:spcPts val="0"/>
              </a:spcBef>
              <a:buFont typeface="Arial" panose="020B0604020202020204" pitchFamily="34" charset="0"/>
              <a:buNone/>
            </a:pPr>
            <a:endParaRPr lang="en-CA" dirty="0"/>
          </a:p>
          <a:p>
            <a:pPr marL="0" indent="0">
              <a:lnSpc>
                <a:spcPct val="100000"/>
              </a:lnSpc>
              <a:spcBef>
                <a:spcPts val="0"/>
              </a:spcBef>
              <a:buFont typeface="Arial" panose="020B0604020202020204" pitchFamily="34" charset="0"/>
              <a:buNone/>
            </a:pPr>
            <a:endParaRPr lang="en-CA" dirty="0"/>
          </a:p>
          <a:p>
            <a:pPr marL="0" indent="0">
              <a:lnSpc>
                <a:spcPct val="100000"/>
              </a:lnSpc>
              <a:spcBef>
                <a:spcPts val="0"/>
              </a:spcBef>
              <a:buFont typeface="Arial" panose="020B0604020202020204" pitchFamily="34" charset="0"/>
              <a:buNone/>
            </a:pPr>
            <a:endParaRPr lang="en-CA" dirty="0"/>
          </a:p>
          <a:p>
            <a:pPr marL="0" indent="0">
              <a:lnSpc>
                <a:spcPct val="100000"/>
              </a:lnSpc>
              <a:spcBef>
                <a:spcPts val="0"/>
              </a:spcBef>
              <a:buFont typeface="Arial" panose="020B0604020202020204" pitchFamily="34" charset="0"/>
              <a:buNone/>
            </a:pPr>
            <a:r>
              <a:rPr lang="en-CA" dirty="0"/>
              <a:t>Q # 4- Invasion Time of Day? Why?</a:t>
            </a:r>
          </a:p>
        </p:txBody>
      </p:sp>
      <p:sp>
        <p:nvSpPr>
          <p:cNvPr id="2" name="TextBox 1">
            <a:extLst>
              <a:ext uri="{FF2B5EF4-FFF2-40B4-BE49-F238E27FC236}">
                <a16:creationId xmlns:a16="http://schemas.microsoft.com/office/drawing/2014/main" id="{5321D89B-ADCA-40FD-9C47-8FC8A2DA8C66}"/>
              </a:ext>
            </a:extLst>
          </p:cNvPr>
          <p:cNvSpPr txBox="1"/>
          <p:nvPr/>
        </p:nvSpPr>
        <p:spPr>
          <a:xfrm>
            <a:off x="0" y="1061306"/>
            <a:ext cx="12192000" cy="830997"/>
          </a:xfrm>
          <a:prstGeom prst="rect">
            <a:avLst/>
          </a:prstGeom>
          <a:noFill/>
        </p:spPr>
        <p:txBody>
          <a:bodyPr wrap="square" rtlCol="0">
            <a:spAutoFit/>
          </a:bodyPr>
          <a:lstStyle/>
          <a:p>
            <a:r>
              <a:rPr lang="en-CA" sz="2400" dirty="0">
                <a:solidFill>
                  <a:schemeClr val="accent1">
                    <a:lumMod val="75000"/>
                  </a:schemeClr>
                </a:solidFill>
              </a:rPr>
              <a:t>- Reduce potential for major loss if one collection is bombed.</a:t>
            </a:r>
          </a:p>
          <a:p>
            <a:r>
              <a:rPr lang="en-CA" sz="2400" dirty="0">
                <a:solidFill>
                  <a:schemeClr val="accent1">
                    <a:lumMod val="75000"/>
                  </a:schemeClr>
                </a:solidFill>
              </a:rPr>
              <a:t>- Reduce potential that the enemy would think that a major action (attack/invasion) was coming.</a:t>
            </a:r>
          </a:p>
        </p:txBody>
      </p:sp>
      <p:sp>
        <p:nvSpPr>
          <p:cNvPr id="8" name="TextBox 7">
            <a:extLst>
              <a:ext uri="{FF2B5EF4-FFF2-40B4-BE49-F238E27FC236}">
                <a16:creationId xmlns:a16="http://schemas.microsoft.com/office/drawing/2014/main" id="{D82E349B-4936-4A36-B18B-6915DF4C06F0}"/>
              </a:ext>
            </a:extLst>
          </p:cNvPr>
          <p:cNvSpPr txBox="1"/>
          <p:nvPr/>
        </p:nvSpPr>
        <p:spPr>
          <a:xfrm>
            <a:off x="0" y="2367733"/>
            <a:ext cx="12192000" cy="830997"/>
          </a:xfrm>
          <a:prstGeom prst="rect">
            <a:avLst/>
          </a:prstGeom>
          <a:noFill/>
        </p:spPr>
        <p:txBody>
          <a:bodyPr wrap="square" rtlCol="0">
            <a:spAutoFit/>
          </a:bodyPr>
          <a:lstStyle/>
          <a:p>
            <a:r>
              <a:rPr lang="en-CA" sz="2400" dirty="0">
                <a:solidFill>
                  <a:schemeClr val="accent1">
                    <a:lumMod val="75000"/>
                  </a:schemeClr>
                </a:solidFill>
              </a:rPr>
              <a:t>- Almost always a good idea to have ‘some’ in reserve. Why? Often unpredictable things happen. Also, England should keep some behind in case they’re attacked.</a:t>
            </a:r>
          </a:p>
        </p:txBody>
      </p:sp>
      <p:sp>
        <p:nvSpPr>
          <p:cNvPr id="9" name="TextBox 8">
            <a:extLst>
              <a:ext uri="{FF2B5EF4-FFF2-40B4-BE49-F238E27FC236}">
                <a16:creationId xmlns:a16="http://schemas.microsoft.com/office/drawing/2014/main" id="{0F582C1A-4D57-44B7-92D0-88E7DEDDE2CA}"/>
              </a:ext>
            </a:extLst>
          </p:cNvPr>
          <p:cNvSpPr txBox="1"/>
          <p:nvPr/>
        </p:nvSpPr>
        <p:spPr>
          <a:xfrm>
            <a:off x="0" y="3674160"/>
            <a:ext cx="12192000" cy="1200329"/>
          </a:xfrm>
          <a:prstGeom prst="rect">
            <a:avLst/>
          </a:prstGeom>
          <a:noFill/>
        </p:spPr>
        <p:txBody>
          <a:bodyPr wrap="square" rtlCol="0">
            <a:spAutoFit/>
          </a:bodyPr>
          <a:lstStyle/>
          <a:p>
            <a:r>
              <a:rPr lang="en-CA" sz="2400" dirty="0">
                <a:solidFill>
                  <a:schemeClr val="accent1">
                    <a:lumMod val="75000"/>
                  </a:schemeClr>
                </a:solidFill>
              </a:rPr>
              <a:t>- On foot. Very few are in tanks. Some arrive after the initial assault in wheeled vehicles.</a:t>
            </a:r>
          </a:p>
          <a:p>
            <a:r>
              <a:rPr lang="en-CA" sz="2400" dirty="0">
                <a:solidFill>
                  <a:schemeClr val="accent1">
                    <a:lumMod val="75000"/>
                  </a:schemeClr>
                </a:solidFill>
              </a:rPr>
              <a:t>- Facing heavy fire with almost zero cover. Many obstacles, mines, etc. If sand is soft, vehicles can get stuck.</a:t>
            </a:r>
          </a:p>
        </p:txBody>
      </p:sp>
      <p:sp>
        <p:nvSpPr>
          <p:cNvPr id="11" name="TextBox 10">
            <a:extLst>
              <a:ext uri="{FF2B5EF4-FFF2-40B4-BE49-F238E27FC236}">
                <a16:creationId xmlns:a16="http://schemas.microsoft.com/office/drawing/2014/main" id="{FDD52E87-B80F-49C5-A03C-50A6080603F7}"/>
              </a:ext>
            </a:extLst>
          </p:cNvPr>
          <p:cNvSpPr txBox="1"/>
          <p:nvPr/>
        </p:nvSpPr>
        <p:spPr>
          <a:xfrm>
            <a:off x="0" y="5349919"/>
            <a:ext cx="12192000" cy="1200329"/>
          </a:xfrm>
          <a:prstGeom prst="rect">
            <a:avLst/>
          </a:prstGeom>
          <a:noFill/>
        </p:spPr>
        <p:txBody>
          <a:bodyPr wrap="square" rtlCol="0">
            <a:spAutoFit/>
          </a:bodyPr>
          <a:lstStyle/>
          <a:p>
            <a:r>
              <a:rPr lang="en-CA" sz="2400" dirty="0">
                <a:solidFill>
                  <a:schemeClr val="accent1">
                    <a:lumMod val="75000"/>
                  </a:schemeClr>
                </a:solidFill>
              </a:rPr>
              <a:t>- 06:30 – 08:00 (early morning)</a:t>
            </a:r>
          </a:p>
          <a:p>
            <a:r>
              <a:rPr lang="en-CA" sz="2400" dirty="0">
                <a:solidFill>
                  <a:schemeClr val="accent1">
                    <a:lumMod val="75000"/>
                  </a:schemeClr>
                </a:solidFill>
              </a:rPr>
              <a:t>- Darkness during “preparatory movements” and travel across English Channel.</a:t>
            </a:r>
          </a:p>
          <a:p>
            <a:r>
              <a:rPr lang="en-CA" sz="2400" dirty="0">
                <a:solidFill>
                  <a:schemeClr val="accent1">
                    <a:lumMod val="75000"/>
                  </a:schemeClr>
                </a:solidFill>
              </a:rPr>
              <a:t>- Light upon arrival allows everyone to see obstacles and routes of attack.</a:t>
            </a:r>
          </a:p>
        </p:txBody>
      </p:sp>
    </p:spTree>
    <p:extLst>
      <p:ext uri="{BB962C8B-B14F-4D97-AF65-F5344CB8AC3E}">
        <p14:creationId xmlns:p14="http://schemas.microsoft.com/office/powerpoint/2010/main" val="24618433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8" grpId="0"/>
      <p:bldP spid="9" grpId="0"/>
      <p:bldP spid="11"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79090" y="167704"/>
            <a:ext cx="2278883" cy="477898"/>
          </a:xfrm>
          <a:prstGeom prst="rect">
            <a:avLst/>
          </a:prstGeom>
        </p:spPr>
      </p:pic>
      <p:pic>
        <p:nvPicPr>
          <p:cNvPr id="10" name="Picture 9">
            <a:extLst>
              <a:ext uri="{FF2B5EF4-FFF2-40B4-BE49-F238E27FC236}">
                <a16:creationId xmlns:a16="http://schemas.microsoft.com/office/drawing/2014/main" id="{0504A173-66E5-42AC-8A48-811973AEBEA4}"/>
              </a:ext>
            </a:extLst>
          </p:cNvPr>
          <p:cNvPicPr>
            <a:picLocks noChangeAspect="1"/>
          </p:cNvPicPr>
          <p:nvPr/>
        </p:nvPicPr>
        <p:blipFill rotWithShape="1">
          <a:blip r:embed="rId4">
            <a:extLst>
              <a:ext uri="{28A0092B-C50C-407E-A947-70E740481C1C}">
                <a14:useLocalDpi xmlns:a14="http://schemas.microsoft.com/office/drawing/2010/main" val="0"/>
              </a:ext>
            </a:extLst>
          </a:blip>
          <a:srcRect b="16931"/>
          <a:stretch/>
        </p:blipFill>
        <p:spPr>
          <a:xfrm>
            <a:off x="825051" y="800219"/>
            <a:ext cx="10541898" cy="5971797"/>
          </a:xfrm>
          <a:prstGeom prst="rect">
            <a:avLst/>
          </a:prstGeom>
          <a:ln w="28575">
            <a:solidFill>
              <a:srgbClr val="C20437"/>
            </a:solidFill>
          </a:ln>
        </p:spPr>
      </p:pic>
      <p:sp>
        <p:nvSpPr>
          <p:cNvPr id="5" name="Title 1">
            <a:extLst>
              <a:ext uri="{FF2B5EF4-FFF2-40B4-BE49-F238E27FC236}">
                <a16:creationId xmlns:a16="http://schemas.microsoft.com/office/drawing/2014/main" id="{2ABAB5B3-B395-488F-BD92-F391E6273118}"/>
              </a:ext>
            </a:extLst>
          </p:cNvPr>
          <p:cNvSpPr>
            <a:spLocks noGrp="1"/>
          </p:cNvSpPr>
          <p:nvPr>
            <p:ph type="title"/>
          </p:nvPr>
        </p:nvSpPr>
        <p:spPr>
          <a:xfrm>
            <a:off x="2457973" y="192533"/>
            <a:ext cx="8380596" cy="477898"/>
          </a:xfrm>
        </p:spPr>
        <p:txBody>
          <a:bodyPr>
            <a:normAutofit fontScale="90000"/>
          </a:bodyPr>
          <a:lstStyle/>
          <a:p>
            <a:r>
              <a:rPr lang="en-CA" sz="4000" b="1" dirty="0">
                <a:solidFill>
                  <a:schemeClr val="accent1">
                    <a:lumMod val="75000"/>
                  </a:schemeClr>
                </a:solidFill>
              </a:rPr>
              <a:t>Q # 5 Solution: The Normandy area of France</a:t>
            </a:r>
          </a:p>
        </p:txBody>
      </p:sp>
      <p:sp>
        <p:nvSpPr>
          <p:cNvPr id="6" name="Title 1">
            <a:extLst>
              <a:ext uri="{FF2B5EF4-FFF2-40B4-BE49-F238E27FC236}">
                <a16:creationId xmlns:a16="http://schemas.microsoft.com/office/drawing/2014/main" id="{11221FF2-33EA-4896-8DEB-2D0441B9EF89}"/>
              </a:ext>
            </a:extLst>
          </p:cNvPr>
          <p:cNvSpPr txBox="1">
            <a:spLocks/>
          </p:cNvSpPr>
          <p:nvPr/>
        </p:nvSpPr>
        <p:spPr>
          <a:xfrm>
            <a:off x="11057343" y="192533"/>
            <a:ext cx="955567" cy="47789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CA" b="1" dirty="0">
                <a:solidFill>
                  <a:srgbClr val="C00000"/>
                </a:solidFill>
              </a:rPr>
              <a:t># 4</a:t>
            </a:r>
          </a:p>
        </p:txBody>
      </p:sp>
    </p:spTree>
    <p:extLst>
      <p:ext uri="{BB962C8B-B14F-4D97-AF65-F5344CB8AC3E}">
        <p14:creationId xmlns:p14="http://schemas.microsoft.com/office/powerpoint/2010/main" val="5513146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AFA4029A-7BDF-40CC-BE5D-629163D89AD8}"/>
              </a:ext>
            </a:extLst>
          </p:cNvPr>
          <p:cNvPicPr>
            <a:picLocks noChangeAspect="1"/>
          </p:cNvPicPr>
          <p:nvPr/>
        </p:nvPicPr>
        <p:blipFill rotWithShape="1">
          <a:blip r:embed="rId3">
            <a:duotone>
              <a:schemeClr val="bg2">
                <a:shade val="45000"/>
                <a:satMod val="135000"/>
              </a:schemeClr>
              <a:prstClr val="white"/>
            </a:duotone>
            <a:extLst>
              <a:ext uri="{BEBA8EAE-BF5A-486C-A8C5-ECC9F3942E4B}">
                <a14:imgProps xmlns:a14="http://schemas.microsoft.com/office/drawing/2010/main">
                  <a14:imgLayer r:embed="rId4">
                    <a14:imgEffect>
                      <a14:brightnessContrast bright="50000" contrast="10000"/>
                    </a14:imgEffect>
                  </a14:imgLayer>
                </a14:imgProps>
              </a:ext>
              <a:ext uri="{28A0092B-C50C-407E-A947-70E740481C1C}">
                <a14:useLocalDpi xmlns:a14="http://schemas.microsoft.com/office/drawing/2010/main" val="0"/>
              </a:ext>
            </a:extLst>
          </a:blip>
          <a:srcRect t="13594" r="5267" b="22747"/>
          <a:stretch/>
        </p:blipFill>
        <p:spPr>
          <a:xfrm>
            <a:off x="1228275" y="1717963"/>
            <a:ext cx="10963725" cy="5065169"/>
          </a:xfrm>
          <a:prstGeom prst="rect">
            <a:avLst/>
          </a:prstGeom>
        </p:spPr>
      </p:pic>
      <p:sp>
        <p:nvSpPr>
          <p:cNvPr id="8" name="Content Placeholder 2"/>
          <p:cNvSpPr>
            <a:spLocks noGrp="1"/>
          </p:cNvSpPr>
          <p:nvPr>
            <p:ph idx="1"/>
          </p:nvPr>
        </p:nvSpPr>
        <p:spPr>
          <a:xfrm>
            <a:off x="179090" y="819081"/>
            <a:ext cx="11799550" cy="6038919"/>
          </a:xfrm>
        </p:spPr>
        <p:txBody>
          <a:bodyPr>
            <a:noAutofit/>
          </a:bodyPr>
          <a:lstStyle/>
          <a:p>
            <a:pPr marL="0" indent="0">
              <a:lnSpc>
                <a:spcPct val="100000"/>
              </a:lnSpc>
              <a:spcBef>
                <a:spcPts val="0"/>
              </a:spcBef>
              <a:buNone/>
            </a:pPr>
            <a:r>
              <a:rPr lang="en-CA" sz="3200" dirty="0"/>
              <a:t>1939	- </a:t>
            </a:r>
            <a:r>
              <a:rPr lang="en-CA" sz="3200" dirty="0">
                <a:highlight>
                  <a:srgbClr val="00FF00"/>
                </a:highlight>
              </a:rPr>
              <a:t>Germany</a:t>
            </a:r>
            <a:r>
              <a:rPr lang="en-CA" sz="3200" dirty="0"/>
              <a:t> invades Poland and “Phoney” war begins (Sep.)</a:t>
            </a:r>
          </a:p>
          <a:p>
            <a:pPr marL="0" indent="0">
              <a:lnSpc>
                <a:spcPct val="100000"/>
              </a:lnSpc>
              <a:spcBef>
                <a:spcPts val="0"/>
              </a:spcBef>
              <a:buNone/>
            </a:pPr>
            <a:endParaRPr lang="en-CA" sz="900" dirty="0"/>
          </a:p>
          <a:p>
            <a:pPr marL="0" indent="0">
              <a:lnSpc>
                <a:spcPct val="100000"/>
              </a:lnSpc>
              <a:spcBef>
                <a:spcPts val="0"/>
              </a:spcBef>
              <a:buNone/>
            </a:pPr>
            <a:r>
              <a:rPr lang="en-CA" sz="3200" dirty="0"/>
              <a:t>1940 - </a:t>
            </a:r>
            <a:r>
              <a:rPr lang="en-CA" sz="3200" dirty="0">
                <a:highlight>
                  <a:srgbClr val="00FF00"/>
                </a:highlight>
              </a:rPr>
              <a:t>Blitzkrieg</a:t>
            </a:r>
            <a:r>
              <a:rPr lang="en-CA" sz="3200" dirty="0"/>
              <a:t> </a:t>
            </a:r>
            <a:r>
              <a:rPr lang="en-CA" dirty="0"/>
              <a:t>(“lightning war”)</a:t>
            </a:r>
            <a:r>
              <a:rPr lang="en-CA" sz="3200" dirty="0"/>
              <a:t> Holland, Belgium, France surrenders</a:t>
            </a:r>
          </a:p>
          <a:p>
            <a:pPr marL="0" indent="0">
              <a:lnSpc>
                <a:spcPct val="100000"/>
              </a:lnSpc>
              <a:spcBef>
                <a:spcPts val="0"/>
              </a:spcBef>
              <a:buNone/>
            </a:pPr>
            <a:r>
              <a:rPr lang="en-CA" sz="3200" dirty="0"/>
              <a:t>	- Dunkirk evacuation (May/June); </a:t>
            </a:r>
            <a:r>
              <a:rPr lang="en-CA" sz="3200" b="1" dirty="0">
                <a:solidFill>
                  <a:schemeClr val="accent1">
                    <a:lumMod val="75000"/>
                  </a:schemeClr>
                </a:solidFill>
              </a:rPr>
              <a:t>Battle of Britain</a:t>
            </a:r>
            <a:r>
              <a:rPr lang="en-CA" sz="3200" dirty="0"/>
              <a:t> (July - Oct)</a:t>
            </a:r>
          </a:p>
          <a:p>
            <a:pPr marL="0" indent="0">
              <a:lnSpc>
                <a:spcPct val="100000"/>
              </a:lnSpc>
              <a:spcBef>
                <a:spcPts val="0"/>
              </a:spcBef>
              <a:buNone/>
            </a:pPr>
            <a:endParaRPr lang="en-CA" sz="900" dirty="0"/>
          </a:p>
          <a:p>
            <a:pPr marL="514350" indent="-514350">
              <a:lnSpc>
                <a:spcPct val="100000"/>
              </a:lnSpc>
              <a:spcBef>
                <a:spcPts val="0"/>
              </a:spcBef>
              <a:buAutoNum type="arabicPlain" startAt="1941"/>
            </a:pPr>
            <a:r>
              <a:rPr lang="en-CA" sz="3200" dirty="0"/>
              <a:t>- </a:t>
            </a:r>
            <a:r>
              <a:rPr lang="en-CA" sz="3200" dirty="0">
                <a:highlight>
                  <a:srgbClr val="00FF00"/>
                </a:highlight>
              </a:rPr>
              <a:t>Germany</a:t>
            </a:r>
            <a:r>
              <a:rPr lang="en-CA" sz="3200" dirty="0"/>
              <a:t> invades U.S.S.R. (Barbarossa) to take Moscow, but a</a:t>
            </a:r>
          </a:p>
          <a:p>
            <a:pPr marL="0" indent="0">
              <a:lnSpc>
                <a:spcPct val="100000"/>
              </a:lnSpc>
              <a:spcBef>
                <a:spcPts val="0"/>
              </a:spcBef>
              <a:buNone/>
            </a:pPr>
            <a:r>
              <a:rPr lang="en-CA" sz="3200" dirty="0"/>
              <a:t>	 		hard winter stymies further German advance</a:t>
            </a:r>
          </a:p>
          <a:p>
            <a:pPr marL="0" indent="0">
              <a:lnSpc>
                <a:spcPct val="100000"/>
              </a:lnSpc>
              <a:spcBef>
                <a:spcPts val="0"/>
              </a:spcBef>
              <a:buNone/>
            </a:pPr>
            <a:r>
              <a:rPr lang="en-US" sz="3200" dirty="0"/>
              <a:t>	- Hitler begins strengthening coastal defenses in France</a:t>
            </a:r>
            <a:endParaRPr lang="en-CA" sz="3200" dirty="0"/>
          </a:p>
          <a:p>
            <a:pPr marL="0" indent="0">
              <a:lnSpc>
                <a:spcPct val="100000"/>
              </a:lnSpc>
              <a:spcBef>
                <a:spcPts val="0"/>
              </a:spcBef>
              <a:buNone/>
            </a:pPr>
            <a:r>
              <a:rPr lang="en-CA" sz="3200" dirty="0"/>
              <a:t>	- a lot of fighting in countries surrounding the Mediterranean</a:t>
            </a:r>
          </a:p>
          <a:p>
            <a:pPr marL="0" indent="0">
              <a:lnSpc>
                <a:spcPct val="100000"/>
              </a:lnSpc>
              <a:spcBef>
                <a:spcPts val="0"/>
              </a:spcBef>
              <a:buNone/>
            </a:pPr>
            <a:r>
              <a:rPr lang="en-CA" sz="3200" dirty="0"/>
              <a:t>	- Japan on the rise; </a:t>
            </a:r>
            <a:r>
              <a:rPr lang="en-CA" sz="3200" dirty="0">
                <a:highlight>
                  <a:srgbClr val="00FF00"/>
                </a:highlight>
              </a:rPr>
              <a:t>Pearl Harbour</a:t>
            </a:r>
            <a:r>
              <a:rPr lang="en-CA" sz="3200" dirty="0"/>
              <a:t>; U.S. enters the war</a:t>
            </a:r>
          </a:p>
          <a:p>
            <a:pPr marL="0" indent="0">
              <a:lnSpc>
                <a:spcPct val="100000"/>
              </a:lnSpc>
              <a:spcBef>
                <a:spcPts val="0"/>
              </a:spcBef>
              <a:buNone/>
            </a:pPr>
            <a:r>
              <a:rPr lang="en-CA" sz="3200" dirty="0"/>
              <a:t>	- the war turns global (Pacific Ocean); </a:t>
            </a:r>
            <a:r>
              <a:rPr lang="en-CA" sz="3200" b="1" dirty="0">
                <a:solidFill>
                  <a:schemeClr val="accent1">
                    <a:lumMod val="75000"/>
                  </a:schemeClr>
                </a:solidFill>
              </a:rPr>
              <a:t>Battle of Hong Kong</a:t>
            </a:r>
          </a:p>
          <a:p>
            <a:pPr marL="0" indent="0">
              <a:lnSpc>
                <a:spcPct val="100000"/>
              </a:lnSpc>
              <a:spcBef>
                <a:spcPts val="0"/>
              </a:spcBef>
              <a:buNone/>
            </a:pPr>
            <a:endParaRPr lang="en-CA" sz="900" b="1" dirty="0">
              <a:solidFill>
                <a:schemeClr val="accent1">
                  <a:lumMod val="75000"/>
                </a:schemeClr>
              </a:solidFill>
            </a:endParaRPr>
          </a:p>
          <a:p>
            <a:pPr marL="0" indent="0">
              <a:lnSpc>
                <a:spcPct val="100000"/>
              </a:lnSpc>
              <a:spcBef>
                <a:spcPts val="0"/>
              </a:spcBef>
              <a:buNone/>
            </a:pPr>
            <a:r>
              <a:rPr lang="en-CA" sz="3200" dirty="0">
                <a:highlight>
                  <a:srgbClr val="00FF00"/>
                </a:highlight>
              </a:rPr>
              <a:t>1942</a:t>
            </a:r>
            <a:r>
              <a:rPr lang="en-CA" sz="3200" dirty="0"/>
              <a:t> - U.S.S.R. stops Germany; Holocaust’s “Final Solution” initiated</a:t>
            </a:r>
          </a:p>
        </p:txBody>
      </p:sp>
      <p:sp>
        <p:nvSpPr>
          <p:cNvPr id="9" name="Title 1"/>
          <p:cNvSpPr>
            <a:spLocks noGrp="1"/>
          </p:cNvSpPr>
          <p:nvPr>
            <p:ph type="title"/>
          </p:nvPr>
        </p:nvSpPr>
        <p:spPr>
          <a:xfrm>
            <a:off x="2457973" y="3112"/>
            <a:ext cx="8581601" cy="815969"/>
          </a:xfrm>
        </p:spPr>
        <p:txBody>
          <a:bodyPr>
            <a:normAutofit/>
          </a:bodyPr>
          <a:lstStyle/>
          <a:p>
            <a:pPr algn="ctr"/>
            <a:r>
              <a:rPr lang="en-CA" b="1" dirty="0">
                <a:solidFill>
                  <a:schemeClr val="accent1">
                    <a:lumMod val="75000"/>
                  </a:schemeClr>
                </a:solidFill>
              </a:rPr>
              <a:t>World War 2:  1939 – 42 Key Events</a:t>
            </a:r>
          </a:p>
        </p:txBody>
      </p:sp>
      <p:pic>
        <p:nvPicPr>
          <p:cNvPr id="4" name="Picture 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79090" y="167704"/>
            <a:ext cx="2278883" cy="477898"/>
          </a:xfrm>
          <a:prstGeom prst="rect">
            <a:avLst/>
          </a:prstGeom>
        </p:spPr>
      </p:pic>
    </p:spTree>
    <p:extLst>
      <p:ext uri="{BB962C8B-B14F-4D97-AF65-F5344CB8AC3E}">
        <p14:creationId xmlns:p14="http://schemas.microsoft.com/office/powerpoint/2010/main" val="88722228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9F0DB7CF-5523-455A-829A-41A9D85F0568}"/>
              </a:ext>
            </a:extLst>
          </p:cNvPr>
          <p:cNvPicPr>
            <a:picLocks noChangeAspect="1"/>
          </p:cNvPicPr>
          <p:nvPr/>
        </p:nvPicPr>
        <p:blipFill rotWithShape="1">
          <a:blip r:embed="rId3">
            <a:extLst>
              <a:ext uri="{28A0092B-C50C-407E-A947-70E740481C1C}">
                <a14:useLocalDpi xmlns:a14="http://schemas.microsoft.com/office/drawing/2010/main" val="0"/>
              </a:ext>
            </a:extLst>
          </a:blip>
          <a:srcRect b="10237"/>
          <a:stretch/>
        </p:blipFill>
        <p:spPr>
          <a:xfrm>
            <a:off x="3084197" y="2726169"/>
            <a:ext cx="9011889" cy="4052426"/>
          </a:xfrm>
          <a:prstGeom prst="rect">
            <a:avLst/>
          </a:prstGeom>
          <a:ln w="28575">
            <a:solidFill>
              <a:srgbClr val="C20437"/>
            </a:solidFill>
          </a:ln>
        </p:spPr>
      </p:pic>
      <p:pic>
        <p:nvPicPr>
          <p:cNvPr id="4" name="Pictur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38131" y="108843"/>
            <a:ext cx="2278883" cy="477898"/>
          </a:xfrm>
          <a:prstGeom prst="rect">
            <a:avLst/>
          </a:prstGeom>
        </p:spPr>
      </p:pic>
      <p:sp>
        <p:nvSpPr>
          <p:cNvPr id="5" name="Content Placeholder 2">
            <a:extLst>
              <a:ext uri="{FF2B5EF4-FFF2-40B4-BE49-F238E27FC236}">
                <a16:creationId xmlns:a16="http://schemas.microsoft.com/office/drawing/2014/main" id="{97408209-3C64-4863-8A74-BC915D26400C}"/>
              </a:ext>
            </a:extLst>
          </p:cNvPr>
          <p:cNvSpPr txBox="1">
            <a:spLocks/>
          </p:cNvSpPr>
          <p:nvPr/>
        </p:nvSpPr>
        <p:spPr>
          <a:xfrm>
            <a:off x="0" y="-47173"/>
            <a:ext cx="12192000" cy="990785"/>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00000"/>
              </a:lnSpc>
              <a:spcBef>
                <a:spcPts val="0"/>
              </a:spcBef>
              <a:buFont typeface="Arial" panose="020B0604020202020204" pitchFamily="34" charset="0"/>
              <a:buNone/>
            </a:pPr>
            <a:r>
              <a:rPr lang="en-CA" sz="3600" dirty="0"/>
              <a:t>Why Normandy? </a:t>
            </a:r>
          </a:p>
          <a:p>
            <a:pPr marL="0" indent="0" algn="ctr">
              <a:lnSpc>
                <a:spcPct val="100000"/>
              </a:lnSpc>
              <a:spcBef>
                <a:spcPts val="0"/>
              </a:spcBef>
              <a:buFont typeface="Arial" panose="020B0604020202020204" pitchFamily="34" charset="0"/>
              <a:buNone/>
            </a:pPr>
            <a:r>
              <a:rPr lang="en-CA" u="sng" dirty="0"/>
              <a:t>The Commanders and Planners thought it was a favourable location because</a:t>
            </a:r>
            <a:r>
              <a:rPr lang="en-CA" dirty="0"/>
              <a:t>: </a:t>
            </a:r>
            <a:endParaRPr lang="en-CA" sz="2000" dirty="0"/>
          </a:p>
        </p:txBody>
      </p:sp>
      <p:sp>
        <p:nvSpPr>
          <p:cNvPr id="6" name="Content Placeholder 2">
            <a:extLst>
              <a:ext uri="{FF2B5EF4-FFF2-40B4-BE49-F238E27FC236}">
                <a16:creationId xmlns:a16="http://schemas.microsoft.com/office/drawing/2014/main" id="{CE1F8D1C-B5B1-4992-ADA7-A3EF3760DB1D}"/>
              </a:ext>
            </a:extLst>
          </p:cNvPr>
          <p:cNvSpPr txBox="1">
            <a:spLocks/>
          </p:cNvSpPr>
          <p:nvPr/>
        </p:nvSpPr>
        <p:spPr>
          <a:xfrm>
            <a:off x="-20289" y="943612"/>
            <a:ext cx="12053869" cy="1686465"/>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spcBef>
                <a:spcPts val="0"/>
              </a:spcBef>
              <a:buFontTx/>
              <a:buChar char="-"/>
            </a:pPr>
            <a:r>
              <a:rPr lang="en-CA" dirty="0">
                <a:solidFill>
                  <a:schemeClr val="accent1">
                    <a:lumMod val="75000"/>
                  </a:schemeClr>
                </a:solidFill>
              </a:rPr>
              <a:t>not an obvious location to the enemy         - beaches have low topography</a:t>
            </a:r>
          </a:p>
          <a:p>
            <a:pPr>
              <a:lnSpc>
                <a:spcPct val="100000"/>
              </a:lnSpc>
              <a:spcBef>
                <a:spcPts val="0"/>
              </a:spcBef>
              <a:buFontTx/>
              <a:buChar char="-"/>
            </a:pPr>
            <a:r>
              <a:rPr lang="en-CA" dirty="0">
                <a:solidFill>
                  <a:schemeClr val="accent1">
                    <a:lumMod val="75000"/>
                  </a:schemeClr>
                </a:solidFill>
              </a:rPr>
              <a:t>sand compaction will hold tanks           - many options for expansion after landing</a:t>
            </a:r>
          </a:p>
          <a:p>
            <a:pPr>
              <a:lnSpc>
                <a:spcPct val="100000"/>
              </a:lnSpc>
              <a:spcBef>
                <a:spcPts val="0"/>
              </a:spcBef>
              <a:buFontTx/>
              <a:buChar char="-"/>
            </a:pPr>
            <a:r>
              <a:rPr lang="en-CA" dirty="0">
                <a:solidFill>
                  <a:schemeClr val="accent1">
                    <a:lumMod val="75000"/>
                  </a:schemeClr>
                </a:solidFill>
              </a:rPr>
              <a:t>big enough area to land a lot at once = multiple simultaneous threats to enemy</a:t>
            </a:r>
          </a:p>
          <a:p>
            <a:pPr>
              <a:lnSpc>
                <a:spcPct val="100000"/>
              </a:lnSpc>
              <a:spcBef>
                <a:spcPts val="0"/>
              </a:spcBef>
              <a:buFontTx/>
              <a:buChar char="-"/>
            </a:pPr>
            <a:r>
              <a:rPr lang="en-CA" dirty="0">
                <a:solidFill>
                  <a:schemeClr val="accent1">
                    <a:lumMod val="75000"/>
                  </a:schemeClr>
                </a:solidFill>
              </a:rPr>
              <a:t>2 deep water ports in play (Cherbourg and Le Havre)</a:t>
            </a:r>
          </a:p>
        </p:txBody>
      </p:sp>
      <p:sp>
        <p:nvSpPr>
          <p:cNvPr id="2" name="Oval 1">
            <a:extLst>
              <a:ext uri="{FF2B5EF4-FFF2-40B4-BE49-F238E27FC236}">
                <a16:creationId xmlns:a16="http://schemas.microsoft.com/office/drawing/2014/main" id="{CAB12936-FBF5-48EF-BFAD-3AA80554A6B1}"/>
              </a:ext>
            </a:extLst>
          </p:cNvPr>
          <p:cNvSpPr/>
          <p:nvPr/>
        </p:nvSpPr>
        <p:spPr>
          <a:xfrm>
            <a:off x="11084029" y="4316761"/>
            <a:ext cx="1012057" cy="942681"/>
          </a:xfrm>
          <a:prstGeom prst="ellipse">
            <a:avLst/>
          </a:prstGeom>
          <a:noFill/>
          <a:ln w="381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3" name="Oval 2">
            <a:extLst>
              <a:ext uri="{FF2B5EF4-FFF2-40B4-BE49-F238E27FC236}">
                <a16:creationId xmlns:a16="http://schemas.microsoft.com/office/drawing/2014/main" id="{5CEEAEC5-4263-49E9-9145-B34080AE4E63}"/>
              </a:ext>
            </a:extLst>
          </p:cNvPr>
          <p:cNvSpPr/>
          <p:nvPr/>
        </p:nvSpPr>
        <p:spPr>
          <a:xfrm>
            <a:off x="3991050" y="3294298"/>
            <a:ext cx="895547" cy="876692"/>
          </a:xfrm>
          <a:prstGeom prst="ellipse">
            <a:avLst/>
          </a:prstGeom>
          <a:noFill/>
          <a:ln w="381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cxnSp>
        <p:nvCxnSpPr>
          <p:cNvPr id="8" name="Straight Arrow Connector 7">
            <a:extLst>
              <a:ext uri="{FF2B5EF4-FFF2-40B4-BE49-F238E27FC236}">
                <a16:creationId xmlns:a16="http://schemas.microsoft.com/office/drawing/2014/main" id="{9F144D3B-F4B3-428C-9DA1-F0E1EB8AE424}"/>
              </a:ext>
            </a:extLst>
          </p:cNvPr>
          <p:cNvCxnSpPr>
            <a:cxnSpLocks/>
          </p:cNvCxnSpPr>
          <p:nvPr/>
        </p:nvCxnSpPr>
        <p:spPr>
          <a:xfrm>
            <a:off x="7372350" y="2630077"/>
            <a:ext cx="3711679" cy="1852276"/>
          </a:xfrm>
          <a:prstGeom prst="straightConnector1">
            <a:avLst/>
          </a:prstGeom>
          <a:ln w="38100">
            <a:solidFill>
              <a:srgbClr val="FFFF00"/>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11" name="Straight Arrow Connector 10">
            <a:extLst>
              <a:ext uri="{FF2B5EF4-FFF2-40B4-BE49-F238E27FC236}">
                <a16:creationId xmlns:a16="http://schemas.microsoft.com/office/drawing/2014/main" id="{A5A0781C-308B-4F36-80A6-25A5D7216ED5}"/>
              </a:ext>
            </a:extLst>
          </p:cNvPr>
          <p:cNvCxnSpPr>
            <a:cxnSpLocks/>
          </p:cNvCxnSpPr>
          <p:nvPr/>
        </p:nvCxnSpPr>
        <p:spPr>
          <a:xfrm flipH="1">
            <a:off x="4778189" y="2630077"/>
            <a:ext cx="223885" cy="798923"/>
          </a:xfrm>
          <a:prstGeom prst="straightConnector1">
            <a:avLst/>
          </a:prstGeom>
          <a:ln w="38100">
            <a:solidFill>
              <a:srgbClr val="FFFF00"/>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sp>
        <p:nvSpPr>
          <p:cNvPr id="19" name="Content Placeholder 2">
            <a:extLst>
              <a:ext uri="{FF2B5EF4-FFF2-40B4-BE49-F238E27FC236}">
                <a16:creationId xmlns:a16="http://schemas.microsoft.com/office/drawing/2014/main" id="{299B58EE-4057-4CDD-8B3B-081BBCE270CE}"/>
              </a:ext>
            </a:extLst>
          </p:cNvPr>
          <p:cNvSpPr txBox="1">
            <a:spLocks/>
          </p:cNvSpPr>
          <p:nvPr/>
        </p:nvSpPr>
        <p:spPr>
          <a:xfrm>
            <a:off x="-20289" y="2630077"/>
            <a:ext cx="3137603" cy="4036175"/>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spcBef>
                <a:spcPts val="0"/>
              </a:spcBef>
              <a:buFontTx/>
              <a:buChar char="-"/>
            </a:pPr>
            <a:r>
              <a:rPr lang="en-CA" dirty="0">
                <a:solidFill>
                  <a:schemeClr val="accent1">
                    <a:lumMod val="75000"/>
                  </a:schemeClr>
                </a:solidFill>
              </a:rPr>
              <a:t>Bay of Normandy shelters assaulting boats from winds</a:t>
            </a:r>
          </a:p>
          <a:p>
            <a:pPr>
              <a:lnSpc>
                <a:spcPct val="100000"/>
              </a:lnSpc>
              <a:spcBef>
                <a:spcPts val="0"/>
              </a:spcBef>
              <a:buFontTx/>
              <a:buChar char="-"/>
            </a:pPr>
            <a:r>
              <a:rPr lang="en-CA" dirty="0">
                <a:solidFill>
                  <a:schemeClr val="accent1">
                    <a:lumMod val="75000"/>
                  </a:schemeClr>
                </a:solidFill>
              </a:rPr>
              <a:t>within flying range of fighter planes</a:t>
            </a:r>
          </a:p>
          <a:p>
            <a:pPr>
              <a:lnSpc>
                <a:spcPct val="100000"/>
              </a:lnSpc>
              <a:spcBef>
                <a:spcPts val="0"/>
              </a:spcBef>
              <a:buFontTx/>
              <a:buChar char="-"/>
            </a:pPr>
            <a:r>
              <a:rPr lang="en-CA" dirty="0">
                <a:solidFill>
                  <a:schemeClr val="accent1">
                    <a:lumMod val="75000"/>
                  </a:schemeClr>
                </a:solidFill>
              </a:rPr>
              <a:t>easier to resupply from west if taken</a:t>
            </a:r>
          </a:p>
          <a:p>
            <a:pPr marL="0" indent="0" algn="ctr">
              <a:lnSpc>
                <a:spcPct val="100000"/>
              </a:lnSpc>
              <a:spcBef>
                <a:spcPts val="0"/>
              </a:spcBef>
              <a:buNone/>
            </a:pPr>
            <a:r>
              <a:rPr lang="en-CA" dirty="0">
                <a:solidFill>
                  <a:schemeClr val="accent1">
                    <a:lumMod val="75000"/>
                  </a:schemeClr>
                </a:solidFill>
              </a:rPr>
              <a:t>   (Atlantic Ocean- the U.S.)</a:t>
            </a:r>
          </a:p>
          <a:p>
            <a:pPr>
              <a:lnSpc>
                <a:spcPct val="100000"/>
              </a:lnSpc>
              <a:spcBef>
                <a:spcPts val="0"/>
              </a:spcBef>
              <a:buFontTx/>
              <a:buChar char="-"/>
            </a:pPr>
            <a:endParaRPr lang="en-CA" dirty="0">
              <a:solidFill>
                <a:schemeClr val="accent1">
                  <a:lumMod val="75000"/>
                </a:schemeClr>
              </a:solidFill>
            </a:endParaRPr>
          </a:p>
        </p:txBody>
      </p:sp>
    </p:spTree>
    <p:extLst>
      <p:ext uri="{BB962C8B-B14F-4D97-AF65-F5344CB8AC3E}">
        <p14:creationId xmlns:p14="http://schemas.microsoft.com/office/powerpoint/2010/main" val="341551455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D2AA83D4-3A83-436B-8C56-1433D4E7FA7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02996" y="57754"/>
            <a:ext cx="10186008" cy="6742491"/>
          </a:xfrm>
          <a:prstGeom prst="rect">
            <a:avLst/>
          </a:prstGeom>
          <a:ln w="28575">
            <a:solidFill>
              <a:srgbClr val="C20437"/>
            </a:solidFill>
          </a:ln>
        </p:spPr>
      </p:pic>
      <p:pic>
        <p:nvPicPr>
          <p:cNvPr id="4" name="Pictur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737741" y="2951102"/>
            <a:ext cx="2278883" cy="477898"/>
          </a:xfrm>
          <a:prstGeom prst="rect">
            <a:avLst/>
          </a:prstGeom>
        </p:spPr>
      </p:pic>
    </p:spTree>
    <p:extLst>
      <p:ext uri="{BB962C8B-B14F-4D97-AF65-F5344CB8AC3E}">
        <p14:creationId xmlns:p14="http://schemas.microsoft.com/office/powerpoint/2010/main" val="190482854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EBA24A7B-15C1-4463-8FD1-D10A7DFE474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764222" y="2153959"/>
            <a:ext cx="6663555" cy="2550082"/>
          </a:xfrm>
          <a:prstGeom prst="rect">
            <a:avLst/>
          </a:prstGeom>
        </p:spPr>
      </p:pic>
    </p:spTree>
    <p:extLst>
      <p:ext uri="{BB962C8B-B14F-4D97-AF65-F5344CB8AC3E}">
        <p14:creationId xmlns:p14="http://schemas.microsoft.com/office/powerpoint/2010/main" val="364219194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2B514930-AEE7-4AB7-8704-AAC5AA3AE469}"/>
              </a:ext>
            </a:extLst>
          </p:cNvPr>
          <p:cNvPicPr>
            <a:picLocks noChangeAspect="1"/>
          </p:cNvPicPr>
          <p:nvPr/>
        </p:nvPicPr>
        <p:blipFill rotWithShape="1">
          <a:blip r:embed="rId3">
            <a:duotone>
              <a:schemeClr val="bg2">
                <a:shade val="45000"/>
                <a:satMod val="135000"/>
              </a:schemeClr>
              <a:prstClr val="white"/>
            </a:duotone>
            <a:extLst>
              <a:ext uri="{BEBA8EAE-BF5A-486C-A8C5-ECC9F3942E4B}">
                <a14:imgProps xmlns:a14="http://schemas.microsoft.com/office/drawing/2010/main">
                  <a14:imgLayer r:embed="rId4">
                    <a14:imgEffect>
                      <a14:brightnessContrast bright="40000" contrast="-40000"/>
                    </a14:imgEffect>
                  </a14:imgLayer>
                </a14:imgProps>
              </a:ext>
              <a:ext uri="{28A0092B-C50C-407E-A947-70E740481C1C}">
                <a14:useLocalDpi xmlns:a14="http://schemas.microsoft.com/office/drawing/2010/main" val="0"/>
              </a:ext>
            </a:extLst>
          </a:blip>
          <a:srcRect b="40342"/>
          <a:stretch/>
        </p:blipFill>
        <p:spPr>
          <a:xfrm>
            <a:off x="0" y="1453487"/>
            <a:ext cx="12206001" cy="5404513"/>
          </a:xfrm>
          <a:prstGeom prst="rect">
            <a:avLst/>
          </a:prstGeom>
        </p:spPr>
      </p:pic>
      <p:pic>
        <p:nvPicPr>
          <p:cNvPr id="4" name="Picture 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79090" y="167704"/>
            <a:ext cx="2278883" cy="477898"/>
          </a:xfrm>
          <a:prstGeom prst="rect">
            <a:avLst/>
          </a:prstGeom>
        </p:spPr>
      </p:pic>
      <p:sp>
        <p:nvSpPr>
          <p:cNvPr id="10" name="Content Placeholder 2">
            <a:extLst>
              <a:ext uri="{FF2B5EF4-FFF2-40B4-BE49-F238E27FC236}">
                <a16:creationId xmlns:a16="http://schemas.microsoft.com/office/drawing/2014/main" id="{705D50C0-5A54-4B5A-BD5D-B5522DE28730}"/>
              </a:ext>
            </a:extLst>
          </p:cNvPr>
          <p:cNvSpPr txBox="1">
            <a:spLocks/>
          </p:cNvSpPr>
          <p:nvPr/>
        </p:nvSpPr>
        <p:spPr>
          <a:xfrm>
            <a:off x="1132885" y="3271970"/>
            <a:ext cx="10153888" cy="1197945"/>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00000"/>
              </a:lnSpc>
              <a:spcBef>
                <a:spcPts val="0"/>
              </a:spcBef>
              <a:buFont typeface="Arial" panose="020B0604020202020204" pitchFamily="34" charset="0"/>
              <a:buNone/>
            </a:pPr>
            <a:endParaRPr lang="en-CA" sz="800" dirty="0"/>
          </a:p>
          <a:p>
            <a:pPr marL="0" indent="0" algn="ctr">
              <a:lnSpc>
                <a:spcPct val="100000"/>
              </a:lnSpc>
              <a:spcBef>
                <a:spcPts val="0"/>
              </a:spcBef>
              <a:buFont typeface="Arial" panose="020B0604020202020204" pitchFamily="34" charset="0"/>
              <a:buNone/>
            </a:pPr>
            <a:r>
              <a:rPr lang="en-CA" dirty="0"/>
              <a:t>Your group is going to get the opportunity to come up with a plan . . . </a:t>
            </a:r>
            <a:r>
              <a:rPr lang="en-CA" sz="3600" dirty="0"/>
              <a:t>On the double soldiers!</a:t>
            </a:r>
            <a:endParaRPr lang="en-CA" dirty="0"/>
          </a:p>
        </p:txBody>
      </p:sp>
      <p:sp>
        <p:nvSpPr>
          <p:cNvPr id="11" name="Title 1">
            <a:extLst>
              <a:ext uri="{FF2B5EF4-FFF2-40B4-BE49-F238E27FC236}">
                <a16:creationId xmlns:a16="http://schemas.microsoft.com/office/drawing/2014/main" id="{FD8C3E2B-1FA9-45B4-8815-7DD6B31B211F}"/>
              </a:ext>
            </a:extLst>
          </p:cNvPr>
          <p:cNvSpPr txBox="1">
            <a:spLocks/>
          </p:cNvSpPr>
          <p:nvPr/>
        </p:nvSpPr>
        <p:spPr>
          <a:xfrm>
            <a:off x="0" y="2179651"/>
            <a:ext cx="12192000" cy="927946"/>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CA" sz="3600" dirty="0">
                <a:solidFill>
                  <a:schemeClr val="accent1">
                    <a:lumMod val="75000"/>
                  </a:schemeClr>
                </a:solidFill>
              </a:rPr>
              <a:t>How do you move across the English Channel and land the soldiers and equipment (get a foothold on Europe) successfully?</a:t>
            </a:r>
          </a:p>
        </p:txBody>
      </p:sp>
      <p:sp>
        <p:nvSpPr>
          <p:cNvPr id="6" name="Title 1">
            <a:extLst>
              <a:ext uri="{FF2B5EF4-FFF2-40B4-BE49-F238E27FC236}">
                <a16:creationId xmlns:a16="http://schemas.microsoft.com/office/drawing/2014/main" id="{AE6A86AA-32CC-403D-B7FE-D735563017BA}"/>
              </a:ext>
            </a:extLst>
          </p:cNvPr>
          <p:cNvSpPr txBox="1">
            <a:spLocks/>
          </p:cNvSpPr>
          <p:nvPr/>
        </p:nvSpPr>
        <p:spPr>
          <a:xfrm>
            <a:off x="1335903" y="1408577"/>
            <a:ext cx="9747852" cy="584031"/>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4000" b="1" dirty="0">
                <a:solidFill>
                  <a:schemeClr val="accent1">
                    <a:lumMod val="75000"/>
                  </a:schemeClr>
                </a:solidFill>
              </a:rPr>
              <a:t>O</a:t>
            </a:r>
            <a:r>
              <a:rPr lang="en-CA" sz="4000" b="1" dirty="0">
                <a:solidFill>
                  <a:schemeClr val="accent1">
                    <a:lumMod val="75000"/>
                  </a:schemeClr>
                </a:solidFill>
              </a:rPr>
              <a:t>peration Neptune: Activity # 2 (the Real Deal)</a:t>
            </a:r>
          </a:p>
        </p:txBody>
      </p:sp>
    </p:spTree>
    <p:extLst>
      <p:ext uri="{BB962C8B-B14F-4D97-AF65-F5344CB8AC3E}">
        <p14:creationId xmlns:p14="http://schemas.microsoft.com/office/powerpoint/2010/main" val="260056807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Content Placeholder 2">
            <a:extLst>
              <a:ext uri="{FF2B5EF4-FFF2-40B4-BE49-F238E27FC236}">
                <a16:creationId xmlns:a16="http://schemas.microsoft.com/office/drawing/2014/main" id="{AF1F61AC-CA6F-4A1D-B7CA-ADC5AC0475CA}"/>
              </a:ext>
            </a:extLst>
          </p:cNvPr>
          <p:cNvSpPr>
            <a:spLocks noGrp="1"/>
          </p:cNvSpPr>
          <p:nvPr>
            <p:ph idx="1"/>
          </p:nvPr>
        </p:nvSpPr>
        <p:spPr>
          <a:xfrm>
            <a:off x="8777304" y="449148"/>
            <a:ext cx="3409134" cy="5861469"/>
          </a:xfrm>
        </p:spPr>
        <p:txBody>
          <a:bodyPr>
            <a:noAutofit/>
          </a:bodyPr>
          <a:lstStyle/>
          <a:p>
            <a:pPr marL="0" indent="0">
              <a:lnSpc>
                <a:spcPct val="100000"/>
              </a:lnSpc>
              <a:spcBef>
                <a:spcPts val="0"/>
              </a:spcBef>
              <a:buNone/>
            </a:pPr>
            <a:r>
              <a:rPr lang="en-US" sz="2400" b="1" u="sng" dirty="0"/>
              <a:t>Part 1 and 2</a:t>
            </a:r>
            <a:r>
              <a:rPr lang="en-US" sz="2400" dirty="0"/>
              <a:t>:</a:t>
            </a:r>
          </a:p>
          <a:p>
            <a:pPr marL="0" indent="0">
              <a:lnSpc>
                <a:spcPct val="100000"/>
              </a:lnSpc>
              <a:spcBef>
                <a:spcPts val="0"/>
              </a:spcBef>
              <a:buNone/>
            </a:pPr>
            <a:r>
              <a:rPr lang="en-US" sz="2400" dirty="0"/>
              <a:t>Read the instructions beneath YOUR MISSION</a:t>
            </a:r>
          </a:p>
          <a:p>
            <a:pPr marL="0" indent="0">
              <a:lnSpc>
                <a:spcPct val="100000"/>
              </a:lnSpc>
              <a:spcBef>
                <a:spcPts val="0"/>
              </a:spcBef>
              <a:buNone/>
            </a:pPr>
            <a:endParaRPr lang="en-US" sz="1000" dirty="0"/>
          </a:p>
          <a:p>
            <a:pPr marL="0" indent="0">
              <a:lnSpc>
                <a:spcPct val="100000"/>
              </a:lnSpc>
              <a:spcBef>
                <a:spcPts val="0"/>
              </a:spcBef>
              <a:buNone/>
            </a:pPr>
            <a:r>
              <a:rPr lang="en-US" sz="2400" u="sng" dirty="0"/>
              <a:t>Part 1- TASKS</a:t>
            </a:r>
            <a:r>
              <a:rPr lang="en-US" sz="2400" dirty="0"/>
              <a:t>: </a:t>
            </a:r>
          </a:p>
          <a:p>
            <a:pPr>
              <a:lnSpc>
                <a:spcPct val="100000"/>
              </a:lnSpc>
              <a:spcBef>
                <a:spcPts val="0"/>
              </a:spcBef>
              <a:buFontTx/>
              <a:buChar char="-"/>
            </a:pPr>
            <a:r>
              <a:rPr lang="en-US" sz="2400" dirty="0"/>
              <a:t>1 </a:t>
            </a:r>
            <a:r>
              <a:rPr lang="en-US" sz="2400" b="1" dirty="0"/>
              <a:t>scorekeeper</a:t>
            </a:r>
          </a:p>
          <a:p>
            <a:pPr>
              <a:lnSpc>
                <a:spcPct val="100000"/>
              </a:lnSpc>
              <a:spcBef>
                <a:spcPts val="0"/>
              </a:spcBef>
              <a:buFontTx/>
              <a:buChar char="-"/>
            </a:pPr>
            <a:r>
              <a:rPr lang="en-US" sz="2400" dirty="0"/>
              <a:t>1 </a:t>
            </a:r>
            <a:r>
              <a:rPr lang="en-US" sz="2400" b="1" dirty="0"/>
              <a:t>writer</a:t>
            </a:r>
          </a:p>
          <a:p>
            <a:pPr>
              <a:lnSpc>
                <a:spcPct val="100000"/>
              </a:lnSpc>
              <a:spcBef>
                <a:spcPts val="0"/>
              </a:spcBef>
              <a:buFontTx/>
              <a:buChar char="-"/>
            </a:pPr>
            <a:r>
              <a:rPr lang="en-US" sz="2400" dirty="0"/>
              <a:t>1 </a:t>
            </a:r>
            <a:r>
              <a:rPr lang="en-US" sz="2400" b="1" dirty="0"/>
              <a:t>timekeeper</a:t>
            </a:r>
            <a:r>
              <a:rPr lang="en-US" sz="2400" dirty="0"/>
              <a:t> </a:t>
            </a:r>
          </a:p>
          <a:p>
            <a:pPr marL="0" indent="0">
              <a:lnSpc>
                <a:spcPct val="100000"/>
              </a:lnSpc>
              <a:spcBef>
                <a:spcPts val="0"/>
              </a:spcBef>
              <a:buNone/>
            </a:pPr>
            <a:r>
              <a:rPr lang="en-US" sz="2400" dirty="0"/>
              <a:t>(3 min per card, 6 cards)</a:t>
            </a:r>
          </a:p>
          <a:p>
            <a:pPr marL="0" indent="0">
              <a:lnSpc>
                <a:spcPct val="100000"/>
              </a:lnSpc>
              <a:spcBef>
                <a:spcPts val="0"/>
              </a:spcBef>
              <a:buNone/>
            </a:pPr>
            <a:r>
              <a:rPr lang="en-CA" sz="2400" dirty="0"/>
              <a:t> TIMING:</a:t>
            </a:r>
          </a:p>
          <a:p>
            <a:pPr marL="0" indent="0">
              <a:lnSpc>
                <a:spcPct val="100000"/>
              </a:lnSpc>
              <a:spcBef>
                <a:spcPts val="0"/>
              </a:spcBef>
              <a:buNone/>
            </a:pPr>
            <a:r>
              <a:rPr lang="en-CA" sz="2400" dirty="0"/>
              <a:t>• 18 min to complete all 6 cards</a:t>
            </a:r>
          </a:p>
          <a:p>
            <a:pPr marL="0" indent="0">
              <a:lnSpc>
                <a:spcPct val="100000"/>
              </a:lnSpc>
              <a:spcBef>
                <a:spcPts val="0"/>
              </a:spcBef>
              <a:buNone/>
            </a:pPr>
            <a:r>
              <a:rPr lang="en-CA" sz="2400" dirty="0"/>
              <a:t>• 5 min to summarize</a:t>
            </a:r>
          </a:p>
          <a:p>
            <a:pPr marL="0" indent="0">
              <a:lnSpc>
                <a:spcPct val="100000"/>
              </a:lnSpc>
              <a:spcBef>
                <a:spcPts val="0"/>
              </a:spcBef>
              <a:buNone/>
            </a:pPr>
            <a:endParaRPr lang="en-CA" sz="1000" dirty="0"/>
          </a:p>
          <a:p>
            <a:pPr marL="0" indent="0">
              <a:lnSpc>
                <a:spcPct val="100000"/>
              </a:lnSpc>
              <a:spcBef>
                <a:spcPts val="0"/>
              </a:spcBef>
              <a:buNone/>
            </a:pPr>
            <a:r>
              <a:rPr lang="en-US" sz="2400" u="sng" dirty="0"/>
              <a:t>Part 2- GOING DEEPER</a:t>
            </a:r>
            <a:r>
              <a:rPr lang="en-US" sz="2400" dirty="0"/>
              <a:t>: </a:t>
            </a:r>
          </a:p>
          <a:p>
            <a:pPr marL="0" indent="0">
              <a:lnSpc>
                <a:spcPct val="100000"/>
              </a:lnSpc>
              <a:spcBef>
                <a:spcPts val="0"/>
              </a:spcBef>
              <a:buNone/>
            </a:pPr>
            <a:r>
              <a:rPr lang="en-US" sz="2400" dirty="0"/>
              <a:t> TIMING:</a:t>
            </a:r>
          </a:p>
          <a:p>
            <a:pPr marL="0" indent="0">
              <a:lnSpc>
                <a:spcPct val="100000"/>
              </a:lnSpc>
              <a:spcBef>
                <a:spcPts val="0"/>
              </a:spcBef>
              <a:buNone/>
            </a:pPr>
            <a:r>
              <a:rPr lang="en-US" sz="2400" dirty="0"/>
              <a:t>• 5 min for each question</a:t>
            </a:r>
          </a:p>
          <a:p>
            <a:pPr marL="0" indent="0">
              <a:lnSpc>
                <a:spcPct val="100000"/>
              </a:lnSpc>
              <a:spcBef>
                <a:spcPts val="0"/>
              </a:spcBef>
              <a:buNone/>
            </a:pPr>
            <a:endParaRPr lang="en-CA" sz="2400" dirty="0"/>
          </a:p>
          <a:p>
            <a:pPr marL="0" indent="0">
              <a:lnSpc>
                <a:spcPct val="100000"/>
              </a:lnSpc>
              <a:spcBef>
                <a:spcPts val="0"/>
              </a:spcBef>
              <a:buNone/>
            </a:pPr>
            <a:endParaRPr lang="en-CA" sz="2400" dirty="0"/>
          </a:p>
          <a:p>
            <a:pPr marL="0" indent="0">
              <a:lnSpc>
                <a:spcPct val="100000"/>
              </a:lnSpc>
              <a:spcBef>
                <a:spcPts val="0"/>
              </a:spcBef>
              <a:buNone/>
            </a:pPr>
            <a:endParaRPr lang="en-CA" sz="2400" dirty="0"/>
          </a:p>
        </p:txBody>
      </p:sp>
      <p:sp>
        <p:nvSpPr>
          <p:cNvPr id="2" name="TextBox 1">
            <a:extLst>
              <a:ext uri="{FF2B5EF4-FFF2-40B4-BE49-F238E27FC236}">
                <a16:creationId xmlns:a16="http://schemas.microsoft.com/office/drawing/2014/main" id="{999969B8-E309-45E0-AB8F-687213B88CE7}"/>
              </a:ext>
            </a:extLst>
          </p:cNvPr>
          <p:cNvSpPr txBox="1"/>
          <p:nvPr/>
        </p:nvSpPr>
        <p:spPr>
          <a:xfrm>
            <a:off x="2353795" y="-14733"/>
            <a:ext cx="7579914" cy="646331"/>
          </a:xfrm>
          <a:prstGeom prst="rect">
            <a:avLst/>
          </a:prstGeom>
          <a:noFill/>
        </p:spPr>
        <p:txBody>
          <a:bodyPr wrap="square" rtlCol="0">
            <a:spAutoFit/>
          </a:bodyPr>
          <a:lstStyle/>
          <a:p>
            <a:r>
              <a:rPr lang="en-US" sz="3600" b="1" dirty="0">
                <a:latin typeface="+mj-lt"/>
              </a:rPr>
              <a:t>Activity # 2: Create an Invasion Plan</a:t>
            </a:r>
            <a:endParaRPr lang="en-CA" sz="3600" b="1" dirty="0">
              <a:latin typeface="+mj-lt"/>
            </a:endParaRPr>
          </a:p>
        </p:txBody>
      </p:sp>
      <p:pic>
        <p:nvPicPr>
          <p:cNvPr id="5" name="Picture 4">
            <a:extLst>
              <a:ext uri="{FF2B5EF4-FFF2-40B4-BE49-F238E27FC236}">
                <a16:creationId xmlns:a16="http://schemas.microsoft.com/office/drawing/2014/main" id="{CB0120A7-5175-4417-B843-948B2580DE2C}"/>
              </a:ext>
            </a:extLst>
          </p:cNvPr>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74912" y="651487"/>
            <a:ext cx="8702392" cy="5555026"/>
          </a:xfrm>
          <a:prstGeom prst="rect">
            <a:avLst/>
          </a:prstGeom>
          <a:ln w="31750">
            <a:solidFill>
              <a:srgbClr val="C20437"/>
            </a:solidFill>
          </a:ln>
        </p:spPr>
      </p:pic>
      <p:pic>
        <p:nvPicPr>
          <p:cNvPr id="4" name="Pictur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4912" y="69484"/>
            <a:ext cx="2278883" cy="477898"/>
          </a:xfrm>
          <a:prstGeom prst="rect">
            <a:avLst/>
          </a:prstGeom>
        </p:spPr>
      </p:pic>
      <p:sp>
        <p:nvSpPr>
          <p:cNvPr id="3" name="Rectangle 2">
            <a:extLst>
              <a:ext uri="{FF2B5EF4-FFF2-40B4-BE49-F238E27FC236}">
                <a16:creationId xmlns:a16="http://schemas.microsoft.com/office/drawing/2014/main" id="{A5DCEDDB-BA44-419F-B457-968AECC0766D}"/>
              </a:ext>
            </a:extLst>
          </p:cNvPr>
          <p:cNvSpPr/>
          <p:nvPr/>
        </p:nvSpPr>
        <p:spPr>
          <a:xfrm>
            <a:off x="157659" y="6310618"/>
            <a:ext cx="11876682" cy="461665"/>
          </a:xfrm>
          <a:prstGeom prst="rect">
            <a:avLst/>
          </a:prstGeom>
        </p:spPr>
        <p:txBody>
          <a:bodyPr wrap="square">
            <a:spAutoFit/>
          </a:bodyPr>
          <a:lstStyle/>
          <a:p>
            <a:r>
              <a:rPr lang="en-CA" sz="2400" b="1" dirty="0"/>
              <a:t>Scorekeeper</a:t>
            </a:r>
            <a:r>
              <a:rPr lang="en-CA" sz="2400" dirty="0"/>
              <a:t>: After activity, each scorekeeper moves to the adjacent group to track their score. </a:t>
            </a:r>
          </a:p>
        </p:txBody>
      </p:sp>
    </p:spTree>
    <p:extLst>
      <p:ext uri="{BB962C8B-B14F-4D97-AF65-F5344CB8AC3E}">
        <p14:creationId xmlns:p14="http://schemas.microsoft.com/office/powerpoint/2010/main" val="219669819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97899" y="59981"/>
            <a:ext cx="2278883" cy="477898"/>
          </a:xfrm>
          <a:prstGeom prst="rect">
            <a:avLst/>
          </a:prstGeom>
        </p:spPr>
      </p:pic>
      <p:pic>
        <p:nvPicPr>
          <p:cNvPr id="5" name="Picture 4">
            <a:extLst>
              <a:ext uri="{FF2B5EF4-FFF2-40B4-BE49-F238E27FC236}">
                <a16:creationId xmlns:a16="http://schemas.microsoft.com/office/drawing/2014/main" id="{5FB23040-4A6F-4E0D-B8B1-44873671097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54399" y="613979"/>
            <a:ext cx="10283201" cy="6198584"/>
          </a:xfrm>
          <a:prstGeom prst="rect">
            <a:avLst/>
          </a:prstGeom>
          <a:ln w="31750">
            <a:solidFill>
              <a:srgbClr val="C20437"/>
            </a:solidFill>
          </a:ln>
        </p:spPr>
      </p:pic>
      <p:sp>
        <p:nvSpPr>
          <p:cNvPr id="10" name="TextBox 9">
            <a:extLst>
              <a:ext uri="{FF2B5EF4-FFF2-40B4-BE49-F238E27FC236}">
                <a16:creationId xmlns:a16="http://schemas.microsoft.com/office/drawing/2014/main" id="{57927553-BE29-4633-901D-496F5B488FEB}"/>
              </a:ext>
            </a:extLst>
          </p:cNvPr>
          <p:cNvSpPr txBox="1"/>
          <p:nvPr/>
        </p:nvSpPr>
        <p:spPr>
          <a:xfrm>
            <a:off x="2457973" y="21931"/>
            <a:ext cx="9332245" cy="553998"/>
          </a:xfrm>
          <a:prstGeom prst="rect">
            <a:avLst/>
          </a:prstGeom>
          <a:noFill/>
        </p:spPr>
        <p:txBody>
          <a:bodyPr wrap="square" rtlCol="0">
            <a:spAutoFit/>
          </a:bodyPr>
          <a:lstStyle/>
          <a:p>
            <a:r>
              <a:rPr lang="en-US" sz="3000" b="1" dirty="0">
                <a:latin typeface="+mj-lt"/>
              </a:rPr>
              <a:t>Activity # 2: Create an Invasion Plan for Normandy</a:t>
            </a:r>
            <a:endParaRPr lang="en-CA" sz="3000" b="1" dirty="0">
              <a:latin typeface="+mj-lt"/>
            </a:endParaRPr>
          </a:p>
        </p:txBody>
      </p:sp>
    </p:spTree>
    <p:extLst>
      <p:ext uri="{BB962C8B-B14F-4D97-AF65-F5344CB8AC3E}">
        <p14:creationId xmlns:p14="http://schemas.microsoft.com/office/powerpoint/2010/main" val="317105542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EBA24A7B-15C1-4463-8FD1-D10A7DFE474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764222" y="2153959"/>
            <a:ext cx="6663555" cy="2550082"/>
          </a:xfrm>
          <a:prstGeom prst="rect">
            <a:avLst/>
          </a:prstGeom>
        </p:spPr>
      </p:pic>
    </p:spTree>
    <p:extLst>
      <p:ext uri="{BB962C8B-B14F-4D97-AF65-F5344CB8AC3E}">
        <p14:creationId xmlns:p14="http://schemas.microsoft.com/office/powerpoint/2010/main" val="76142842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AD0A716B-45CD-4D24-8E06-3FE95EC3FFEA}"/>
              </a:ext>
            </a:extLst>
          </p:cNvPr>
          <p:cNvPicPr>
            <a:picLocks noChangeAspect="1"/>
          </p:cNvPicPr>
          <p:nvPr/>
        </p:nvPicPr>
        <p:blipFill rotWithShape="1">
          <a:blip r:embed="rId3">
            <a:extLst>
              <a:ext uri="{BEBA8EAE-BF5A-486C-A8C5-ECC9F3942E4B}">
                <a14:imgProps xmlns:a14="http://schemas.microsoft.com/office/drawing/2010/main">
                  <a14:imgLayer r:embed="rId4">
                    <a14:imgEffect>
                      <a14:brightnessContrast bright="40000" contrast="-20000"/>
                    </a14:imgEffect>
                  </a14:imgLayer>
                </a14:imgProps>
              </a:ext>
              <a:ext uri="{28A0092B-C50C-407E-A947-70E740481C1C}">
                <a14:useLocalDpi xmlns:a14="http://schemas.microsoft.com/office/drawing/2010/main" val="0"/>
              </a:ext>
            </a:extLst>
          </a:blip>
          <a:srcRect l="6219" t="9414" r="15961" b="29478"/>
          <a:stretch/>
        </p:blipFill>
        <p:spPr>
          <a:xfrm>
            <a:off x="4721538" y="2633957"/>
            <a:ext cx="7470462" cy="4190785"/>
          </a:xfrm>
          <a:prstGeom prst="rect">
            <a:avLst/>
          </a:prstGeom>
        </p:spPr>
      </p:pic>
      <p:pic>
        <p:nvPicPr>
          <p:cNvPr id="4" name="Picture 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79090" y="167704"/>
            <a:ext cx="2278883" cy="477898"/>
          </a:xfrm>
          <a:prstGeom prst="rect">
            <a:avLst/>
          </a:prstGeom>
        </p:spPr>
      </p:pic>
      <p:sp>
        <p:nvSpPr>
          <p:cNvPr id="5" name="Title 1">
            <a:extLst>
              <a:ext uri="{FF2B5EF4-FFF2-40B4-BE49-F238E27FC236}">
                <a16:creationId xmlns:a16="http://schemas.microsoft.com/office/drawing/2014/main" id="{2ABAB5B3-B395-488F-BD92-F391E6273118}"/>
              </a:ext>
            </a:extLst>
          </p:cNvPr>
          <p:cNvSpPr>
            <a:spLocks noGrp="1"/>
          </p:cNvSpPr>
          <p:nvPr>
            <p:ph type="title"/>
          </p:nvPr>
        </p:nvSpPr>
        <p:spPr>
          <a:xfrm>
            <a:off x="2828344" y="167704"/>
            <a:ext cx="8380596" cy="477898"/>
          </a:xfrm>
        </p:spPr>
        <p:txBody>
          <a:bodyPr>
            <a:normAutofit fontScale="90000"/>
          </a:bodyPr>
          <a:lstStyle/>
          <a:p>
            <a:r>
              <a:rPr lang="en-CA" sz="4000" b="1" dirty="0">
                <a:solidFill>
                  <a:schemeClr val="accent1">
                    <a:lumMod val="75000"/>
                  </a:schemeClr>
                </a:solidFill>
              </a:rPr>
              <a:t>Solutions: Activity # 2 (the Real Deal)</a:t>
            </a:r>
          </a:p>
        </p:txBody>
      </p:sp>
      <p:sp>
        <p:nvSpPr>
          <p:cNvPr id="7" name="Content Placeholder 2">
            <a:extLst>
              <a:ext uri="{FF2B5EF4-FFF2-40B4-BE49-F238E27FC236}">
                <a16:creationId xmlns:a16="http://schemas.microsoft.com/office/drawing/2014/main" id="{FB7A2DD6-318D-4867-957B-BAEA60956A73}"/>
              </a:ext>
            </a:extLst>
          </p:cNvPr>
          <p:cNvSpPr txBox="1">
            <a:spLocks/>
          </p:cNvSpPr>
          <p:nvPr/>
        </p:nvSpPr>
        <p:spPr>
          <a:xfrm>
            <a:off x="0" y="645602"/>
            <a:ext cx="2614411" cy="3063513"/>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0"/>
              </a:spcBef>
              <a:buFont typeface="Arial" panose="020B0604020202020204" pitchFamily="34" charset="0"/>
              <a:buNone/>
            </a:pPr>
            <a:r>
              <a:rPr lang="en-CA" u="sng" dirty="0"/>
              <a:t>Allied Air Power: </a:t>
            </a:r>
          </a:p>
          <a:p>
            <a:pPr marL="0" indent="0">
              <a:lnSpc>
                <a:spcPct val="100000"/>
              </a:lnSpc>
              <a:spcBef>
                <a:spcPts val="0"/>
              </a:spcBef>
              <a:buFont typeface="Arial" panose="020B0604020202020204" pitchFamily="34" charset="0"/>
              <a:buNone/>
            </a:pPr>
            <a:endParaRPr lang="en-CA" u="sng" dirty="0"/>
          </a:p>
          <a:p>
            <a:pPr marL="0" indent="0">
              <a:lnSpc>
                <a:spcPct val="100000"/>
              </a:lnSpc>
              <a:spcBef>
                <a:spcPts val="0"/>
              </a:spcBef>
              <a:buFont typeface="Arial" panose="020B0604020202020204" pitchFamily="34" charset="0"/>
              <a:buNone/>
            </a:pPr>
            <a:endParaRPr lang="en-CA" u="sng" dirty="0"/>
          </a:p>
          <a:p>
            <a:pPr marL="0" indent="0">
              <a:lnSpc>
                <a:spcPct val="100000"/>
              </a:lnSpc>
              <a:spcBef>
                <a:spcPts val="0"/>
              </a:spcBef>
              <a:buFont typeface="Arial" panose="020B0604020202020204" pitchFamily="34" charset="0"/>
              <a:buNone/>
            </a:pPr>
            <a:endParaRPr lang="en-CA" u="sng" dirty="0"/>
          </a:p>
          <a:p>
            <a:pPr marL="0" indent="0">
              <a:lnSpc>
                <a:spcPct val="100000"/>
              </a:lnSpc>
              <a:spcBef>
                <a:spcPts val="0"/>
              </a:spcBef>
              <a:buFont typeface="Arial" panose="020B0604020202020204" pitchFamily="34" charset="0"/>
              <a:buNone/>
            </a:pPr>
            <a:endParaRPr lang="en-CA" u="sng" dirty="0"/>
          </a:p>
          <a:p>
            <a:pPr marL="0" indent="0">
              <a:lnSpc>
                <a:spcPct val="100000"/>
              </a:lnSpc>
              <a:spcBef>
                <a:spcPts val="0"/>
              </a:spcBef>
              <a:buFont typeface="Arial" panose="020B0604020202020204" pitchFamily="34" charset="0"/>
              <a:buNone/>
            </a:pPr>
            <a:endParaRPr lang="en-CA" sz="2400" u="sng" dirty="0"/>
          </a:p>
          <a:p>
            <a:pPr marL="0" indent="0">
              <a:lnSpc>
                <a:spcPct val="100000"/>
              </a:lnSpc>
              <a:spcBef>
                <a:spcPts val="0"/>
              </a:spcBef>
              <a:buFont typeface="Arial" panose="020B0604020202020204" pitchFamily="34" charset="0"/>
              <a:buNone/>
            </a:pPr>
            <a:r>
              <a:rPr lang="en-CA" u="sng" dirty="0"/>
              <a:t>Allied Warships:</a:t>
            </a:r>
          </a:p>
        </p:txBody>
      </p:sp>
      <p:sp>
        <p:nvSpPr>
          <p:cNvPr id="2" name="TextBox 1">
            <a:extLst>
              <a:ext uri="{FF2B5EF4-FFF2-40B4-BE49-F238E27FC236}">
                <a16:creationId xmlns:a16="http://schemas.microsoft.com/office/drawing/2014/main" id="{5321D89B-ADCA-40FD-9C47-8FC8A2DA8C66}"/>
              </a:ext>
            </a:extLst>
          </p:cNvPr>
          <p:cNvSpPr txBox="1"/>
          <p:nvPr/>
        </p:nvSpPr>
        <p:spPr>
          <a:xfrm>
            <a:off x="0" y="1075322"/>
            <a:ext cx="12192000" cy="2092881"/>
          </a:xfrm>
          <a:prstGeom prst="rect">
            <a:avLst/>
          </a:prstGeom>
          <a:noFill/>
        </p:spPr>
        <p:txBody>
          <a:bodyPr wrap="square" rtlCol="0">
            <a:spAutoFit/>
          </a:bodyPr>
          <a:lstStyle/>
          <a:p>
            <a:r>
              <a:rPr lang="en-CA" sz="2600" dirty="0">
                <a:solidFill>
                  <a:schemeClr val="accent1">
                    <a:lumMod val="75000"/>
                  </a:schemeClr>
                </a:solidFill>
              </a:rPr>
              <a:t>- Bombing airfields, plane factories, reserve units – easier to acquire air superiority</a:t>
            </a:r>
          </a:p>
          <a:p>
            <a:r>
              <a:rPr lang="en-CA" sz="2600" dirty="0">
                <a:solidFill>
                  <a:schemeClr val="accent1">
                    <a:lumMod val="75000"/>
                  </a:schemeClr>
                </a:solidFill>
              </a:rPr>
              <a:t>- Bombing enemy defences – to weaken enemy, but needs to be done carefully</a:t>
            </a:r>
          </a:p>
          <a:p>
            <a:r>
              <a:rPr lang="en-CA" sz="2600" dirty="0">
                <a:solidFill>
                  <a:schemeClr val="accent1">
                    <a:lumMod val="75000"/>
                  </a:schemeClr>
                </a:solidFill>
              </a:rPr>
              <a:t>- Reconnaissance (Scouting) of defences – accurate maps, plans, anticipate enemy actions</a:t>
            </a:r>
          </a:p>
          <a:p>
            <a:r>
              <a:rPr lang="en-CA" sz="2600" dirty="0">
                <a:solidFill>
                  <a:schemeClr val="accent1">
                    <a:lumMod val="75000"/>
                  </a:schemeClr>
                </a:solidFill>
              </a:rPr>
              <a:t>- Insertion of airborne soldiers inland – to take/hold bridges for road/rail/canal control</a:t>
            </a:r>
          </a:p>
          <a:p>
            <a:r>
              <a:rPr lang="en-CA" sz="2600" dirty="0">
                <a:solidFill>
                  <a:schemeClr val="accent1">
                    <a:lumMod val="75000"/>
                  </a:schemeClr>
                </a:solidFill>
              </a:rPr>
              <a:t>- Patrol during assault – to maintain air control over the beaches</a:t>
            </a:r>
          </a:p>
        </p:txBody>
      </p:sp>
      <p:sp>
        <p:nvSpPr>
          <p:cNvPr id="9" name="TextBox 8">
            <a:extLst>
              <a:ext uri="{FF2B5EF4-FFF2-40B4-BE49-F238E27FC236}">
                <a16:creationId xmlns:a16="http://schemas.microsoft.com/office/drawing/2014/main" id="{0F582C1A-4D57-44B7-92D0-88E7DEDDE2CA}"/>
              </a:ext>
            </a:extLst>
          </p:cNvPr>
          <p:cNvSpPr txBox="1"/>
          <p:nvPr/>
        </p:nvSpPr>
        <p:spPr>
          <a:xfrm>
            <a:off x="0" y="3597923"/>
            <a:ext cx="8563710" cy="2492990"/>
          </a:xfrm>
          <a:prstGeom prst="rect">
            <a:avLst/>
          </a:prstGeom>
          <a:noFill/>
        </p:spPr>
        <p:txBody>
          <a:bodyPr wrap="square" rtlCol="0">
            <a:spAutoFit/>
          </a:bodyPr>
          <a:lstStyle/>
          <a:p>
            <a:r>
              <a:rPr lang="en-CA" sz="2600" dirty="0">
                <a:solidFill>
                  <a:schemeClr val="accent1">
                    <a:lumMod val="75000"/>
                  </a:schemeClr>
                </a:solidFill>
              </a:rPr>
              <a:t>- Pound coastal defenses, particularly gun emplacements </a:t>
            </a:r>
          </a:p>
          <a:p>
            <a:r>
              <a:rPr lang="en-CA" sz="2600" dirty="0">
                <a:solidFill>
                  <a:schemeClr val="accent1">
                    <a:lumMod val="75000"/>
                  </a:schemeClr>
                </a:solidFill>
              </a:rPr>
              <a:t>		– reduce firepower directed at assault</a:t>
            </a:r>
          </a:p>
          <a:p>
            <a:r>
              <a:rPr lang="en-CA" sz="2600" dirty="0">
                <a:solidFill>
                  <a:schemeClr val="accent1">
                    <a:lumMod val="75000"/>
                  </a:schemeClr>
                </a:solidFill>
              </a:rPr>
              <a:t>- Clear the English Channel of boats/planes</a:t>
            </a:r>
          </a:p>
          <a:p>
            <a:r>
              <a:rPr lang="en-CA" sz="2600" dirty="0">
                <a:solidFill>
                  <a:schemeClr val="accent1">
                    <a:lumMod val="75000"/>
                  </a:schemeClr>
                </a:solidFill>
              </a:rPr>
              <a:t> 		– to reduce risk to invasion fleet</a:t>
            </a:r>
          </a:p>
          <a:p>
            <a:r>
              <a:rPr lang="en-CA" sz="2600" dirty="0">
                <a:solidFill>
                  <a:schemeClr val="accent1">
                    <a:lumMod val="75000"/>
                  </a:schemeClr>
                </a:solidFill>
              </a:rPr>
              <a:t>- Escort valuable cargo across the Channel</a:t>
            </a:r>
          </a:p>
          <a:p>
            <a:r>
              <a:rPr lang="en-CA" sz="2600" dirty="0">
                <a:solidFill>
                  <a:schemeClr val="accent1">
                    <a:lumMod val="75000"/>
                  </a:schemeClr>
                </a:solidFill>
              </a:rPr>
              <a:t>		– reduce risk to invasion fleet  </a:t>
            </a:r>
          </a:p>
        </p:txBody>
      </p:sp>
      <p:sp>
        <p:nvSpPr>
          <p:cNvPr id="14" name="TextBox 13">
            <a:extLst>
              <a:ext uri="{FF2B5EF4-FFF2-40B4-BE49-F238E27FC236}">
                <a16:creationId xmlns:a16="http://schemas.microsoft.com/office/drawing/2014/main" id="{CAD66F46-6F3F-4126-B813-7F2CCE35253B}"/>
              </a:ext>
            </a:extLst>
          </p:cNvPr>
          <p:cNvSpPr txBox="1"/>
          <p:nvPr/>
        </p:nvSpPr>
        <p:spPr>
          <a:xfrm>
            <a:off x="5417127" y="6414655"/>
            <a:ext cx="6774873" cy="430887"/>
          </a:xfrm>
          <a:prstGeom prst="rect">
            <a:avLst/>
          </a:prstGeom>
          <a:solidFill>
            <a:schemeClr val="bg2"/>
          </a:solidFill>
        </p:spPr>
        <p:txBody>
          <a:bodyPr wrap="square" rtlCol="0">
            <a:spAutoFit/>
          </a:bodyPr>
          <a:lstStyle/>
          <a:p>
            <a:pPr algn="r"/>
            <a:r>
              <a:rPr lang="en-CA" sz="2200" b="1" dirty="0"/>
              <a:t>Haida on D-Day:  Vice Admiral Harry DeWolf, Halifax, NS</a:t>
            </a:r>
          </a:p>
        </p:txBody>
      </p:sp>
    </p:spTree>
    <p:extLst>
      <p:ext uri="{BB962C8B-B14F-4D97-AF65-F5344CB8AC3E}">
        <p14:creationId xmlns:p14="http://schemas.microsoft.com/office/powerpoint/2010/main" val="13064870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9"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79090" y="167704"/>
            <a:ext cx="2278883" cy="477898"/>
          </a:xfrm>
          <a:prstGeom prst="rect">
            <a:avLst/>
          </a:prstGeom>
        </p:spPr>
      </p:pic>
      <p:sp>
        <p:nvSpPr>
          <p:cNvPr id="7" name="Content Placeholder 2">
            <a:extLst>
              <a:ext uri="{FF2B5EF4-FFF2-40B4-BE49-F238E27FC236}">
                <a16:creationId xmlns:a16="http://schemas.microsoft.com/office/drawing/2014/main" id="{FB7A2DD6-318D-4867-957B-BAEA60956A73}"/>
              </a:ext>
            </a:extLst>
          </p:cNvPr>
          <p:cNvSpPr txBox="1">
            <a:spLocks/>
          </p:cNvSpPr>
          <p:nvPr/>
        </p:nvSpPr>
        <p:spPr>
          <a:xfrm>
            <a:off x="2881882" y="944093"/>
            <a:ext cx="3359959" cy="477898"/>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0"/>
              </a:spcBef>
              <a:buFont typeface="Arial" panose="020B0604020202020204" pitchFamily="34" charset="0"/>
              <a:buNone/>
            </a:pPr>
            <a:r>
              <a:rPr lang="en-CA" u="sng" dirty="0"/>
              <a:t>Allied Minesweepers:</a:t>
            </a:r>
          </a:p>
        </p:txBody>
      </p:sp>
      <p:pic>
        <p:nvPicPr>
          <p:cNvPr id="13" name="Picture 12">
            <a:extLst>
              <a:ext uri="{FF2B5EF4-FFF2-40B4-BE49-F238E27FC236}">
                <a16:creationId xmlns:a16="http://schemas.microsoft.com/office/drawing/2014/main" id="{E7001E8D-834D-4B96-9621-E105BB84BBEF}"/>
              </a:ext>
            </a:extLst>
          </p:cNvPr>
          <p:cNvPicPr>
            <a:picLocks noChangeAspect="1"/>
          </p:cNvPicPr>
          <p:nvPr/>
        </p:nvPicPr>
        <p:blipFill rotWithShape="1">
          <a:blip r:embed="rId4">
            <a:extLst>
              <a:ext uri="{BEBA8EAE-BF5A-486C-A8C5-ECC9F3942E4B}">
                <a14:imgProps xmlns:a14="http://schemas.microsoft.com/office/drawing/2010/main">
                  <a14:imgLayer r:embed="rId5">
                    <a14:imgEffect>
                      <a14:brightnessContrast bright="25000"/>
                    </a14:imgEffect>
                  </a14:imgLayer>
                </a14:imgProps>
              </a:ext>
              <a:ext uri="{28A0092B-C50C-407E-A947-70E740481C1C}">
                <a14:useLocalDpi xmlns:a14="http://schemas.microsoft.com/office/drawing/2010/main" val="0"/>
              </a:ext>
            </a:extLst>
          </a:blip>
          <a:srcRect l="6630" t="12506" r="5461" b="11301"/>
          <a:stretch/>
        </p:blipFill>
        <p:spPr>
          <a:xfrm>
            <a:off x="0" y="3429000"/>
            <a:ext cx="6627983" cy="3426010"/>
          </a:xfrm>
          <a:prstGeom prst="rect">
            <a:avLst/>
          </a:prstGeom>
        </p:spPr>
      </p:pic>
      <p:sp>
        <p:nvSpPr>
          <p:cNvPr id="12" name="TextBox 11">
            <a:extLst>
              <a:ext uri="{FF2B5EF4-FFF2-40B4-BE49-F238E27FC236}">
                <a16:creationId xmlns:a16="http://schemas.microsoft.com/office/drawing/2014/main" id="{120C6471-078E-4CC2-A3FA-039F7BEAB26B}"/>
              </a:ext>
            </a:extLst>
          </p:cNvPr>
          <p:cNvSpPr txBox="1"/>
          <p:nvPr/>
        </p:nvSpPr>
        <p:spPr>
          <a:xfrm>
            <a:off x="6624390" y="5242236"/>
            <a:ext cx="5380786" cy="1200329"/>
          </a:xfrm>
          <a:prstGeom prst="rect">
            <a:avLst/>
          </a:prstGeom>
          <a:noFill/>
        </p:spPr>
        <p:txBody>
          <a:bodyPr wrap="square" rtlCol="0">
            <a:spAutoFit/>
          </a:bodyPr>
          <a:lstStyle/>
          <a:p>
            <a:r>
              <a:rPr lang="en-CA" sz="2400" dirty="0">
                <a:solidFill>
                  <a:schemeClr val="accent1">
                    <a:lumMod val="75000"/>
                  </a:schemeClr>
                </a:solidFill>
              </a:rPr>
              <a:t>- Take soldiers, vehicles, equipment to the beach – protected from enemy for as long as possible </a:t>
            </a:r>
          </a:p>
        </p:txBody>
      </p:sp>
      <p:pic>
        <p:nvPicPr>
          <p:cNvPr id="6" name="Picture 5">
            <a:extLst>
              <a:ext uri="{FF2B5EF4-FFF2-40B4-BE49-F238E27FC236}">
                <a16:creationId xmlns:a16="http://schemas.microsoft.com/office/drawing/2014/main" id="{3C49BE38-24D4-4A8B-ABBF-A89DFEB25E96}"/>
              </a:ext>
            </a:extLst>
          </p:cNvPr>
          <p:cNvPicPr>
            <a:picLocks noChangeAspect="1"/>
          </p:cNvPicPr>
          <p:nvPr/>
        </p:nvPicPr>
        <p:blipFill rotWithShape="1">
          <a:blip r:embed="rId6">
            <a:extLst>
              <a:ext uri="{BEBA8EAE-BF5A-486C-A8C5-ECC9F3942E4B}">
                <a14:imgProps xmlns:a14="http://schemas.microsoft.com/office/drawing/2010/main">
                  <a14:imgLayer r:embed="rId7">
                    <a14:imgEffect>
                      <a14:brightnessContrast bright="30000" contrast="-20000"/>
                    </a14:imgEffect>
                  </a14:imgLayer>
                </a14:imgProps>
              </a:ext>
              <a:ext uri="{28A0092B-C50C-407E-A947-70E740481C1C}">
                <a14:useLocalDpi xmlns:a14="http://schemas.microsoft.com/office/drawing/2010/main" val="0"/>
              </a:ext>
            </a:extLst>
          </a:blip>
          <a:srcRect l="15163" t="16893" r="13467" b="27176"/>
          <a:stretch/>
        </p:blipFill>
        <p:spPr>
          <a:xfrm>
            <a:off x="6665749" y="590"/>
            <a:ext cx="5526251" cy="3273722"/>
          </a:xfrm>
          <a:prstGeom prst="rect">
            <a:avLst/>
          </a:prstGeom>
        </p:spPr>
      </p:pic>
      <p:sp>
        <p:nvSpPr>
          <p:cNvPr id="8" name="TextBox 7">
            <a:extLst>
              <a:ext uri="{FF2B5EF4-FFF2-40B4-BE49-F238E27FC236}">
                <a16:creationId xmlns:a16="http://schemas.microsoft.com/office/drawing/2014/main" id="{B7EE867F-705C-4B95-BF38-A5BB0BB9D3DF}"/>
              </a:ext>
            </a:extLst>
          </p:cNvPr>
          <p:cNvSpPr txBox="1"/>
          <p:nvPr/>
        </p:nvSpPr>
        <p:spPr>
          <a:xfrm>
            <a:off x="802213" y="1426693"/>
            <a:ext cx="5822177" cy="1200329"/>
          </a:xfrm>
          <a:prstGeom prst="rect">
            <a:avLst/>
          </a:prstGeom>
          <a:noFill/>
        </p:spPr>
        <p:txBody>
          <a:bodyPr wrap="square" rtlCol="0">
            <a:spAutoFit/>
          </a:bodyPr>
          <a:lstStyle/>
          <a:p>
            <a:pPr algn="r"/>
            <a:r>
              <a:rPr lang="en-CA" sz="2400" dirty="0">
                <a:solidFill>
                  <a:schemeClr val="accent1">
                    <a:lumMod val="75000"/>
                  </a:schemeClr>
                </a:solidFill>
              </a:rPr>
              <a:t>- Clear the Channel of any naval mines </a:t>
            </a:r>
          </a:p>
          <a:p>
            <a:pPr algn="r"/>
            <a:r>
              <a:rPr lang="en-CA" sz="2400" dirty="0">
                <a:solidFill>
                  <a:schemeClr val="accent1">
                    <a:lumMod val="75000"/>
                  </a:schemeClr>
                </a:solidFill>
              </a:rPr>
              <a:t>		– reduce risk to invasion fleet </a:t>
            </a:r>
          </a:p>
          <a:p>
            <a:pPr algn="r"/>
            <a:r>
              <a:rPr lang="en-CA" sz="2400" dirty="0">
                <a:solidFill>
                  <a:schemeClr val="accent1">
                    <a:lumMod val="75000"/>
                  </a:schemeClr>
                </a:solidFill>
              </a:rPr>
              <a:t>		   and shorten route for fleet</a:t>
            </a:r>
          </a:p>
        </p:txBody>
      </p:sp>
      <p:sp>
        <p:nvSpPr>
          <p:cNvPr id="10" name="TextBox 9">
            <a:extLst>
              <a:ext uri="{FF2B5EF4-FFF2-40B4-BE49-F238E27FC236}">
                <a16:creationId xmlns:a16="http://schemas.microsoft.com/office/drawing/2014/main" id="{E999322A-E95C-4B44-B496-70597BF7EC5C}"/>
              </a:ext>
            </a:extLst>
          </p:cNvPr>
          <p:cNvSpPr txBox="1"/>
          <p:nvPr/>
        </p:nvSpPr>
        <p:spPr>
          <a:xfrm>
            <a:off x="6689388" y="3215969"/>
            <a:ext cx="5543971" cy="769441"/>
          </a:xfrm>
          <a:prstGeom prst="rect">
            <a:avLst/>
          </a:prstGeom>
          <a:solidFill>
            <a:schemeClr val="bg2"/>
          </a:solidFill>
        </p:spPr>
        <p:txBody>
          <a:bodyPr wrap="square" rtlCol="0">
            <a:spAutoFit/>
          </a:bodyPr>
          <a:lstStyle/>
          <a:p>
            <a:pPr algn="ctr"/>
            <a:r>
              <a:rPr lang="en-CA" sz="2200" b="1" dirty="0" err="1"/>
              <a:t>Caraquet</a:t>
            </a:r>
            <a:r>
              <a:rPr lang="en-CA" sz="2200" b="1" dirty="0"/>
              <a:t> on D-Day:  </a:t>
            </a:r>
          </a:p>
          <a:p>
            <a:pPr algn="r"/>
            <a:r>
              <a:rPr lang="en-CA" sz="2200" b="1" dirty="0"/>
              <a:t>Rear Admiral Anthony Storrs of Victoria, BC</a:t>
            </a:r>
          </a:p>
        </p:txBody>
      </p:sp>
      <p:sp>
        <p:nvSpPr>
          <p:cNvPr id="5" name="Title 1">
            <a:extLst>
              <a:ext uri="{FF2B5EF4-FFF2-40B4-BE49-F238E27FC236}">
                <a16:creationId xmlns:a16="http://schemas.microsoft.com/office/drawing/2014/main" id="{2ABAB5B3-B395-488F-BD92-F391E6273118}"/>
              </a:ext>
            </a:extLst>
          </p:cNvPr>
          <p:cNvSpPr>
            <a:spLocks noGrp="1"/>
          </p:cNvSpPr>
          <p:nvPr>
            <p:ph type="title"/>
          </p:nvPr>
        </p:nvSpPr>
        <p:spPr>
          <a:xfrm>
            <a:off x="2828344" y="167704"/>
            <a:ext cx="8380596" cy="477898"/>
          </a:xfrm>
        </p:spPr>
        <p:txBody>
          <a:bodyPr>
            <a:normAutofit fontScale="90000"/>
          </a:bodyPr>
          <a:lstStyle/>
          <a:p>
            <a:r>
              <a:rPr lang="en-CA" sz="4000" b="1" dirty="0">
                <a:solidFill>
                  <a:schemeClr val="accent1">
                    <a:lumMod val="75000"/>
                  </a:schemeClr>
                </a:solidFill>
              </a:rPr>
              <a:t>Solutions: Activity # 2 (the Real Deal)</a:t>
            </a:r>
          </a:p>
        </p:txBody>
      </p:sp>
      <p:sp>
        <p:nvSpPr>
          <p:cNvPr id="14" name="Content Placeholder 2">
            <a:extLst>
              <a:ext uri="{FF2B5EF4-FFF2-40B4-BE49-F238E27FC236}">
                <a16:creationId xmlns:a16="http://schemas.microsoft.com/office/drawing/2014/main" id="{6DE92580-C0C2-4EB4-B26E-054804424793}"/>
              </a:ext>
            </a:extLst>
          </p:cNvPr>
          <p:cNvSpPr txBox="1">
            <a:spLocks/>
          </p:cNvSpPr>
          <p:nvPr/>
        </p:nvSpPr>
        <p:spPr>
          <a:xfrm>
            <a:off x="6665749" y="4680340"/>
            <a:ext cx="4365938" cy="461665"/>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0"/>
              </a:spcBef>
              <a:buFont typeface="Arial" panose="020B0604020202020204" pitchFamily="34" charset="0"/>
              <a:buNone/>
            </a:pPr>
            <a:r>
              <a:rPr lang="en-CA" u="sng" dirty="0"/>
              <a:t>Allied Assault/Landing Craft:</a:t>
            </a:r>
          </a:p>
        </p:txBody>
      </p:sp>
      <p:sp>
        <p:nvSpPr>
          <p:cNvPr id="15" name="TextBox 14">
            <a:extLst>
              <a:ext uri="{FF2B5EF4-FFF2-40B4-BE49-F238E27FC236}">
                <a16:creationId xmlns:a16="http://schemas.microsoft.com/office/drawing/2014/main" id="{C7608A47-211C-4443-98EE-AB3EEA9C3538}"/>
              </a:ext>
            </a:extLst>
          </p:cNvPr>
          <p:cNvSpPr txBox="1"/>
          <p:nvPr/>
        </p:nvSpPr>
        <p:spPr>
          <a:xfrm>
            <a:off x="-41359" y="2889591"/>
            <a:ext cx="5782614" cy="769441"/>
          </a:xfrm>
          <a:prstGeom prst="rect">
            <a:avLst/>
          </a:prstGeom>
          <a:solidFill>
            <a:schemeClr val="bg2"/>
          </a:solidFill>
        </p:spPr>
        <p:txBody>
          <a:bodyPr wrap="square" rtlCol="0">
            <a:spAutoFit/>
          </a:bodyPr>
          <a:lstStyle/>
          <a:p>
            <a:pPr algn="ctr"/>
            <a:r>
              <a:rPr lang="en-CA" sz="2200" b="1" dirty="0"/>
              <a:t>3rd Canadian Infantry Division soldiers landing at </a:t>
            </a:r>
            <a:r>
              <a:rPr lang="en-CA" sz="2200" b="1" dirty="0" err="1"/>
              <a:t>Bernières</a:t>
            </a:r>
            <a:r>
              <a:rPr lang="en-CA" sz="2200" b="1" dirty="0"/>
              <a:t> in the Juno Beach sector</a:t>
            </a:r>
          </a:p>
        </p:txBody>
      </p:sp>
    </p:spTree>
    <p:extLst>
      <p:ext uri="{BB962C8B-B14F-4D97-AF65-F5344CB8AC3E}">
        <p14:creationId xmlns:p14="http://schemas.microsoft.com/office/powerpoint/2010/main" val="40440248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8"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699" y="149448"/>
            <a:ext cx="2278883" cy="477898"/>
          </a:xfrm>
          <a:prstGeom prst="rect">
            <a:avLst/>
          </a:prstGeom>
        </p:spPr>
      </p:pic>
      <p:sp>
        <p:nvSpPr>
          <p:cNvPr id="5" name="Title 1">
            <a:extLst>
              <a:ext uri="{FF2B5EF4-FFF2-40B4-BE49-F238E27FC236}">
                <a16:creationId xmlns:a16="http://schemas.microsoft.com/office/drawing/2014/main" id="{2ABAB5B3-B395-488F-BD92-F391E6273118}"/>
              </a:ext>
            </a:extLst>
          </p:cNvPr>
          <p:cNvSpPr>
            <a:spLocks noGrp="1"/>
          </p:cNvSpPr>
          <p:nvPr>
            <p:ph type="title"/>
          </p:nvPr>
        </p:nvSpPr>
        <p:spPr>
          <a:xfrm>
            <a:off x="2828344" y="167704"/>
            <a:ext cx="8380596" cy="477898"/>
          </a:xfrm>
        </p:spPr>
        <p:txBody>
          <a:bodyPr>
            <a:normAutofit fontScale="90000"/>
          </a:bodyPr>
          <a:lstStyle/>
          <a:p>
            <a:r>
              <a:rPr lang="en-CA" sz="4000" b="1" dirty="0">
                <a:solidFill>
                  <a:schemeClr val="accent1">
                    <a:lumMod val="75000"/>
                  </a:schemeClr>
                </a:solidFill>
              </a:rPr>
              <a:t>Solutions: Activity # 2 (the Real Deal)</a:t>
            </a:r>
          </a:p>
        </p:txBody>
      </p:sp>
      <p:pic>
        <p:nvPicPr>
          <p:cNvPr id="6" name="Picture 5">
            <a:extLst>
              <a:ext uri="{FF2B5EF4-FFF2-40B4-BE49-F238E27FC236}">
                <a16:creationId xmlns:a16="http://schemas.microsoft.com/office/drawing/2014/main" id="{1DC71791-9150-4AC7-B011-ABD1ABE443A4}"/>
              </a:ext>
            </a:extLst>
          </p:cNvPr>
          <p:cNvPicPr>
            <a:picLocks noChangeAspect="1"/>
          </p:cNvPicPr>
          <p:nvPr/>
        </p:nvPicPr>
        <p:blipFill rotWithShape="1">
          <a:blip r:embed="rId4">
            <a:extLst>
              <a:ext uri="{28A0092B-C50C-407E-A947-70E740481C1C}">
                <a14:useLocalDpi xmlns:a14="http://schemas.microsoft.com/office/drawing/2010/main" val="0"/>
              </a:ext>
            </a:extLst>
          </a:blip>
          <a:srcRect l="28264" t="17760" r="9624" b="26948"/>
          <a:stretch/>
        </p:blipFill>
        <p:spPr>
          <a:xfrm>
            <a:off x="1401282" y="96777"/>
            <a:ext cx="9389436" cy="6268780"/>
          </a:xfrm>
          <a:prstGeom prst="rect">
            <a:avLst/>
          </a:prstGeom>
          <a:ln w="31750">
            <a:solidFill>
              <a:srgbClr val="C00000"/>
            </a:solidFill>
          </a:ln>
        </p:spPr>
      </p:pic>
      <p:sp>
        <p:nvSpPr>
          <p:cNvPr id="2" name="TextBox 1">
            <a:extLst>
              <a:ext uri="{FF2B5EF4-FFF2-40B4-BE49-F238E27FC236}">
                <a16:creationId xmlns:a16="http://schemas.microsoft.com/office/drawing/2014/main" id="{5321D89B-ADCA-40FD-9C47-8FC8A2DA8C66}"/>
              </a:ext>
            </a:extLst>
          </p:cNvPr>
          <p:cNvSpPr txBox="1"/>
          <p:nvPr/>
        </p:nvSpPr>
        <p:spPr>
          <a:xfrm>
            <a:off x="489397" y="1564243"/>
            <a:ext cx="10006885" cy="4093428"/>
          </a:xfrm>
          <a:prstGeom prst="rect">
            <a:avLst/>
          </a:prstGeom>
          <a:noFill/>
        </p:spPr>
        <p:txBody>
          <a:bodyPr wrap="square" rtlCol="0">
            <a:spAutoFit/>
          </a:bodyPr>
          <a:lstStyle/>
          <a:p>
            <a:r>
              <a:rPr lang="en-CA" sz="2600" dirty="0">
                <a:solidFill>
                  <a:schemeClr val="accent1">
                    <a:lumMod val="75000"/>
                  </a:schemeClr>
                </a:solidFill>
              </a:rPr>
              <a:t>Four Goals: </a:t>
            </a:r>
          </a:p>
          <a:p>
            <a:r>
              <a:rPr lang="en-CA" sz="2600" dirty="0">
                <a:solidFill>
                  <a:schemeClr val="accent1">
                    <a:lumMod val="75000"/>
                  </a:schemeClr>
                </a:solidFill>
              </a:rPr>
              <a:t>  1) Create diversions – to focus attention away from Normandy</a:t>
            </a:r>
          </a:p>
          <a:p>
            <a:r>
              <a:rPr lang="en-CA" sz="2600" dirty="0">
                <a:solidFill>
                  <a:schemeClr val="accent1">
                    <a:lumMod val="75000"/>
                  </a:schemeClr>
                </a:solidFill>
              </a:rPr>
              <a:t>  2) Provide cover – protect real airborne soldiers</a:t>
            </a:r>
          </a:p>
          <a:p>
            <a:r>
              <a:rPr lang="en-CA" sz="2600" dirty="0">
                <a:solidFill>
                  <a:schemeClr val="accent1">
                    <a:lumMod val="75000"/>
                  </a:schemeClr>
                </a:solidFill>
              </a:rPr>
              <a:t>  3) Delay enemy reinforcements (see # 1, 2, 3)</a:t>
            </a:r>
          </a:p>
          <a:p>
            <a:r>
              <a:rPr lang="en-CA" sz="2600" dirty="0">
                <a:solidFill>
                  <a:schemeClr val="accent1">
                    <a:lumMod val="75000"/>
                  </a:schemeClr>
                </a:solidFill>
              </a:rPr>
              <a:t>  4) Confuse enemy radar (see # 1)</a:t>
            </a:r>
          </a:p>
          <a:p>
            <a:pPr marL="0" lvl="3"/>
            <a:endParaRPr lang="en-CA" sz="2600" dirty="0">
              <a:solidFill>
                <a:schemeClr val="accent1">
                  <a:lumMod val="75000"/>
                </a:schemeClr>
              </a:solidFill>
            </a:endParaRPr>
          </a:p>
          <a:p>
            <a:pPr marL="0" lvl="3"/>
            <a:r>
              <a:rPr lang="en-CA" sz="2600" dirty="0">
                <a:solidFill>
                  <a:schemeClr val="accent1">
                    <a:lumMod val="75000"/>
                  </a:schemeClr>
                </a:solidFill>
              </a:rPr>
              <a:t>How? 	</a:t>
            </a:r>
          </a:p>
          <a:p>
            <a:pPr marL="0" lvl="3"/>
            <a:r>
              <a:rPr lang="en-CA" sz="2600" dirty="0">
                <a:solidFill>
                  <a:schemeClr val="accent1">
                    <a:lumMod val="75000"/>
                  </a:schemeClr>
                </a:solidFill>
              </a:rPr>
              <a:t>Using visual cues, sounds, fake communications, spies + double agents</a:t>
            </a:r>
          </a:p>
          <a:p>
            <a:pPr marL="0" lvl="3"/>
            <a:endParaRPr lang="en-CA" sz="2600" dirty="0">
              <a:solidFill>
                <a:schemeClr val="accent1">
                  <a:lumMod val="75000"/>
                </a:schemeClr>
              </a:solidFill>
            </a:endParaRPr>
          </a:p>
          <a:p>
            <a:r>
              <a:rPr lang="en-CA" sz="2600" dirty="0">
                <a:solidFill>
                  <a:schemeClr val="accent1">
                    <a:lumMod val="75000"/>
                  </a:schemeClr>
                </a:solidFill>
              </a:rPr>
              <a:t>- Operation FORTITUDE North (Norway) and FORTITUDE South (Calais)</a:t>
            </a:r>
          </a:p>
        </p:txBody>
      </p:sp>
      <p:sp>
        <p:nvSpPr>
          <p:cNvPr id="10" name="TextBox 9">
            <a:extLst>
              <a:ext uri="{FF2B5EF4-FFF2-40B4-BE49-F238E27FC236}">
                <a16:creationId xmlns:a16="http://schemas.microsoft.com/office/drawing/2014/main" id="{43DFA776-ABB5-492E-82EB-A6373D4D02DF}"/>
              </a:ext>
            </a:extLst>
          </p:cNvPr>
          <p:cNvSpPr txBox="1"/>
          <p:nvPr/>
        </p:nvSpPr>
        <p:spPr>
          <a:xfrm>
            <a:off x="489397" y="6365557"/>
            <a:ext cx="10998558" cy="492443"/>
          </a:xfrm>
          <a:prstGeom prst="rect">
            <a:avLst/>
          </a:prstGeom>
          <a:noFill/>
        </p:spPr>
        <p:txBody>
          <a:bodyPr wrap="square" rtlCol="0">
            <a:spAutoFit/>
          </a:bodyPr>
          <a:lstStyle/>
          <a:p>
            <a:r>
              <a:rPr lang="en-CA" sz="2600" dirty="0">
                <a:solidFill>
                  <a:schemeClr val="accent1">
                    <a:lumMod val="75000"/>
                  </a:schemeClr>
                </a:solidFill>
              </a:rPr>
              <a:t>Alongside NEPTUNE were: Operations TAXABLE, GLIMMER, MANDREL, TITANIC </a:t>
            </a:r>
          </a:p>
        </p:txBody>
      </p:sp>
      <p:sp>
        <p:nvSpPr>
          <p:cNvPr id="7" name="Content Placeholder 2">
            <a:extLst>
              <a:ext uri="{FF2B5EF4-FFF2-40B4-BE49-F238E27FC236}">
                <a16:creationId xmlns:a16="http://schemas.microsoft.com/office/drawing/2014/main" id="{FB7A2DD6-318D-4867-957B-BAEA60956A73}"/>
              </a:ext>
            </a:extLst>
          </p:cNvPr>
          <p:cNvSpPr txBox="1">
            <a:spLocks/>
          </p:cNvSpPr>
          <p:nvPr/>
        </p:nvSpPr>
        <p:spPr>
          <a:xfrm>
            <a:off x="15700" y="645602"/>
            <a:ext cx="4528592" cy="477898"/>
          </a:xfrm>
          <a:prstGeom prst="rect">
            <a:avLst/>
          </a:prstGeom>
          <a:solidFill>
            <a:schemeClr val="bg1"/>
          </a:solidFill>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0"/>
              </a:spcBef>
              <a:buFont typeface="Arial" panose="020B0604020202020204" pitchFamily="34" charset="0"/>
              <a:buNone/>
            </a:pPr>
            <a:r>
              <a:rPr lang="en-CA" u="sng" dirty="0"/>
              <a:t>Allied Intelligence Operations:</a:t>
            </a:r>
          </a:p>
        </p:txBody>
      </p:sp>
    </p:spTree>
    <p:extLst>
      <p:ext uri="{BB962C8B-B14F-4D97-AF65-F5344CB8AC3E}">
        <p14:creationId xmlns:p14="http://schemas.microsoft.com/office/powerpoint/2010/main" val="40152739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1" nodeType="clickEffect">
                                  <p:stCondLst>
                                    <p:cond delay="0"/>
                                  </p:stCondLst>
                                  <p:childTnLst>
                                    <p:set>
                                      <p:cBhvr>
                                        <p:cTn id="10" dur="1" fill="hold">
                                          <p:stCondLst>
                                            <p:cond delay="0"/>
                                          </p:stCondLst>
                                        </p:cTn>
                                        <p:tgtEl>
                                          <p:spTgt spid="2"/>
                                        </p:tgtEl>
                                        <p:attrNameLst>
                                          <p:attrName>style.visibility</p:attrName>
                                        </p:attrNameLst>
                                      </p:cBhvr>
                                      <p:to>
                                        <p:strVal val="hidden"/>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1"/>
      <p:bldP spid="10"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79090" y="167704"/>
            <a:ext cx="2278883" cy="477898"/>
          </a:xfrm>
          <a:prstGeom prst="rect">
            <a:avLst/>
          </a:prstGeom>
        </p:spPr>
      </p:pic>
      <p:pic>
        <p:nvPicPr>
          <p:cNvPr id="7" name="Picture 6">
            <a:extLst>
              <a:ext uri="{FF2B5EF4-FFF2-40B4-BE49-F238E27FC236}">
                <a16:creationId xmlns:a16="http://schemas.microsoft.com/office/drawing/2014/main" id="{19CF314C-C1E0-448A-A4E9-8D62AB4F9C4C}"/>
              </a:ext>
            </a:extLst>
          </p:cNvPr>
          <p:cNvPicPr>
            <a:picLocks noChangeAspect="1"/>
          </p:cNvPicPr>
          <p:nvPr/>
        </p:nvPicPr>
        <p:blipFill rotWithShape="1">
          <a:blip r:embed="rId4">
            <a:extLst>
              <a:ext uri="{28A0092B-C50C-407E-A947-70E740481C1C}">
                <a14:useLocalDpi xmlns:a14="http://schemas.microsoft.com/office/drawing/2010/main" val="0"/>
              </a:ext>
            </a:extLst>
          </a:blip>
          <a:srcRect l="10960" t="9414" r="13159" b="8657"/>
          <a:stretch/>
        </p:blipFill>
        <p:spPr>
          <a:xfrm>
            <a:off x="7357093" y="0"/>
            <a:ext cx="4834907" cy="6858000"/>
          </a:xfrm>
          <a:prstGeom prst="rect">
            <a:avLst/>
          </a:prstGeom>
        </p:spPr>
      </p:pic>
      <p:pic>
        <p:nvPicPr>
          <p:cNvPr id="15" name="Picture 14">
            <a:extLst>
              <a:ext uri="{FF2B5EF4-FFF2-40B4-BE49-F238E27FC236}">
                <a16:creationId xmlns:a16="http://schemas.microsoft.com/office/drawing/2014/main" id="{31E9E749-DDEF-4159-ABCF-FFA17FA3DD9B}"/>
              </a:ext>
            </a:extLst>
          </p:cNvPr>
          <p:cNvPicPr>
            <a:picLocks noChangeAspect="1"/>
          </p:cNvPicPr>
          <p:nvPr/>
        </p:nvPicPr>
        <p:blipFill rotWithShape="1">
          <a:blip r:embed="rId5">
            <a:extLst>
              <a:ext uri="{28A0092B-C50C-407E-A947-70E740481C1C}">
                <a14:useLocalDpi xmlns:a14="http://schemas.microsoft.com/office/drawing/2010/main" val="0"/>
              </a:ext>
            </a:extLst>
          </a:blip>
          <a:srcRect l="9064"/>
          <a:stretch/>
        </p:blipFill>
        <p:spPr>
          <a:xfrm>
            <a:off x="0" y="1230624"/>
            <a:ext cx="7792872" cy="5627376"/>
          </a:xfrm>
          <a:prstGeom prst="rect">
            <a:avLst/>
          </a:prstGeom>
        </p:spPr>
      </p:pic>
      <p:sp>
        <p:nvSpPr>
          <p:cNvPr id="9" name="Title 1"/>
          <p:cNvSpPr>
            <a:spLocks noGrp="1"/>
          </p:cNvSpPr>
          <p:nvPr>
            <p:ph type="title"/>
          </p:nvPr>
        </p:nvSpPr>
        <p:spPr>
          <a:xfrm>
            <a:off x="8406000" y="300137"/>
            <a:ext cx="2737091" cy="477898"/>
          </a:xfrm>
        </p:spPr>
        <p:txBody>
          <a:bodyPr>
            <a:noAutofit/>
          </a:bodyPr>
          <a:lstStyle/>
          <a:p>
            <a:r>
              <a:rPr lang="en-CA" sz="2800" u="sng" dirty="0">
                <a:latin typeface="+mn-lt"/>
              </a:rPr>
              <a:t>The Atlantic Wall</a:t>
            </a:r>
          </a:p>
        </p:txBody>
      </p:sp>
      <p:sp>
        <p:nvSpPr>
          <p:cNvPr id="16" name="Title 1">
            <a:extLst>
              <a:ext uri="{FF2B5EF4-FFF2-40B4-BE49-F238E27FC236}">
                <a16:creationId xmlns:a16="http://schemas.microsoft.com/office/drawing/2014/main" id="{246ADB9F-D9FF-4394-B1A1-7FB883ED6F60}"/>
              </a:ext>
            </a:extLst>
          </p:cNvPr>
          <p:cNvSpPr txBox="1">
            <a:spLocks/>
          </p:cNvSpPr>
          <p:nvPr/>
        </p:nvSpPr>
        <p:spPr>
          <a:xfrm>
            <a:off x="2963707" y="167704"/>
            <a:ext cx="3887651" cy="655206"/>
          </a:xfrm>
          <a:prstGeom prst="rect">
            <a:avLst/>
          </a:prstGeom>
        </p:spPr>
        <p:txBody>
          <a:bodyPr vert="horz" lIns="91440" tIns="45720" rIns="91440" bIns="45720" rtlCol="0" anchor="ctr">
            <a:normAutofit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solidFill>
                  <a:schemeClr val="accent1">
                    <a:lumMod val="75000"/>
                  </a:schemeClr>
                </a:solidFill>
              </a:rPr>
              <a:t>N</a:t>
            </a:r>
            <a:r>
              <a:rPr lang="en-CA" b="1" dirty="0" err="1">
                <a:solidFill>
                  <a:schemeClr val="accent1">
                    <a:lumMod val="75000"/>
                  </a:schemeClr>
                </a:solidFill>
              </a:rPr>
              <a:t>azi</a:t>
            </a:r>
            <a:r>
              <a:rPr lang="en-CA" b="1" dirty="0">
                <a:solidFill>
                  <a:schemeClr val="accent1">
                    <a:lumMod val="75000"/>
                  </a:schemeClr>
                </a:solidFill>
              </a:rPr>
              <a:t> Dominance</a:t>
            </a:r>
          </a:p>
        </p:txBody>
      </p:sp>
    </p:spTree>
    <p:extLst>
      <p:ext uri="{BB962C8B-B14F-4D97-AF65-F5344CB8AC3E}">
        <p14:creationId xmlns:p14="http://schemas.microsoft.com/office/powerpoint/2010/main" val="351209770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2B514930-AEE7-4AB7-8704-AAC5AA3AE469}"/>
              </a:ext>
            </a:extLst>
          </p:cNvPr>
          <p:cNvPicPr>
            <a:picLocks noChangeAspect="1"/>
          </p:cNvPicPr>
          <p:nvPr/>
        </p:nvPicPr>
        <p:blipFill rotWithShape="1">
          <a:blip r:embed="rId3">
            <a:duotone>
              <a:schemeClr val="bg2">
                <a:shade val="45000"/>
                <a:satMod val="135000"/>
              </a:schemeClr>
              <a:prstClr val="white"/>
            </a:duotone>
            <a:extLst>
              <a:ext uri="{BEBA8EAE-BF5A-486C-A8C5-ECC9F3942E4B}">
                <a14:imgProps xmlns:a14="http://schemas.microsoft.com/office/drawing/2010/main">
                  <a14:imgLayer r:embed="rId4">
                    <a14:imgEffect>
                      <a14:brightnessContrast bright="40000" contrast="-40000"/>
                    </a14:imgEffect>
                  </a14:imgLayer>
                </a14:imgProps>
              </a:ext>
              <a:ext uri="{28A0092B-C50C-407E-A947-70E740481C1C}">
                <a14:useLocalDpi xmlns:a14="http://schemas.microsoft.com/office/drawing/2010/main" val="0"/>
              </a:ext>
            </a:extLst>
          </a:blip>
          <a:srcRect b="47469"/>
          <a:stretch/>
        </p:blipFill>
        <p:spPr>
          <a:xfrm>
            <a:off x="-14001" y="2099089"/>
            <a:ext cx="12206001" cy="4758911"/>
          </a:xfrm>
          <a:prstGeom prst="rect">
            <a:avLst/>
          </a:prstGeom>
        </p:spPr>
      </p:pic>
      <p:pic>
        <p:nvPicPr>
          <p:cNvPr id="4" name="Picture 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79090" y="167704"/>
            <a:ext cx="2278883" cy="477898"/>
          </a:xfrm>
          <a:prstGeom prst="rect">
            <a:avLst/>
          </a:prstGeom>
        </p:spPr>
      </p:pic>
      <p:sp>
        <p:nvSpPr>
          <p:cNvPr id="11" name="Title 1">
            <a:extLst>
              <a:ext uri="{FF2B5EF4-FFF2-40B4-BE49-F238E27FC236}">
                <a16:creationId xmlns:a16="http://schemas.microsoft.com/office/drawing/2014/main" id="{FD8C3E2B-1FA9-45B4-8815-7DD6B31B211F}"/>
              </a:ext>
            </a:extLst>
          </p:cNvPr>
          <p:cNvSpPr txBox="1">
            <a:spLocks/>
          </p:cNvSpPr>
          <p:nvPr/>
        </p:nvSpPr>
        <p:spPr>
          <a:xfrm>
            <a:off x="2523964" y="167704"/>
            <a:ext cx="6568521" cy="47789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CA" sz="4000" b="1" dirty="0">
                <a:solidFill>
                  <a:schemeClr val="accent1">
                    <a:lumMod val="75000"/>
                  </a:schemeClr>
                </a:solidFill>
              </a:rPr>
              <a:t>Summary of your Invasion Plan:</a:t>
            </a:r>
          </a:p>
        </p:txBody>
      </p:sp>
      <p:sp>
        <p:nvSpPr>
          <p:cNvPr id="3" name="Content Placeholder 2">
            <a:extLst>
              <a:ext uri="{FF2B5EF4-FFF2-40B4-BE49-F238E27FC236}">
                <a16:creationId xmlns:a16="http://schemas.microsoft.com/office/drawing/2014/main" id="{8D55B434-873B-468B-831D-C4E5E2E0382A}"/>
              </a:ext>
            </a:extLst>
          </p:cNvPr>
          <p:cNvSpPr>
            <a:spLocks noGrp="1"/>
          </p:cNvSpPr>
          <p:nvPr>
            <p:ph idx="1"/>
          </p:nvPr>
        </p:nvSpPr>
        <p:spPr>
          <a:xfrm>
            <a:off x="374228" y="785302"/>
            <a:ext cx="11429541" cy="4351338"/>
          </a:xfrm>
        </p:spPr>
        <p:txBody>
          <a:bodyPr>
            <a:normAutofit/>
          </a:bodyPr>
          <a:lstStyle/>
          <a:p>
            <a:pPr marL="0" indent="0">
              <a:buNone/>
            </a:pPr>
            <a:r>
              <a:rPr lang="en-CA" dirty="0"/>
              <a:t>Generally speaking, </a:t>
            </a:r>
          </a:p>
          <a:p>
            <a:pPr indent="177800"/>
            <a:r>
              <a:rPr lang="en-CA" dirty="0"/>
              <a:t>First, you’ll use your </a:t>
            </a:r>
            <a:r>
              <a:rPr lang="en-CA" b="1" dirty="0"/>
              <a:t>Intelligence Operations</a:t>
            </a:r>
            <a:r>
              <a:rPr lang="en-CA" dirty="0"/>
              <a:t> to deceive </a:t>
            </a:r>
          </a:p>
          <a:p>
            <a:pPr indent="63500"/>
            <a:r>
              <a:rPr lang="en-CA" dirty="0"/>
              <a:t>Second, you’ll use your </a:t>
            </a:r>
            <a:r>
              <a:rPr lang="en-CA" b="1" dirty="0"/>
              <a:t>Air Power</a:t>
            </a:r>
            <a:r>
              <a:rPr lang="en-CA" dirty="0"/>
              <a:t> to weaken the enemy</a:t>
            </a:r>
          </a:p>
          <a:p>
            <a:pPr indent="63500">
              <a:buNone/>
            </a:pPr>
            <a:endParaRPr lang="en-CA" sz="600" dirty="0"/>
          </a:p>
          <a:p>
            <a:pPr indent="63500">
              <a:buNone/>
            </a:pPr>
            <a:r>
              <a:rPr lang="en-CA" dirty="0"/>
              <a:t>		. . . D-Day, 6 June 1944 arrives . . .</a:t>
            </a:r>
          </a:p>
          <a:p>
            <a:pPr indent="63500">
              <a:buNone/>
            </a:pPr>
            <a:endParaRPr lang="en-CA" sz="500" dirty="0"/>
          </a:p>
          <a:p>
            <a:pPr indent="63500"/>
            <a:r>
              <a:rPr lang="en-CA" dirty="0"/>
              <a:t>Third, your </a:t>
            </a:r>
            <a:r>
              <a:rPr lang="en-CA" b="1" dirty="0"/>
              <a:t>Minesweepers</a:t>
            </a:r>
            <a:r>
              <a:rPr lang="en-CA" dirty="0"/>
              <a:t> will clear a path across the Channel</a:t>
            </a:r>
          </a:p>
          <a:p>
            <a:pPr indent="63500"/>
            <a:r>
              <a:rPr lang="en-CA" dirty="0"/>
              <a:t>Fourth, your fleet will leave for Normandy with your </a:t>
            </a:r>
            <a:r>
              <a:rPr lang="en-CA" b="1" dirty="0"/>
              <a:t>Warships</a:t>
            </a:r>
            <a:r>
              <a:rPr lang="en-CA" dirty="0"/>
              <a:t> on the lookout (and will fire on coastal defences once within range)</a:t>
            </a:r>
          </a:p>
          <a:p>
            <a:pPr indent="63500"/>
            <a:r>
              <a:rPr lang="en-CA" dirty="0"/>
              <a:t>Fifth, your </a:t>
            </a:r>
            <a:r>
              <a:rPr lang="en-CA" b="1" dirty="0"/>
              <a:t>Assault/Landing Craft</a:t>
            </a:r>
            <a:r>
              <a:rPr lang="en-CA" dirty="0"/>
              <a:t> will move to the beaches</a:t>
            </a:r>
          </a:p>
        </p:txBody>
      </p:sp>
    </p:spTree>
    <p:extLst>
      <p:ext uri="{BB962C8B-B14F-4D97-AF65-F5344CB8AC3E}">
        <p14:creationId xmlns:p14="http://schemas.microsoft.com/office/powerpoint/2010/main" val="33220000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1817" y="80006"/>
            <a:ext cx="2278883" cy="477898"/>
          </a:xfrm>
          <a:prstGeom prst="rect">
            <a:avLst/>
          </a:prstGeom>
        </p:spPr>
      </p:pic>
      <p:pic>
        <p:nvPicPr>
          <p:cNvPr id="9" name="Picture 8">
            <a:extLst>
              <a:ext uri="{FF2B5EF4-FFF2-40B4-BE49-F238E27FC236}">
                <a16:creationId xmlns:a16="http://schemas.microsoft.com/office/drawing/2014/main" id="{E84E2A90-9C76-4664-B848-D0782EB996A5}"/>
              </a:ext>
            </a:extLst>
          </p:cNvPr>
          <p:cNvPicPr>
            <a:picLocks noChangeAspect="1"/>
          </p:cNvPicPr>
          <p:nvPr/>
        </p:nvPicPr>
        <p:blipFill rotWithShape="1">
          <a:blip r:embed="rId4">
            <a:extLst>
              <a:ext uri="{28A0092B-C50C-407E-A947-70E740481C1C}">
                <a14:useLocalDpi xmlns:a14="http://schemas.microsoft.com/office/drawing/2010/main" val="0"/>
              </a:ext>
            </a:extLst>
          </a:blip>
          <a:srcRect l="1051" r="4950"/>
          <a:stretch/>
        </p:blipFill>
        <p:spPr>
          <a:xfrm>
            <a:off x="48322" y="2167769"/>
            <a:ext cx="8046877" cy="4247316"/>
          </a:xfrm>
          <a:prstGeom prst="rect">
            <a:avLst/>
          </a:prstGeom>
          <a:ln w="25400">
            <a:solidFill>
              <a:srgbClr val="C00000"/>
            </a:solidFill>
          </a:ln>
        </p:spPr>
      </p:pic>
      <p:sp>
        <p:nvSpPr>
          <p:cNvPr id="11" name="Rectangle 10">
            <a:extLst>
              <a:ext uri="{FF2B5EF4-FFF2-40B4-BE49-F238E27FC236}">
                <a16:creationId xmlns:a16="http://schemas.microsoft.com/office/drawing/2014/main" id="{7D81BD52-94A8-44DD-A36F-337E6EF3FF44}"/>
              </a:ext>
            </a:extLst>
          </p:cNvPr>
          <p:cNvSpPr/>
          <p:nvPr/>
        </p:nvSpPr>
        <p:spPr>
          <a:xfrm>
            <a:off x="8505306" y="6107310"/>
            <a:ext cx="2248296" cy="461665"/>
          </a:xfrm>
          <a:prstGeom prst="rect">
            <a:avLst/>
          </a:prstGeom>
        </p:spPr>
        <p:txBody>
          <a:bodyPr wrap="square">
            <a:spAutoFit/>
          </a:bodyPr>
          <a:lstStyle/>
          <a:p>
            <a:r>
              <a:rPr lang="en-CA" sz="2400" dirty="0">
                <a:solidFill>
                  <a:schemeClr val="bg1"/>
                </a:solidFill>
                <a:latin typeface="Calibri" panose="020F0502020204030204" pitchFamily="34" charset="0"/>
                <a:ea typeface="Calibri" panose="020F0502020204030204" pitchFamily="34" charset="0"/>
                <a:cs typeface="Times New Roman" panose="02020603050405020304" pitchFamily="18" charset="0"/>
              </a:rPr>
              <a:t>“Deluxe” Shelter</a:t>
            </a:r>
            <a:endParaRPr lang="en-CA" sz="2400" dirty="0">
              <a:solidFill>
                <a:schemeClr val="bg1"/>
              </a:solidFill>
            </a:endParaRPr>
          </a:p>
        </p:txBody>
      </p:sp>
      <p:sp>
        <p:nvSpPr>
          <p:cNvPr id="2" name="Rectangle 1">
            <a:extLst>
              <a:ext uri="{FF2B5EF4-FFF2-40B4-BE49-F238E27FC236}">
                <a16:creationId xmlns:a16="http://schemas.microsoft.com/office/drawing/2014/main" id="{266BB6BC-4D13-4679-ADFB-3752DA5A067D}"/>
              </a:ext>
            </a:extLst>
          </p:cNvPr>
          <p:cNvSpPr/>
          <p:nvPr/>
        </p:nvSpPr>
        <p:spPr>
          <a:xfrm>
            <a:off x="326265" y="688369"/>
            <a:ext cx="11539469" cy="1292662"/>
          </a:xfrm>
          <a:prstGeom prst="rect">
            <a:avLst/>
          </a:prstGeom>
        </p:spPr>
        <p:txBody>
          <a:bodyPr wrap="square">
            <a:spAutoFit/>
          </a:bodyPr>
          <a:lstStyle/>
          <a:p>
            <a:pPr marL="231775" indent="-231775">
              <a:buFont typeface="Arial" panose="020B0604020202020204" pitchFamily="34" charset="0"/>
              <a:buChar char="•"/>
            </a:pPr>
            <a:r>
              <a:rPr lang="en-CA" sz="2600" dirty="0"/>
              <a:t>Thinking about D-Day and the challenges faced by the Allies, which of the 6 character traits do you feel were most important for their success? Are they the same as those needed by your group to complete this exercise successfully?</a:t>
            </a:r>
          </a:p>
        </p:txBody>
      </p:sp>
      <p:sp>
        <p:nvSpPr>
          <p:cNvPr id="3" name="Rectangle 2">
            <a:extLst>
              <a:ext uri="{FF2B5EF4-FFF2-40B4-BE49-F238E27FC236}">
                <a16:creationId xmlns:a16="http://schemas.microsoft.com/office/drawing/2014/main" id="{993E4BCD-7CC7-4B9C-9B5A-C505C235859F}"/>
              </a:ext>
            </a:extLst>
          </p:cNvPr>
          <p:cNvSpPr/>
          <p:nvPr/>
        </p:nvSpPr>
        <p:spPr>
          <a:xfrm>
            <a:off x="8151008" y="2168536"/>
            <a:ext cx="3913123" cy="4001095"/>
          </a:xfrm>
          <a:prstGeom prst="rect">
            <a:avLst/>
          </a:prstGeom>
        </p:spPr>
        <p:txBody>
          <a:bodyPr wrap="square" anchor="ctr">
            <a:spAutoFit/>
          </a:bodyPr>
          <a:lstStyle/>
          <a:p>
            <a:pPr marL="231775" indent="-231775">
              <a:buFont typeface="Arial" panose="020B0604020202020204" pitchFamily="34" charset="0"/>
              <a:buChar char="•"/>
            </a:pPr>
            <a:r>
              <a:rPr lang="en-CA" sz="2600" dirty="0">
                <a:ea typeface="Calibri" panose="020F0502020204030204" pitchFamily="34" charset="0"/>
                <a:cs typeface="Times New Roman" panose="02020603050405020304" pitchFamily="18" charset="0"/>
              </a:rPr>
              <a:t>Do you think that modern communications (texting, email, etc.) would make D-Day planning and coordination easier or more difficult? Why?</a:t>
            </a:r>
          </a:p>
          <a:p>
            <a:endParaRPr lang="en-CA" sz="1000" dirty="0"/>
          </a:p>
          <a:p>
            <a:endParaRPr lang="en-CA" sz="1000" dirty="0"/>
          </a:p>
          <a:p>
            <a:pPr marL="231775" indent="-231775">
              <a:buFont typeface="Arial" panose="020B0604020202020204" pitchFamily="34" charset="0"/>
              <a:buChar char="•"/>
            </a:pPr>
            <a:r>
              <a:rPr lang="en-CA" sz="2600" dirty="0">
                <a:ea typeface="Calibri" panose="020F0502020204030204" pitchFamily="34" charset="0"/>
                <a:cs typeface="Times New Roman" panose="02020603050405020304" pitchFamily="18" charset="0"/>
              </a:rPr>
              <a:t>Which parts of the activity had the biggest impact on you and why?</a:t>
            </a:r>
          </a:p>
        </p:txBody>
      </p:sp>
      <p:sp>
        <p:nvSpPr>
          <p:cNvPr id="8" name="Content Placeholder 2">
            <a:extLst>
              <a:ext uri="{FF2B5EF4-FFF2-40B4-BE49-F238E27FC236}">
                <a16:creationId xmlns:a16="http://schemas.microsoft.com/office/drawing/2014/main" id="{74A01D04-53D3-419A-9E62-1B86F3FFD21D}"/>
              </a:ext>
            </a:extLst>
          </p:cNvPr>
          <p:cNvSpPr txBox="1">
            <a:spLocks/>
          </p:cNvSpPr>
          <p:nvPr/>
        </p:nvSpPr>
        <p:spPr>
          <a:xfrm>
            <a:off x="2380700" y="80006"/>
            <a:ext cx="9471056" cy="564530"/>
          </a:xfrm>
          <a:prstGeom prst="rect">
            <a:avLst/>
          </a:prstGeom>
        </p:spPr>
        <p:txBody>
          <a:bodyPr vert="horz" lIns="91440" tIns="45720" rIns="91440" bIns="45720" rtlCol="0" anchor="ct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4000" b="1" i="0" u="none" strike="noStrike" kern="1200" cap="none" spc="0" normalizeH="0" baseline="0" noProof="0" dirty="0">
                <a:ln>
                  <a:noFill/>
                </a:ln>
                <a:solidFill>
                  <a:srgbClr val="5B9BD5">
                    <a:lumMod val="75000"/>
                  </a:srgbClr>
                </a:solidFill>
                <a:effectLst/>
                <a:uLnTx/>
                <a:uFillTx/>
                <a:latin typeface="Calibri Light" panose="020F0302020204030204"/>
                <a:ea typeface="+mn-ea"/>
                <a:cs typeface="+mn-cs"/>
              </a:rPr>
              <a:t>Debrief: Operation OVERLORD </a:t>
            </a:r>
            <a:r>
              <a:rPr kumimoji="0" lang="en-US" b="1" i="0" u="none" strike="noStrike" kern="1200" cap="none" spc="0" normalizeH="0" baseline="0" noProof="0" dirty="0">
                <a:ln>
                  <a:noFill/>
                </a:ln>
                <a:solidFill>
                  <a:srgbClr val="5B9BD5">
                    <a:lumMod val="75000"/>
                  </a:srgbClr>
                </a:solidFill>
                <a:effectLst/>
                <a:uLnTx/>
                <a:uFillTx/>
                <a:latin typeface="Calibri Light" panose="020F0302020204030204"/>
                <a:ea typeface="+mn-ea"/>
                <a:cs typeface="+mn-cs"/>
              </a:rPr>
              <a:t>AND</a:t>
            </a:r>
            <a:r>
              <a:rPr kumimoji="0" lang="en-US" sz="4000" b="1" i="0" u="none" strike="noStrike" kern="1200" cap="none" spc="0" normalizeH="0" baseline="0" noProof="0" dirty="0">
                <a:ln>
                  <a:noFill/>
                </a:ln>
                <a:solidFill>
                  <a:srgbClr val="5B9BD5">
                    <a:lumMod val="75000"/>
                  </a:srgbClr>
                </a:solidFill>
                <a:effectLst/>
                <a:uLnTx/>
                <a:uFillTx/>
                <a:latin typeface="Calibri Light" panose="020F0302020204030204"/>
                <a:ea typeface="+mn-ea"/>
                <a:cs typeface="+mn-cs"/>
              </a:rPr>
              <a:t> NEPTUNE</a:t>
            </a:r>
            <a:endParaRPr kumimoji="0" lang="en-CA" sz="4000" b="0" i="0" u="none" strike="noStrike" kern="1200" cap="none" spc="0" normalizeH="0" baseline="0" noProof="0" dirty="0">
              <a:ln>
                <a:noFill/>
              </a:ln>
              <a:solidFill>
                <a:srgbClr val="5B9BD5">
                  <a:lumMod val="75000"/>
                </a:srgbClr>
              </a:solidFill>
              <a:effectLst/>
              <a:uLnTx/>
              <a:uFillTx/>
              <a:latin typeface="Calibri Light" panose="020F0302020204030204"/>
              <a:ea typeface="+mn-ea"/>
              <a:cs typeface="+mn-cs"/>
            </a:endParaRPr>
          </a:p>
        </p:txBody>
      </p:sp>
    </p:spTree>
    <p:extLst>
      <p:ext uri="{BB962C8B-B14F-4D97-AF65-F5344CB8AC3E}">
        <p14:creationId xmlns:p14="http://schemas.microsoft.com/office/powerpoint/2010/main" val="339331764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EBA24A7B-15C1-4463-8FD1-D10A7DFE474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764222" y="2153959"/>
            <a:ext cx="6663555" cy="2550082"/>
          </a:xfrm>
          <a:prstGeom prst="rect">
            <a:avLst/>
          </a:prstGeom>
        </p:spPr>
      </p:pic>
      <p:sp>
        <p:nvSpPr>
          <p:cNvPr id="2" name="TextBox 1">
            <a:extLst>
              <a:ext uri="{FF2B5EF4-FFF2-40B4-BE49-F238E27FC236}">
                <a16:creationId xmlns:a16="http://schemas.microsoft.com/office/drawing/2014/main" id="{9E0A0E7F-4EB7-4559-B0B7-A8AF28CAB3F0}"/>
              </a:ext>
            </a:extLst>
          </p:cNvPr>
          <p:cNvSpPr txBox="1"/>
          <p:nvPr/>
        </p:nvSpPr>
        <p:spPr>
          <a:xfrm>
            <a:off x="1510145" y="5500255"/>
            <a:ext cx="9171708" cy="461665"/>
          </a:xfrm>
          <a:prstGeom prst="rect">
            <a:avLst/>
          </a:prstGeom>
          <a:noFill/>
        </p:spPr>
        <p:txBody>
          <a:bodyPr wrap="square" rtlCol="0">
            <a:spAutoFit/>
          </a:bodyPr>
          <a:lstStyle/>
          <a:p>
            <a:r>
              <a:rPr lang="en-CA" sz="2400" dirty="0"/>
              <a:t>Skip to final 2 slides, if inadequate time for “Going Deeper” Q #1 and 2</a:t>
            </a:r>
          </a:p>
        </p:txBody>
      </p:sp>
    </p:spTree>
    <p:extLst>
      <p:ext uri="{BB962C8B-B14F-4D97-AF65-F5344CB8AC3E}">
        <p14:creationId xmlns:p14="http://schemas.microsoft.com/office/powerpoint/2010/main" val="191142797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A2BF0F23-1311-4D4D-9CBC-FDF136C26818}"/>
              </a:ext>
            </a:extLst>
          </p:cNvPr>
          <p:cNvSpPr txBox="1"/>
          <p:nvPr/>
        </p:nvSpPr>
        <p:spPr>
          <a:xfrm>
            <a:off x="3083460" y="3044279"/>
            <a:ext cx="5030230" cy="769441"/>
          </a:xfrm>
          <a:prstGeom prst="rect">
            <a:avLst/>
          </a:prstGeom>
          <a:noFill/>
        </p:spPr>
        <p:txBody>
          <a:bodyPr wrap="square" rtlCol="0">
            <a:spAutoFit/>
          </a:bodyPr>
          <a:lstStyle/>
          <a:p>
            <a:pPr algn="ctr"/>
            <a:r>
              <a:rPr lang="en-CA" sz="4400" dirty="0"/>
              <a:t>Discussion . . . Ideas?</a:t>
            </a: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33142" y="107422"/>
            <a:ext cx="2278883" cy="477898"/>
          </a:xfrm>
          <a:prstGeom prst="rect">
            <a:avLst/>
          </a:prstGeom>
        </p:spPr>
      </p:pic>
      <p:sp>
        <p:nvSpPr>
          <p:cNvPr id="11" name="Title 1">
            <a:extLst>
              <a:ext uri="{FF2B5EF4-FFF2-40B4-BE49-F238E27FC236}">
                <a16:creationId xmlns:a16="http://schemas.microsoft.com/office/drawing/2014/main" id="{FD8C3E2B-1FA9-45B4-8815-7DD6B31B211F}"/>
              </a:ext>
            </a:extLst>
          </p:cNvPr>
          <p:cNvSpPr txBox="1">
            <a:spLocks/>
          </p:cNvSpPr>
          <p:nvPr/>
        </p:nvSpPr>
        <p:spPr>
          <a:xfrm>
            <a:off x="-1" y="553972"/>
            <a:ext cx="12192000" cy="927946"/>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CA" sz="3200" dirty="0">
                <a:solidFill>
                  <a:schemeClr val="accent1">
                    <a:lumMod val="75000"/>
                  </a:schemeClr>
                </a:solidFill>
              </a:rPr>
              <a:t>How do you suggest the attacking/invading boats should depart their English ports and then move across the Channel to Normandy?</a:t>
            </a:r>
          </a:p>
        </p:txBody>
      </p:sp>
      <p:sp>
        <p:nvSpPr>
          <p:cNvPr id="6" name="Title 1">
            <a:extLst>
              <a:ext uri="{FF2B5EF4-FFF2-40B4-BE49-F238E27FC236}">
                <a16:creationId xmlns:a16="http://schemas.microsoft.com/office/drawing/2014/main" id="{AE6A86AA-32CC-403D-B7FE-D735563017BA}"/>
              </a:ext>
            </a:extLst>
          </p:cNvPr>
          <p:cNvSpPr txBox="1">
            <a:spLocks/>
          </p:cNvSpPr>
          <p:nvPr/>
        </p:nvSpPr>
        <p:spPr>
          <a:xfrm>
            <a:off x="2545168" y="57871"/>
            <a:ext cx="7101663" cy="584031"/>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CA" sz="3800" b="1" dirty="0">
                <a:solidFill>
                  <a:schemeClr val="accent1">
                    <a:lumMod val="75000"/>
                  </a:schemeClr>
                </a:solidFill>
              </a:rPr>
              <a:t>GOING DEEPER</a:t>
            </a:r>
            <a:r>
              <a:rPr lang="en-CA" sz="3800" dirty="0">
                <a:solidFill>
                  <a:schemeClr val="accent1">
                    <a:lumMod val="75000"/>
                  </a:schemeClr>
                </a:solidFill>
              </a:rPr>
              <a:t> Q # 1</a:t>
            </a:r>
            <a:endParaRPr lang="en-CA" sz="3800" b="1" dirty="0">
              <a:solidFill>
                <a:schemeClr val="accent1">
                  <a:lumMod val="75000"/>
                </a:schemeClr>
              </a:solidFill>
            </a:endParaRPr>
          </a:p>
        </p:txBody>
      </p:sp>
      <p:sp>
        <p:nvSpPr>
          <p:cNvPr id="8" name="TextBox 7">
            <a:extLst>
              <a:ext uri="{FF2B5EF4-FFF2-40B4-BE49-F238E27FC236}">
                <a16:creationId xmlns:a16="http://schemas.microsoft.com/office/drawing/2014/main" id="{7EEB5FC3-FE61-4DDB-8969-B4988933EA28}"/>
              </a:ext>
            </a:extLst>
          </p:cNvPr>
          <p:cNvSpPr txBox="1"/>
          <p:nvPr/>
        </p:nvSpPr>
        <p:spPr>
          <a:xfrm>
            <a:off x="0" y="1506372"/>
            <a:ext cx="4920944" cy="5293757"/>
          </a:xfrm>
          <a:prstGeom prst="rect">
            <a:avLst/>
          </a:prstGeom>
          <a:noFill/>
        </p:spPr>
        <p:txBody>
          <a:bodyPr wrap="square" rtlCol="0">
            <a:spAutoFit/>
          </a:bodyPr>
          <a:lstStyle/>
          <a:p>
            <a:r>
              <a:rPr lang="en-CA" sz="2800" dirty="0"/>
              <a:t>1. Minesweepers prepare 10 channels the night before.</a:t>
            </a:r>
          </a:p>
          <a:p>
            <a:endParaRPr lang="en-CA" sz="1000" dirty="0"/>
          </a:p>
          <a:p>
            <a:r>
              <a:rPr lang="en-CA" sz="2800" dirty="0"/>
              <a:t>2. Five task groups, 1 per beach, leave to meet at Piccadilly Circus in the early morning. Utah Force departs first.</a:t>
            </a:r>
          </a:p>
          <a:p>
            <a:endParaRPr lang="en-CA" sz="1000" dirty="0"/>
          </a:p>
          <a:p>
            <a:r>
              <a:rPr lang="en-CA" sz="2800" dirty="0"/>
              <a:t>3. Task groups “pour” through the spout (cleared channels), timed to exit slightly after dawn.</a:t>
            </a:r>
          </a:p>
          <a:p>
            <a:endParaRPr lang="en-CA" sz="1000" dirty="0"/>
          </a:p>
          <a:p>
            <a:r>
              <a:rPr lang="en-CA" sz="2800" dirty="0"/>
              <a:t>(At dawn, naval barrage begins targeting coastal strongpoints) </a:t>
            </a:r>
          </a:p>
        </p:txBody>
      </p:sp>
      <p:pic>
        <p:nvPicPr>
          <p:cNvPr id="13" name="Picture 12">
            <a:extLst>
              <a:ext uri="{FF2B5EF4-FFF2-40B4-BE49-F238E27FC236}">
                <a16:creationId xmlns:a16="http://schemas.microsoft.com/office/drawing/2014/main" id="{8F786DC2-605E-4B26-8E39-1DBB8C43F81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022935" y="1491180"/>
            <a:ext cx="7067074" cy="5252183"/>
          </a:xfrm>
          <a:prstGeom prst="rect">
            <a:avLst/>
          </a:prstGeom>
          <a:ln w="25400">
            <a:solidFill>
              <a:srgbClr val="C00000"/>
            </a:solidFill>
          </a:ln>
        </p:spPr>
      </p:pic>
    </p:spTree>
    <p:extLst>
      <p:ext uri="{BB962C8B-B14F-4D97-AF65-F5344CB8AC3E}">
        <p14:creationId xmlns:p14="http://schemas.microsoft.com/office/powerpoint/2010/main" val="39018776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hidden"/>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8"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9545" y="74710"/>
            <a:ext cx="2278883" cy="477898"/>
          </a:xfrm>
          <a:prstGeom prst="rect">
            <a:avLst/>
          </a:prstGeom>
        </p:spPr>
      </p:pic>
      <p:sp>
        <p:nvSpPr>
          <p:cNvPr id="11" name="Title 1">
            <a:extLst>
              <a:ext uri="{FF2B5EF4-FFF2-40B4-BE49-F238E27FC236}">
                <a16:creationId xmlns:a16="http://schemas.microsoft.com/office/drawing/2014/main" id="{FD8C3E2B-1FA9-45B4-8815-7DD6B31B211F}"/>
              </a:ext>
            </a:extLst>
          </p:cNvPr>
          <p:cNvSpPr txBox="1">
            <a:spLocks/>
          </p:cNvSpPr>
          <p:nvPr/>
        </p:nvSpPr>
        <p:spPr>
          <a:xfrm>
            <a:off x="0" y="590320"/>
            <a:ext cx="12192000" cy="927946"/>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CA" sz="3200" dirty="0">
                <a:solidFill>
                  <a:schemeClr val="accent1">
                    <a:lumMod val="75000"/>
                  </a:schemeClr>
                </a:solidFill>
              </a:rPr>
              <a:t>Thinking about your “finely-tuned industry”, if you could build something helpful for your invasion, what would it be?</a:t>
            </a:r>
          </a:p>
        </p:txBody>
      </p:sp>
      <p:sp>
        <p:nvSpPr>
          <p:cNvPr id="6" name="Title 1">
            <a:extLst>
              <a:ext uri="{FF2B5EF4-FFF2-40B4-BE49-F238E27FC236}">
                <a16:creationId xmlns:a16="http://schemas.microsoft.com/office/drawing/2014/main" id="{AE6A86AA-32CC-403D-B7FE-D735563017BA}"/>
              </a:ext>
            </a:extLst>
          </p:cNvPr>
          <p:cNvSpPr txBox="1">
            <a:spLocks/>
          </p:cNvSpPr>
          <p:nvPr/>
        </p:nvSpPr>
        <p:spPr>
          <a:xfrm>
            <a:off x="2683714" y="73261"/>
            <a:ext cx="6824572" cy="584031"/>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CA" sz="3800" b="1" dirty="0">
                <a:solidFill>
                  <a:schemeClr val="accent1">
                    <a:lumMod val="75000"/>
                  </a:schemeClr>
                </a:solidFill>
              </a:rPr>
              <a:t>GOING DEEPER</a:t>
            </a:r>
            <a:r>
              <a:rPr lang="en-CA" sz="3800" dirty="0">
                <a:solidFill>
                  <a:schemeClr val="accent1">
                    <a:lumMod val="75000"/>
                  </a:schemeClr>
                </a:solidFill>
              </a:rPr>
              <a:t> Q # 2</a:t>
            </a:r>
            <a:endParaRPr lang="en-CA" sz="3800" b="1" dirty="0">
              <a:solidFill>
                <a:schemeClr val="accent1">
                  <a:lumMod val="75000"/>
                </a:schemeClr>
              </a:solidFill>
            </a:endParaRPr>
          </a:p>
        </p:txBody>
      </p:sp>
      <p:sp>
        <p:nvSpPr>
          <p:cNvPr id="7" name="TextBox 6">
            <a:extLst>
              <a:ext uri="{FF2B5EF4-FFF2-40B4-BE49-F238E27FC236}">
                <a16:creationId xmlns:a16="http://schemas.microsoft.com/office/drawing/2014/main" id="{8A20121F-4A9E-418C-8D85-82339A51314A}"/>
              </a:ext>
            </a:extLst>
          </p:cNvPr>
          <p:cNvSpPr txBox="1"/>
          <p:nvPr/>
        </p:nvSpPr>
        <p:spPr>
          <a:xfrm>
            <a:off x="1725769" y="3013656"/>
            <a:ext cx="8654603" cy="769441"/>
          </a:xfrm>
          <a:prstGeom prst="rect">
            <a:avLst/>
          </a:prstGeom>
          <a:noFill/>
        </p:spPr>
        <p:txBody>
          <a:bodyPr wrap="square" rtlCol="0">
            <a:spAutoFit/>
          </a:bodyPr>
          <a:lstStyle/>
          <a:p>
            <a:pPr algn="ctr"/>
            <a:r>
              <a:rPr lang="en-CA" sz="4400" dirty="0"/>
              <a:t>Discussion . . . Ideas?</a:t>
            </a:r>
          </a:p>
        </p:txBody>
      </p:sp>
      <p:pic>
        <p:nvPicPr>
          <p:cNvPr id="5" name="Picture 4">
            <a:extLst>
              <a:ext uri="{FF2B5EF4-FFF2-40B4-BE49-F238E27FC236}">
                <a16:creationId xmlns:a16="http://schemas.microsoft.com/office/drawing/2014/main" id="{25D1023D-0EA8-4AF5-A8EA-D2C77E0C932D}"/>
              </a:ext>
            </a:extLst>
          </p:cNvPr>
          <p:cNvPicPr>
            <a:picLocks noChangeAspect="1"/>
          </p:cNvPicPr>
          <p:nvPr/>
        </p:nvPicPr>
        <p:blipFill rotWithShape="1">
          <a:blip r:embed="rId4">
            <a:extLst>
              <a:ext uri="{28A0092B-C50C-407E-A947-70E740481C1C}">
                <a14:useLocalDpi xmlns:a14="http://schemas.microsoft.com/office/drawing/2010/main" val="0"/>
              </a:ext>
            </a:extLst>
          </a:blip>
          <a:srcRect l="8701" t="6761" r="8432" b="16431"/>
          <a:stretch/>
        </p:blipFill>
        <p:spPr>
          <a:xfrm>
            <a:off x="4177048" y="1513370"/>
            <a:ext cx="7839548" cy="5227665"/>
          </a:xfrm>
          <a:prstGeom prst="rect">
            <a:avLst/>
          </a:prstGeom>
          <a:ln w="25400">
            <a:solidFill>
              <a:srgbClr val="C00000"/>
            </a:solidFill>
          </a:ln>
        </p:spPr>
      </p:pic>
      <p:sp>
        <p:nvSpPr>
          <p:cNvPr id="8" name="TextBox 7">
            <a:extLst>
              <a:ext uri="{FF2B5EF4-FFF2-40B4-BE49-F238E27FC236}">
                <a16:creationId xmlns:a16="http://schemas.microsoft.com/office/drawing/2014/main" id="{ED56CF7A-F002-4CDC-B53B-624390B95FDD}"/>
              </a:ext>
            </a:extLst>
          </p:cNvPr>
          <p:cNvSpPr txBox="1"/>
          <p:nvPr/>
        </p:nvSpPr>
        <p:spPr>
          <a:xfrm>
            <a:off x="89545" y="1510589"/>
            <a:ext cx="3997958" cy="5078313"/>
          </a:xfrm>
          <a:prstGeom prst="rect">
            <a:avLst/>
          </a:prstGeom>
          <a:noFill/>
        </p:spPr>
        <p:txBody>
          <a:bodyPr wrap="square" rtlCol="0">
            <a:spAutoFit/>
          </a:bodyPr>
          <a:lstStyle/>
          <a:p>
            <a:r>
              <a:rPr lang="en-CA" sz="2800" u="sng" dirty="0"/>
              <a:t>Mulberry A + B Harbours</a:t>
            </a:r>
            <a:r>
              <a:rPr lang="en-CA" sz="2800" dirty="0"/>
              <a:t>:</a:t>
            </a:r>
          </a:p>
          <a:p>
            <a:endParaRPr lang="en-CA" sz="400" dirty="0"/>
          </a:p>
          <a:p>
            <a:r>
              <a:rPr lang="en-CA" sz="2800" dirty="0"/>
              <a:t>- ‘A’ at Omaha, ‘B’ at Gold</a:t>
            </a:r>
          </a:p>
          <a:p>
            <a:endParaRPr lang="en-CA" sz="400" dirty="0"/>
          </a:p>
          <a:p>
            <a:r>
              <a:rPr lang="en-CA" sz="2800" dirty="0"/>
              <a:t>- constructed piers</a:t>
            </a:r>
          </a:p>
          <a:p>
            <a:endParaRPr lang="en-CA" sz="400" dirty="0"/>
          </a:p>
          <a:p>
            <a:r>
              <a:rPr lang="en-CA" sz="2800" dirty="0"/>
              <a:t>- Sections are floated to Normandy, assembled, and used to offload equipment and supplies</a:t>
            </a:r>
          </a:p>
          <a:p>
            <a:endParaRPr lang="en-CA" sz="400" dirty="0"/>
          </a:p>
          <a:p>
            <a:r>
              <a:rPr lang="en-CA" sz="2800" dirty="0"/>
              <a:t>- ‘B’ used for 5 months, landed 2,000,000 soldiers, 500,000 vehicles,</a:t>
            </a:r>
          </a:p>
          <a:p>
            <a:r>
              <a:rPr lang="en-CA" sz="2800" dirty="0"/>
              <a:t>4,000,000 tons of supplies  </a:t>
            </a:r>
          </a:p>
        </p:txBody>
      </p:sp>
      <p:pic>
        <p:nvPicPr>
          <p:cNvPr id="3" name="Picture 2">
            <a:extLst>
              <a:ext uri="{FF2B5EF4-FFF2-40B4-BE49-F238E27FC236}">
                <a16:creationId xmlns:a16="http://schemas.microsoft.com/office/drawing/2014/main" id="{47660539-DC43-4FBD-9AC0-62D76B338527}"/>
              </a:ext>
            </a:extLst>
          </p:cNvPr>
          <p:cNvPicPr>
            <a:picLocks noChangeAspect="1"/>
          </p:cNvPicPr>
          <p:nvPr/>
        </p:nvPicPr>
        <p:blipFill rotWithShape="1">
          <a:blip r:embed="rId5">
            <a:extLst>
              <a:ext uri="{28A0092B-C50C-407E-A947-70E740481C1C}">
                <a14:useLocalDpi xmlns:a14="http://schemas.microsoft.com/office/drawing/2010/main" val="0"/>
              </a:ext>
            </a:extLst>
          </a:blip>
          <a:srcRect l="3323" r="4424"/>
          <a:stretch/>
        </p:blipFill>
        <p:spPr>
          <a:xfrm>
            <a:off x="4177048" y="1513369"/>
            <a:ext cx="7839548" cy="5227665"/>
          </a:xfrm>
          <a:prstGeom prst="rect">
            <a:avLst/>
          </a:prstGeom>
          <a:ln w="25400">
            <a:solidFill>
              <a:srgbClr val="C00000"/>
            </a:solidFill>
          </a:ln>
        </p:spPr>
      </p:pic>
      <p:pic>
        <p:nvPicPr>
          <p:cNvPr id="10" name="Picture 9">
            <a:extLst>
              <a:ext uri="{FF2B5EF4-FFF2-40B4-BE49-F238E27FC236}">
                <a16:creationId xmlns:a16="http://schemas.microsoft.com/office/drawing/2014/main" id="{F11D9564-5B70-4C54-ACF4-9A4689B96E2F}"/>
              </a:ext>
            </a:extLst>
          </p:cNvPr>
          <p:cNvPicPr>
            <a:picLocks noChangeAspect="1"/>
          </p:cNvPicPr>
          <p:nvPr/>
        </p:nvPicPr>
        <p:blipFill rotWithShape="1">
          <a:blip r:embed="rId6">
            <a:extLst>
              <a:ext uri="{28A0092B-C50C-407E-A947-70E740481C1C}">
                <a14:useLocalDpi xmlns:a14="http://schemas.microsoft.com/office/drawing/2010/main" val="0"/>
              </a:ext>
            </a:extLst>
          </a:blip>
          <a:srcRect l="15897" t="1107" r="22796"/>
          <a:stretch/>
        </p:blipFill>
        <p:spPr>
          <a:xfrm>
            <a:off x="4177048" y="1523162"/>
            <a:ext cx="7839548" cy="5227665"/>
          </a:xfrm>
          <a:prstGeom prst="rect">
            <a:avLst/>
          </a:prstGeom>
          <a:ln w="25400">
            <a:solidFill>
              <a:srgbClr val="C00000"/>
            </a:solidFill>
          </a:ln>
        </p:spPr>
      </p:pic>
    </p:spTree>
    <p:extLst>
      <p:ext uri="{BB962C8B-B14F-4D97-AF65-F5344CB8AC3E}">
        <p14:creationId xmlns:p14="http://schemas.microsoft.com/office/powerpoint/2010/main" val="24355071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hidden"/>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xit" presetSubtype="0" fill="hold" nodeType="clickEffect">
                                  <p:stCondLst>
                                    <p:cond delay="0"/>
                                  </p:stCondLst>
                                  <p:childTnLst>
                                    <p:set>
                                      <p:cBhvr>
                                        <p:cTn id="18" dur="1" fill="hold">
                                          <p:stCondLst>
                                            <p:cond delay="0"/>
                                          </p:stCondLst>
                                        </p:cTn>
                                        <p:tgtEl>
                                          <p:spTgt spid="10"/>
                                        </p:tgtEl>
                                        <p:attrNameLst>
                                          <p:attrName>style.visibility</p:attrName>
                                        </p:attrNameLst>
                                      </p:cBhvr>
                                      <p:to>
                                        <p:strVal val="hidden"/>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5"/>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xit" presetSubtype="0" fill="hold" nodeType="clickEffect">
                                  <p:stCondLst>
                                    <p:cond delay="0"/>
                                  </p:stCondLst>
                                  <p:childTnLst>
                                    <p:set>
                                      <p:cBhvr>
                                        <p:cTn id="26" dur="1" fill="hold">
                                          <p:stCondLst>
                                            <p:cond delay="0"/>
                                          </p:stCondLst>
                                        </p:cTn>
                                        <p:tgtEl>
                                          <p:spTgt spid="5"/>
                                        </p:tgtEl>
                                        <p:attrNameLst>
                                          <p:attrName>style.visibility</p:attrName>
                                        </p:attrNameLst>
                                      </p:cBhvr>
                                      <p:to>
                                        <p:strVal val="hidden"/>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EBA24A7B-15C1-4463-8FD1-D10A7DFE474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764222" y="2153959"/>
            <a:ext cx="6663555" cy="2550082"/>
          </a:xfrm>
          <a:prstGeom prst="rect">
            <a:avLst/>
          </a:prstGeom>
        </p:spPr>
      </p:pic>
    </p:spTree>
    <p:extLst>
      <p:ext uri="{BB962C8B-B14F-4D97-AF65-F5344CB8AC3E}">
        <p14:creationId xmlns:p14="http://schemas.microsoft.com/office/powerpoint/2010/main" val="44941097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2B514930-AEE7-4AB7-8704-AAC5AA3AE469}"/>
              </a:ext>
            </a:extLst>
          </p:cNvPr>
          <p:cNvPicPr>
            <a:picLocks noChangeAspect="1"/>
          </p:cNvPicPr>
          <p:nvPr/>
        </p:nvPicPr>
        <p:blipFill rotWithShape="1">
          <a:blip r:embed="rId3">
            <a:duotone>
              <a:schemeClr val="bg2">
                <a:shade val="45000"/>
                <a:satMod val="135000"/>
              </a:schemeClr>
              <a:prstClr val="white"/>
            </a:duotone>
            <a:extLst>
              <a:ext uri="{BEBA8EAE-BF5A-486C-A8C5-ECC9F3942E4B}">
                <a14:imgProps xmlns:a14="http://schemas.microsoft.com/office/drawing/2010/main">
                  <a14:imgLayer r:embed="rId4">
                    <a14:imgEffect>
                      <a14:brightnessContrast bright="40000" contrast="-40000"/>
                    </a14:imgEffect>
                  </a14:imgLayer>
                </a14:imgProps>
              </a:ext>
              <a:ext uri="{28A0092B-C50C-407E-A947-70E740481C1C}">
                <a14:useLocalDpi xmlns:a14="http://schemas.microsoft.com/office/drawing/2010/main" val="0"/>
              </a:ext>
            </a:extLst>
          </a:blip>
          <a:srcRect b="40342"/>
          <a:stretch/>
        </p:blipFill>
        <p:spPr>
          <a:xfrm>
            <a:off x="0" y="1453487"/>
            <a:ext cx="12206001" cy="5404513"/>
          </a:xfrm>
          <a:prstGeom prst="rect">
            <a:avLst/>
          </a:prstGeom>
        </p:spPr>
      </p:pic>
      <p:sp>
        <p:nvSpPr>
          <p:cNvPr id="8" name="Content Placeholder 2"/>
          <p:cNvSpPr>
            <a:spLocks noGrp="1"/>
          </p:cNvSpPr>
          <p:nvPr>
            <p:ph idx="1"/>
          </p:nvPr>
        </p:nvSpPr>
        <p:spPr>
          <a:xfrm>
            <a:off x="-1" y="850670"/>
            <a:ext cx="12206001" cy="4223605"/>
          </a:xfrm>
        </p:spPr>
        <p:txBody>
          <a:bodyPr>
            <a:noAutofit/>
          </a:bodyPr>
          <a:lstStyle/>
          <a:p>
            <a:pPr marL="0" indent="0" algn="ctr">
              <a:lnSpc>
                <a:spcPct val="100000"/>
              </a:lnSpc>
              <a:spcBef>
                <a:spcPts val="0"/>
              </a:spcBef>
              <a:buNone/>
            </a:pPr>
            <a:r>
              <a:rPr lang="en-CA" sz="3600" dirty="0"/>
              <a:t>-- April + May, Air Forces: 12,000 casualties and 2,000 aircraft --</a:t>
            </a:r>
          </a:p>
          <a:p>
            <a:pPr marL="0" indent="0" algn="ctr">
              <a:lnSpc>
                <a:spcPct val="100000"/>
              </a:lnSpc>
              <a:spcBef>
                <a:spcPts val="0"/>
              </a:spcBef>
              <a:buNone/>
            </a:pPr>
            <a:endParaRPr lang="en-CA" sz="600" dirty="0"/>
          </a:p>
          <a:p>
            <a:pPr marL="0" indent="0" algn="ctr">
              <a:lnSpc>
                <a:spcPct val="100000"/>
              </a:lnSpc>
              <a:spcBef>
                <a:spcPts val="0"/>
              </a:spcBef>
              <a:buNone/>
            </a:pPr>
            <a:r>
              <a:rPr lang="en-CA" sz="4800" u="sng" dirty="0"/>
              <a:t>On D-Day </a:t>
            </a:r>
            <a:r>
              <a:rPr lang="en-CA" u="sng" dirty="0"/>
              <a:t>(1 day)</a:t>
            </a:r>
            <a:r>
              <a:rPr lang="en-CA" sz="4800" u="sng" dirty="0"/>
              <a:t>:</a:t>
            </a:r>
          </a:p>
          <a:p>
            <a:pPr marL="0" indent="0" algn="ctr">
              <a:lnSpc>
                <a:spcPct val="100000"/>
              </a:lnSpc>
              <a:spcBef>
                <a:spcPts val="0"/>
              </a:spcBef>
              <a:buNone/>
            </a:pPr>
            <a:r>
              <a:rPr lang="en-CA" sz="4400" dirty="0"/>
              <a:t>10,000 Allied soldier casualties (4000-4500 deaths)</a:t>
            </a:r>
          </a:p>
          <a:p>
            <a:pPr marL="0" indent="0" algn="ctr">
              <a:lnSpc>
                <a:spcPct val="100000"/>
              </a:lnSpc>
              <a:spcBef>
                <a:spcPts val="0"/>
              </a:spcBef>
              <a:buNone/>
            </a:pPr>
            <a:r>
              <a:rPr lang="en-CA" sz="4400" dirty="0"/>
              <a:t>   ???    German soldier casualties </a:t>
            </a:r>
            <a:r>
              <a:rPr lang="en-CA" dirty="0"/>
              <a:t>(estimated as similar)</a:t>
            </a:r>
          </a:p>
          <a:p>
            <a:pPr marL="0" indent="0" algn="ctr">
              <a:lnSpc>
                <a:spcPct val="100000"/>
              </a:lnSpc>
              <a:spcBef>
                <a:spcPts val="0"/>
              </a:spcBef>
              <a:buNone/>
            </a:pPr>
            <a:endParaRPr lang="en-CA" sz="2000" dirty="0"/>
          </a:p>
          <a:p>
            <a:pPr marL="0" indent="0" algn="ctr">
              <a:lnSpc>
                <a:spcPct val="100000"/>
              </a:lnSpc>
              <a:spcBef>
                <a:spcPts val="0"/>
              </a:spcBef>
              <a:buNone/>
            </a:pPr>
            <a:r>
              <a:rPr lang="en-CA" sz="3600" dirty="0"/>
              <a:t>-- June naval losses: 60 ships, 120 others damaged --</a:t>
            </a:r>
          </a:p>
        </p:txBody>
      </p:sp>
      <p:pic>
        <p:nvPicPr>
          <p:cNvPr id="4" name="Picture 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79090" y="167704"/>
            <a:ext cx="2278883" cy="477898"/>
          </a:xfrm>
          <a:prstGeom prst="rect">
            <a:avLst/>
          </a:prstGeom>
        </p:spPr>
      </p:pic>
      <p:sp>
        <p:nvSpPr>
          <p:cNvPr id="11" name="Title 1">
            <a:extLst>
              <a:ext uri="{FF2B5EF4-FFF2-40B4-BE49-F238E27FC236}">
                <a16:creationId xmlns:a16="http://schemas.microsoft.com/office/drawing/2014/main" id="{FD8C3E2B-1FA9-45B4-8815-7DD6B31B211F}"/>
              </a:ext>
            </a:extLst>
          </p:cNvPr>
          <p:cNvSpPr txBox="1">
            <a:spLocks/>
          </p:cNvSpPr>
          <p:nvPr/>
        </p:nvSpPr>
        <p:spPr>
          <a:xfrm>
            <a:off x="2523964" y="167704"/>
            <a:ext cx="8380596" cy="47789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CA" sz="4000" b="1" dirty="0">
                <a:solidFill>
                  <a:schemeClr val="accent1">
                    <a:lumMod val="75000"/>
                  </a:schemeClr>
                </a:solidFill>
              </a:rPr>
              <a:t>Operation Overlord: The Result, The Cost</a:t>
            </a:r>
          </a:p>
        </p:txBody>
      </p:sp>
    </p:spTree>
    <p:extLst>
      <p:ext uri="{BB962C8B-B14F-4D97-AF65-F5344CB8AC3E}">
        <p14:creationId xmlns:p14="http://schemas.microsoft.com/office/powerpoint/2010/main" val="35110928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BD5B74D9-85EE-48A2-9331-A63285EB0FD4}"/>
              </a:ext>
            </a:extLst>
          </p:cNvPr>
          <p:cNvPicPr>
            <a:picLocks noChangeAspect="1"/>
          </p:cNvPicPr>
          <p:nvPr/>
        </p:nvPicPr>
        <p:blipFill rotWithShape="1">
          <a:blip r:embed="rId3">
            <a:duotone>
              <a:schemeClr val="bg2">
                <a:shade val="45000"/>
                <a:satMod val="135000"/>
              </a:schemeClr>
              <a:prstClr val="white"/>
            </a:duotone>
            <a:extLst>
              <a:ext uri="{BEBA8EAE-BF5A-486C-A8C5-ECC9F3942E4B}">
                <a14:imgProps xmlns:a14="http://schemas.microsoft.com/office/drawing/2010/main">
                  <a14:imgLayer r:embed="rId4">
                    <a14:imgEffect>
                      <a14:brightnessContrast bright="40000" contrast="-40000"/>
                    </a14:imgEffect>
                  </a14:imgLayer>
                </a14:imgProps>
              </a:ext>
              <a:ext uri="{28A0092B-C50C-407E-A947-70E740481C1C}">
                <a14:useLocalDpi xmlns:a14="http://schemas.microsoft.com/office/drawing/2010/main" val="0"/>
              </a:ext>
            </a:extLst>
          </a:blip>
          <a:srcRect b="40342"/>
          <a:stretch/>
        </p:blipFill>
        <p:spPr>
          <a:xfrm>
            <a:off x="0" y="1453487"/>
            <a:ext cx="12206001" cy="5404513"/>
          </a:xfrm>
          <a:prstGeom prst="rect">
            <a:avLst/>
          </a:prstGeom>
        </p:spPr>
      </p:pic>
      <p:pic>
        <p:nvPicPr>
          <p:cNvPr id="4" name="Picture 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79090" y="167704"/>
            <a:ext cx="2278883" cy="477898"/>
          </a:xfrm>
          <a:prstGeom prst="rect">
            <a:avLst/>
          </a:prstGeom>
        </p:spPr>
      </p:pic>
      <p:sp>
        <p:nvSpPr>
          <p:cNvPr id="10" name="Content Placeholder 2">
            <a:extLst>
              <a:ext uri="{FF2B5EF4-FFF2-40B4-BE49-F238E27FC236}">
                <a16:creationId xmlns:a16="http://schemas.microsoft.com/office/drawing/2014/main" id="{25DB0EC2-51AF-4C0D-B553-192DFF312DA3}"/>
              </a:ext>
            </a:extLst>
          </p:cNvPr>
          <p:cNvSpPr txBox="1">
            <a:spLocks/>
          </p:cNvSpPr>
          <p:nvPr/>
        </p:nvSpPr>
        <p:spPr>
          <a:xfrm>
            <a:off x="-14001" y="47323"/>
            <a:ext cx="12206001" cy="1171877"/>
          </a:xfrm>
          <a:prstGeom prst="rect">
            <a:avLst/>
          </a:prstGeom>
        </p:spPr>
        <p:txBody>
          <a:bodyPr vert="horz" lIns="91440" tIns="45720" rIns="91440" bIns="45720" rtlCol="0" anchor="ct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00000"/>
              </a:lnSpc>
              <a:spcBef>
                <a:spcPts val="0"/>
              </a:spcBef>
              <a:buFont typeface="Arial" panose="020B0604020202020204" pitchFamily="34" charset="0"/>
              <a:buNone/>
            </a:pPr>
            <a:r>
              <a:rPr lang="en-CA" sz="4400" b="1" dirty="0">
                <a:solidFill>
                  <a:schemeClr val="accent1">
                    <a:lumMod val="75000"/>
                  </a:schemeClr>
                </a:solidFill>
                <a:latin typeface="+mj-lt"/>
              </a:rPr>
              <a:t>Operation OVERLORD</a:t>
            </a:r>
            <a:r>
              <a:rPr lang="en-CA" sz="4000" b="1" dirty="0">
                <a:solidFill>
                  <a:schemeClr val="accent1">
                    <a:lumMod val="75000"/>
                  </a:schemeClr>
                </a:solidFill>
                <a:latin typeface="+mj-lt"/>
              </a:rPr>
              <a:t>:</a:t>
            </a:r>
          </a:p>
          <a:p>
            <a:pPr marL="0" indent="0" algn="ctr">
              <a:lnSpc>
                <a:spcPct val="100000"/>
              </a:lnSpc>
              <a:spcBef>
                <a:spcPts val="0"/>
              </a:spcBef>
              <a:buFont typeface="Arial" panose="020B0604020202020204" pitchFamily="34" charset="0"/>
              <a:buNone/>
            </a:pPr>
            <a:r>
              <a:rPr lang="en-CA" sz="4000">
                <a:solidFill>
                  <a:schemeClr val="accent1">
                    <a:lumMod val="75000"/>
                  </a:schemeClr>
                </a:solidFill>
                <a:latin typeface="+mj-lt"/>
              </a:rPr>
              <a:t> </a:t>
            </a:r>
            <a:r>
              <a:rPr lang="en-CA" sz="3600">
                <a:solidFill>
                  <a:schemeClr val="accent1">
                    <a:lumMod val="75000"/>
                  </a:schemeClr>
                </a:solidFill>
                <a:latin typeface="+mj-lt"/>
              </a:rPr>
              <a:t>6 </a:t>
            </a:r>
            <a:r>
              <a:rPr lang="en-CA" sz="3600" dirty="0">
                <a:solidFill>
                  <a:schemeClr val="accent1">
                    <a:lumMod val="75000"/>
                  </a:schemeClr>
                </a:solidFill>
                <a:latin typeface="+mj-lt"/>
              </a:rPr>
              <a:t>June to 30 August, 1944 (Normandy to Seine R. = 86 days)</a:t>
            </a:r>
          </a:p>
        </p:txBody>
      </p:sp>
      <p:sp>
        <p:nvSpPr>
          <p:cNvPr id="7" name="Rectangle 6">
            <a:extLst>
              <a:ext uri="{FF2B5EF4-FFF2-40B4-BE49-F238E27FC236}">
                <a16:creationId xmlns:a16="http://schemas.microsoft.com/office/drawing/2014/main" id="{449EB97E-AA30-4BD8-A471-EFB64C44D3C6}"/>
              </a:ext>
            </a:extLst>
          </p:cNvPr>
          <p:cNvSpPr/>
          <p:nvPr/>
        </p:nvSpPr>
        <p:spPr>
          <a:xfrm>
            <a:off x="179090" y="2106293"/>
            <a:ext cx="11809710" cy="3847207"/>
          </a:xfrm>
          <a:prstGeom prst="rect">
            <a:avLst/>
          </a:prstGeom>
        </p:spPr>
        <p:txBody>
          <a:bodyPr wrap="square">
            <a:spAutoFit/>
          </a:bodyPr>
          <a:lstStyle/>
          <a:p>
            <a:r>
              <a:rPr lang="en-CA" sz="2800" dirty="0"/>
              <a:t>As the next year progressed, the Wehrmacht (German Armed Forces) would be pushed back into Germany by the US/Britain/Canada in the west and the Soviets in the east.</a:t>
            </a:r>
          </a:p>
          <a:p>
            <a:endParaRPr lang="en-CA" sz="1000" dirty="0"/>
          </a:p>
          <a:p>
            <a:r>
              <a:rPr lang="en-CA" sz="2800" dirty="0"/>
              <a:t>11 months after D-Day:	</a:t>
            </a:r>
            <a:r>
              <a:rPr lang="en-CA" sz="3200" dirty="0">
                <a:highlight>
                  <a:srgbClr val="FFFF00"/>
                </a:highlight>
              </a:rPr>
              <a:t>V-E Day</a:t>
            </a:r>
            <a:r>
              <a:rPr lang="en-CA" sz="3200" dirty="0"/>
              <a:t> </a:t>
            </a:r>
            <a:r>
              <a:rPr lang="en-CA" sz="2800" dirty="0"/>
              <a:t>(May 8, 1945: Victory Europe Day)</a:t>
            </a:r>
          </a:p>
          <a:p>
            <a:endParaRPr lang="en-CA" sz="1000" dirty="0"/>
          </a:p>
          <a:p>
            <a:r>
              <a:rPr lang="en-CA" sz="2800" dirty="0"/>
              <a:t>Then on August 15, days after “Little Boy” </a:t>
            </a:r>
            <a:r>
              <a:rPr lang="en-CA" sz="2400" dirty="0"/>
              <a:t>(Hiroshima) </a:t>
            </a:r>
            <a:r>
              <a:rPr lang="en-CA" sz="2800" dirty="0"/>
              <a:t>and “Fat Man” </a:t>
            </a:r>
            <a:r>
              <a:rPr lang="en-CA" sz="2400" dirty="0"/>
              <a:t>(Nagasaki), </a:t>
            </a:r>
            <a:endParaRPr lang="en-CA" sz="2800" dirty="0"/>
          </a:p>
          <a:p>
            <a:r>
              <a:rPr lang="en-CA" sz="2800" dirty="0"/>
              <a:t>				</a:t>
            </a:r>
            <a:r>
              <a:rPr lang="en-CA" sz="3200" dirty="0">
                <a:highlight>
                  <a:srgbClr val="FFFF00"/>
                </a:highlight>
              </a:rPr>
              <a:t>V-J Day</a:t>
            </a:r>
            <a:r>
              <a:rPr lang="en-CA" sz="3200" dirty="0"/>
              <a:t> </a:t>
            </a:r>
            <a:r>
              <a:rPr lang="en-CA" sz="2800" dirty="0"/>
              <a:t>(Victory Japan Day)</a:t>
            </a:r>
          </a:p>
          <a:p>
            <a:endParaRPr lang="en-CA" sz="1000" dirty="0"/>
          </a:p>
          <a:p>
            <a:endParaRPr lang="en-CA" sz="1000" dirty="0"/>
          </a:p>
          <a:p>
            <a:pPr algn="ctr"/>
            <a:r>
              <a:rPr lang="en-CA" sz="2800" dirty="0"/>
              <a:t>The Second World War has ended.</a:t>
            </a:r>
          </a:p>
        </p:txBody>
      </p:sp>
      <p:sp>
        <p:nvSpPr>
          <p:cNvPr id="11" name="Rectangle 10">
            <a:extLst>
              <a:ext uri="{FF2B5EF4-FFF2-40B4-BE49-F238E27FC236}">
                <a16:creationId xmlns:a16="http://schemas.microsoft.com/office/drawing/2014/main" id="{AE38736A-A4CB-4B2F-BF07-2C6222B57DA6}"/>
              </a:ext>
            </a:extLst>
          </p:cNvPr>
          <p:cNvSpPr/>
          <p:nvPr/>
        </p:nvSpPr>
        <p:spPr>
          <a:xfrm>
            <a:off x="0" y="1339581"/>
            <a:ext cx="12192000" cy="646331"/>
          </a:xfrm>
          <a:prstGeom prst="rect">
            <a:avLst/>
          </a:prstGeom>
        </p:spPr>
        <p:txBody>
          <a:bodyPr wrap="square">
            <a:spAutoFit/>
          </a:bodyPr>
          <a:lstStyle/>
          <a:p>
            <a:r>
              <a:rPr lang="en-CA" sz="3600" dirty="0"/>
              <a:t>• 209,000 Allied, 216,000 Axis casualties • 15,000 civilian deaths</a:t>
            </a:r>
          </a:p>
        </p:txBody>
      </p:sp>
    </p:spTree>
    <p:extLst>
      <p:ext uri="{BB962C8B-B14F-4D97-AF65-F5344CB8AC3E}">
        <p14:creationId xmlns:p14="http://schemas.microsoft.com/office/powerpoint/2010/main" val="218408199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EBA24A7B-15C1-4463-8FD1-D10A7DFE474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764222" y="2153959"/>
            <a:ext cx="6663555" cy="2550082"/>
          </a:xfrm>
          <a:prstGeom prst="rect">
            <a:avLst/>
          </a:prstGeom>
        </p:spPr>
      </p:pic>
    </p:spTree>
    <p:extLst>
      <p:ext uri="{BB962C8B-B14F-4D97-AF65-F5344CB8AC3E}">
        <p14:creationId xmlns:p14="http://schemas.microsoft.com/office/powerpoint/2010/main" val="54840902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6B13B3E4-B581-4400-A7DB-CE59A257B82F}"/>
              </a:ext>
            </a:extLst>
          </p:cNvPr>
          <p:cNvPicPr>
            <a:picLocks noChangeAspect="1"/>
          </p:cNvPicPr>
          <p:nvPr/>
        </p:nvPicPr>
        <p:blipFill rotWithShape="1">
          <a:blip r:embed="rId3">
            <a:duotone>
              <a:schemeClr val="bg2">
                <a:shade val="45000"/>
                <a:satMod val="135000"/>
              </a:schemeClr>
              <a:prstClr val="white"/>
            </a:duotone>
            <a:extLst>
              <a:ext uri="{BEBA8EAE-BF5A-486C-A8C5-ECC9F3942E4B}">
                <a14:imgProps xmlns:a14="http://schemas.microsoft.com/office/drawing/2010/main">
                  <a14:imgLayer r:embed="rId4">
                    <a14:imgEffect>
                      <a14:brightnessContrast bright="40000" contrast="-40000"/>
                    </a14:imgEffect>
                  </a14:imgLayer>
                </a14:imgProps>
              </a:ext>
              <a:ext uri="{28A0092B-C50C-407E-A947-70E740481C1C}">
                <a14:useLocalDpi xmlns:a14="http://schemas.microsoft.com/office/drawing/2010/main" val="0"/>
              </a:ext>
            </a:extLst>
          </a:blip>
          <a:srcRect b="17578"/>
          <a:stretch/>
        </p:blipFill>
        <p:spPr>
          <a:xfrm>
            <a:off x="179090" y="0"/>
            <a:ext cx="11020649" cy="6858000"/>
          </a:xfrm>
          <a:prstGeom prst="rect">
            <a:avLst/>
          </a:prstGeom>
        </p:spPr>
      </p:pic>
      <p:sp>
        <p:nvSpPr>
          <p:cNvPr id="8" name="Content Placeholder 2"/>
          <p:cNvSpPr>
            <a:spLocks noGrp="1"/>
          </p:cNvSpPr>
          <p:nvPr>
            <p:ph idx="1"/>
          </p:nvPr>
        </p:nvSpPr>
        <p:spPr>
          <a:xfrm>
            <a:off x="179091" y="725958"/>
            <a:ext cx="11833819" cy="6051685"/>
          </a:xfrm>
        </p:spPr>
        <p:txBody>
          <a:bodyPr>
            <a:noAutofit/>
          </a:bodyPr>
          <a:lstStyle/>
          <a:p>
            <a:pPr marL="0" indent="0">
              <a:lnSpc>
                <a:spcPct val="100000"/>
              </a:lnSpc>
              <a:spcBef>
                <a:spcPts val="0"/>
              </a:spcBef>
              <a:buNone/>
            </a:pPr>
            <a:endParaRPr lang="en-CA" sz="900" dirty="0"/>
          </a:p>
          <a:p>
            <a:pPr marL="0" indent="0">
              <a:lnSpc>
                <a:spcPct val="100000"/>
              </a:lnSpc>
              <a:spcBef>
                <a:spcPts val="0"/>
              </a:spcBef>
              <a:buNone/>
            </a:pPr>
            <a:r>
              <a:rPr lang="en-CA" sz="3200" dirty="0">
                <a:highlight>
                  <a:srgbClr val="00FF00"/>
                </a:highlight>
              </a:rPr>
              <a:t>1942</a:t>
            </a:r>
            <a:r>
              <a:rPr lang="en-CA" sz="3200" dirty="0"/>
              <a:t> - (cont’d) </a:t>
            </a:r>
            <a:r>
              <a:rPr lang="en-US" sz="3200" dirty="0"/>
              <a:t>– </a:t>
            </a:r>
            <a:r>
              <a:rPr lang="en-US" sz="3200" b="1" dirty="0">
                <a:solidFill>
                  <a:schemeClr val="accent1">
                    <a:lumMod val="75000"/>
                  </a:schemeClr>
                </a:solidFill>
              </a:rPr>
              <a:t>Dieppe;</a:t>
            </a:r>
            <a:r>
              <a:rPr lang="en-US" sz="3200" dirty="0">
                <a:solidFill>
                  <a:schemeClr val="accent1">
                    <a:lumMod val="75000"/>
                  </a:schemeClr>
                </a:solidFill>
              </a:rPr>
              <a:t> </a:t>
            </a:r>
            <a:r>
              <a:rPr lang="en-US" sz="3200" b="1" dirty="0">
                <a:solidFill>
                  <a:schemeClr val="accent1">
                    <a:lumMod val="75000"/>
                  </a:schemeClr>
                </a:solidFill>
              </a:rPr>
              <a:t>Battle of the St. Lawrence</a:t>
            </a:r>
            <a:endParaRPr lang="en-CA" sz="3200" b="1" dirty="0">
              <a:solidFill>
                <a:schemeClr val="accent1">
                  <a:lumMod val="75000"/>
                </a:schemeClr>
              </a:solidFill>
            </a:endParaRPr>
          </a:p>
          <a:p>
            <a:pPr marL="0" indent="0">
              <a:lnSpc>
                <a:spcPct val="100000"/>
              </a:lnSpc>
              <a:spcBef>
                <a:spcPts val="0"/>
              </a:spcBef>
              <a:buNone/>
            </a:pPr>
            <a:endParaRPr lang="en-CA" sz="900" dirty="0"/>
          </a:p>
          <a:p>
            <a:pPr marL="0" indent="0">
              <a:lnSpc>
                <a:spcPct val="100000"/>
              </a:lnSpc>
              <a:spcBef>
                <a:spcPts val="0"/>
              </a:spcBef>
              <a:buNone/>
            </a:pPr>
            <a:r>
              <a:rPr lang="en-CA" sz="3200" dirty="0"/>
              <a:t>1943	- </a:t>
            </a:r>
            <a:r>
              <a:rPr lang="en-CA" sz="3200" dirty="0">
                <a:highlight>
                  <a:srgbClr val="00FF00"/>
                </a:highlight>
              </a:rPr>
              <a:t>U.S.S.R.</a:t>
            </a:r>
            <a:r>
              <a:rPr lang="en-CA" sz="3200" dirty="0"/>
              <a:t> pushes back and retakes many of its cities</a:t>
            </a:r>
          </a:p>
          <a:p>
            <a:pPr marL="0" indent="0">
              <a:lnSpc>
                <a:spcPct val="100000"/>
              </a:lnSpc>
              <a:spcBef>
                <a:spcPts val="0"/>
              </a:spcBef>
              <a:buNone/>
            </a:pPr>
            <a:r>
              <a:rPr lang="en-CA" sz="3200" dirty="0"/>
              <a:t>	- </a:t>
            </a:r>
            <a:r>
              <a:rPr lang="en-CA" sz="3200" b="1" dirty="0">
                <a:solidFill>
                  <a:schemeClr val="accent1">
                    <a:lumMod val="75000"/>
                  </a:schemeClr>
                </a:solidFill>
              </a:rPr>
              <a:t>Operation Husky </a:t>
            </a:r>
            <a:r>
              <a:rPr lang="en-CA" sz="3200" dirty="0"/>
              <a:t>(Allies invade Sicily)</a:t>
            </a:r>
          </a:p>
          <a:p>
            <a:pPr marL="0" indent="0">
              <a:lnSpc>
                <a:spcPct val="100000"/>
              </a:lnSpc>
              <a:spcBef>
                <a:spcPts val="0"/>
              </a:spcBef>
              <a:buNone/>
            </a:pPr>
            <a:endParaRPr lang="en-CA" sz="900" dirty="0"/>
          </a:p>
          <a:p>
            <a:pPr marL="0" indent="0">
              <a:lnSpc>
                <a:spcPct val="100000"/>
              </a:lnSpc>
              <a:spcBef>
                <a:spcPts val="0"/>
              </a:spcBef>
              <a:buNone/>
            </a:pPr>
            <a:r>
              <a:rPr lang="en-CA" sz="3200" dirty="0"/>
              <a:t>1944	- Allies land at Anzio, Italy; </a:t>
            </a:r>
            <a:r>
              <a:rPr lang="en-CA" sz="3200" dirty="0">
                <a:highlight>
                  <a:srgbClr val="00FF00"/>
                </a:highlight>
              </a:rPr>
              <a:t>Soviets</a:t>
            </a:r>
            <a:r>
              <a:rPr lang="en-CA" sz="3200" dirty="0"/>
              <a:t> continue westward</a:t>
            </a:r>
          </a:p>
          <a:p>
            <a:pPr marL="0" indent="0">
              <a:lnSpc>
                <a:spcPct val="100000"/>
              </a:lnSpc>
              <a:spcBef>
                <a:spcPts val="0"/>
              </a:spcBef>
              <a:buNone/>
            </a:pPr>
            <a:r>
              <a:rPr lang="en-CA" sz="3200" dirty="0"/>
              <a:t>	- </a:t>
            </a:r>
            <a:r>
              <a:rPr lang="en-CA" sz="3200" b="1" dirty="0">
                <a:solidFill>
                  <a:schemeClr val="accent1">
                    <a:lumMod val="75000"/>
                  </a:schemeClr>
                </a:solidFill>
              </a:rPr>
              <a:t>Normandy Invasion</a:t>
            </a:r>
            <a:r>
              <a:rPr lang="en-CA" sz="3200" dirty="0"/>
              <a:t> (</a:t>
            </a:r>
            <a:r>
              <a:rPr lang="en-CA" sz="3200" b="1" dirty="0">
                <a:solidFill>
                  <a:schemeClr val="accent1">
                    <a:lumMod val="75000"/>
                  </a:schemeClr>
                </a:solidFill>
              </a:rPr>
              <a:t>D-Day</a:t>
            </a:r>
            <a:r>
              <a:rPr lang="en-CA" sz="3200" dirty="0"/>
              <a:t>), then Battle of the Bulge</a:t>
            </a:r>
          </a:p>
          <a:p>
            <a:pPr marL="0" indent="0">
              <a:lnSpc>
                <a:spcPct val="100000"/>
              </a:lnSpc>
              <a:spcBef>
                <a:spcPts val="0"/>
              </a:spcBef>
              <a:buNone/>
            </a:pPr>
            <a:endParaRPr lang="en-CA" sz="900" dirty="0"/>
          </a:p>
          <a:p>
            <a:pPr marL="0" indent="0">
              <a:lnSpc>
                <a:spcPct val="100000"/>
              </a:lnSpc>
              <a:spcBef>
                <a:spcPts val="0"/>
              </a:spcBef>
              <a:buNone/>
            </a:pPr>
            <a:r>
              <a:rPr lang="en-CA" sz="3200" dirty="0"/>
              <a:t>1945	- </a:t>
            </a:r>
            <a:r>
              <a:rPr lang="en-CA" sz="3200" dirty="0">
                <a:highlight>
                  <a:srgbClr val="00FF00"/>
                </a:highlight>
              </a:rPr>
              <a:t>Allies and Soviets are rolling</a:t>
            </a:r>
            <a:r>
              <a:rPr lang="en-CA" sz="3200" dirty="0"/>
              <a:t>; Auschwitz liberated by U.S.S.R.</a:t>
            </a:r>
          </a:p>
          <a:p>
            <a:pPr marL="0" indent="0">
              <a:lnSpc>
                <a:spcPct val="100000"/>
              </a:lnSpc>
              <a:spcBef>
                <a:spcPts val="0"/>
              </a:spcBef>
              <a:buNone/>
            </a:pPr>
            <a:r>
              <a:rPr lang="en-CA" sz="3200" dirty="0"/>
              <a:t>	- Soviets win race to Berlin; Hitler commits suicide</a:t>
            </a:r>
          </a:p>
          <a:p>
            <a:pPr marL="0" indent="0">
              <a:lnSpc>
                <a:spcPct val="100000"/>
              </a:lnSpc>
              <a:spcBef>
                <a:spcPts val="0"/>
              </a:spcBef>
              <a:buNone/>
            </a:pPr>
            <a:r>
              <a:rPr lang="en-CA" sz="3200" dirty="0"/>
              <a:t>	- </a:t>
            </a:r>
            <a:r>
              <a:rPr lang="en-CA" sz="3200" dirty="0">
                <a:highlight>
                  <a:srgbClr val="FFFF00"/>
                </a:highlight>
              </a:rPr>
              <a:t>MAY 8</a:t>
            </a:r>
            <a:r>
              <a:rPr lang="en-CA" sz="3200" baseline="30000" dirty="0">
                <a:highlight>
                  <a:srgbClr val="FFFF00"/>
                </a:highlight>
              </a:rPr>
              <a:t>th</a:t>
            </a:r>
            <a:r>
              <a:rPr lang="en-CA" sz="3200" dirty="0">
                <a:highlight>
                  <a:srgbClr val="FFFF00"/>
                </a:highlight>
              </a:rPr>
              <a:t> = V-E Day (E=Europe)</a:t>
            </a:r>
          </a:p>
          <a:p>
            <a:pPr marL="0" indent="0">
              <a:lnSpc>
                <a:spcPct val="100000"/>
              </a:lnSpc>
              <a:spcBef>
                <a:spcPts val="0"/>
              </a:spcBef>
              <a:buNone/>
            </a:pPr>
            <a:r>
              <a:rPr lang="en-CA" sz="3200" dirty="0"/>
              <a:t>	- U.S.A. </a:t>
            </a:r>
            <a:r>
              <a:rPr lang="en-CA" sz="3200" dirty="0">
                <a:highlight>
                  <a:srgbClr val="00FF00"/>
                </a:highlight>
              </a:rPr>
              <a:t>“A”-Bombs</a:t>
            </a:r>
            <a:r>
              <a:rPr lang="en-CA" sz="3200" dirty="0"/>
              <a:t>: Hiroshima (Aug 6</a:t>
            </a:r>
            <a:r>
              <a:rPr lang="en-CA" sz="3200" baseline="30000" dirty="0"/>
              <a:t>th</a:t>
            </a:r>
            <a:r>
              <a:rPr lang="en-CA" sz="3200" dirty="0"/>
              <a:t>) and Nagasaki (Aug 9</a:t>
            </a:r>
            <a:r>
              <a:rPr lang="en-CA" sz="3200" baseline="30000" dirty="0"/>
              <a:t>th</a:t>
            </a:r>
            <a:r>
              <a:rPr lang="en-CA" sz="3200" dirty="0"/>
              <a:t>)</a:t>
            </a:r>
          </a:p>
          <a:p>
            <a:pPr marL="0" indent="0">
              <a:lnSpc>
                <a:spcPct val="100000"/>
              </a:lnSpc>
              <a:spcBef>
                <a:spcPts val="0"/>
              </a:spcBef>
              <a:buNone/>
            </a:pPr>
            <a:r>
              <a:rPr lang="en-CA" sz="3200" dirty="0"/>
              <a:t>	- </a:t>
            </a:r>
            <a:r>
              <a:rPr lang="en-CA" sz="3200" dirty="0">
                <a:highlight>
                  <a:srgbClr val="FFFF00"/>
                </a:highlight>
              </a:rPr>
              <a:t>AUG 15</a:t>
            </a:r>
            <a:r>
              <a:rPr lang="en-CA" sz="3200" baseline="30000" dirty="0">
                <a:highlight>
                  <a:srgbClr val="FFFF00"/>
                </a:highlight>
              </a:rPr>
              <a:t>th</a:t>
            </a:r>
            <a:r>
              <a:rPr lang="en-CA" sz="3200" dirty="0">
                <a:highlight>
                  <a:srgbClr val="FFFF00"/>
                </a:highlight>
              </a:rPr>
              <a:t> = V-J Day (J=Japan)</a:t>
            </a:r>
            <a:r>
              <a:rPr lang="en-CA" sz="3200" dirty="0"/>
              <a:t>  </a:t>
            </a:r>
            <a:r>
              <a:rPr lang="en-CA" sz="3200" dirty="0">
                <a:sym typeface="Wingdings" panose="05000000000000000000" pitchFamily="2" charset="2"/>
              </a:rPr>
              <a:t>  </a:t>
            </a:r>
            <a:r>
              <a:rPr lang="en-CA" sz="3200" b="1" dirty="0">
                <a:sym typeface="Wingdings" panose="05000000000000000000" pitchFamily="2" charset="2"/>
              </a:rPr>
              <a:t>War Ends</a:t>
            </a:r>
            <a:r>
              <a:rPr lang="en-CA" sz="3200" dirty="0"/>
              <a:t> </a:t>
            </a:r>
          </a:p>
        </p:txBody>
      </p:sp>
      <p:pic>
        <p:nvPicPr>
          <p:cNvPr id="4" name="Picture 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79090" y="167704"/>
            <a:ext cx="2278883" cy="477898"/>
          </a:xfrm>
          <a:prstGeom prst="rect">
            <a:avLst/>
          </a:prstGeom>
        </p:spPr>
      </p:pic>
      <p:sp>
        <p:nvSpPr>
          <p:cNvPr id="9" name="Title 1">
            <a:extLst>
              <a:ext uri="{FF2B5EF4-FFF2-40B4-BE49-F238E27FC236}">
                <a16:creationId xmlns:a16="http://schemas.microsoft.com/office/drawing/2014/main" id="{3410124F-66FC-4D36-B9AE-D6026D7D9A04}"/>
              </a:ext>
            </a:extLst>
          </p:cNvPr>
          <p:cNvSpPr>
            <a:spLocks noGrp="1"/>
          </p:cNvSpPr>
          <p:nvPr>
            <p:ph type="title"/>
          </p:nvPr>
        </p:nvSpPr>
        <p:spPr>
          <a:xfrm>
            <a:off x="2457973" y="3112"/>
            <a:ext cx="8581601" cy="815969"/>
          </a:xfrm>
        </p:spPr>
        <p:txBody>
          <a:bodyPr>
            <a:normAutofit/>
          </a:bodyPr>
          <a:lstStyle/>
          <a:p>
            <a:pPr algn="ctr"/>
            <a:r>
              <a:rPr lang="en-CA" b="1" dirty="0">
                <a:solidFill>
                  <a:schemeClr val="accent1">
                    <a:lumMod val="75000"/>
                  </a:schemeClr>
                </a:solidFill>
              </a:rPr>
              <a:t>World War 2:  1942 – 45 Key Events</a:t>
            </a:r>
          </a:p>
        </p:txBody>
      </p:sp>
    </p:spTree>
    <p:extLst>
      <p:ext uri="{BB962C8B-B14F-4D97-AF65-F5344CB8AC3E}">
        <p14:creationId xmlns:p14="http://schemas.microsoft.com/office/powerpoint/2010/main" val="188101659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Content Placeholder 2">
            <a:extLst>
              <a:ext uri="{FF2B5EF4-FFF2-40B4-BE49-F238E27FC236}">
                <a16:creationId xmlns:a16="http://schemas.microsoft.com/office/drawing/2014/main" id="{C92A7867-71E3-4ACA-9DC0-6E331093B370}"/>
              </a:ext>
            </a:extLst>
          </p:cNvPr>
          <p:cNvSpPr txBox="1">
            <a:spLocks/>
          </p:cNvSpPr>
          <p:nvPr/>
        </p:nvSpPr>
        <p:spPr>
          <a:xfrm>
            <a:off x="0" y="2356051"/>
            <a:ext cx="6646503" cy="4501949"/>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0"/>
              </a:spcBef>
              <a:buNone/>
            </a:pPr>
            <a:endParaRPr lang="en-CA" sz="2700" dirty="0"/>
          </a:p>
        </p:txBody>
      </p:sp>
      <p:pic>
        <p:nvPicPr>
          <p:cNvPr id="5" name="Picture 4">
            <a:extLst>
              <a:ext uri="{FF2B5EF4-FFF2-40B4-BE49-F238E27FC236}">
                <a16:creationId xmlns:a16="http://schemas.microsoft.com/office/drawing/2014/main" id="{4A645AC3-F6E6-484C-B1D2-375B1FD0E981}"/>
              </a:ext>
            </a:extLst>
          </p:cNvPr>
          <p:cNvPicPr>
            <a:picLocks noChangeAspect="1"/>
          </p:cNvPicPr>
          <p:nvPr/>
        </p:nvPicPr>
        <p:blipFill rotWithShape="1">
          <a:blip r:embed="rId3">
            <a:extLst>
              <a:ext uri="{28A0092B-C50C-407E-A947-70E740481C1C}">
                <a14:useLocalDpi xmlns:a14="http://schemas.microsoft.com/office/drawing/2010/main" val="0"/>
              </a:ext>
            </a:extLst>
          </a:blip>
          <a:srcRect l="2524" t="5943"/>
          <a:stretch/>
        </p:blipFill>
        <p:spPr>
          <a:xfrm>
            <a:off x="313897" y="1122345"/>
            <a:ext cx="11655189" cy="5735655"/>
          </a:xfrm>
          <a:prstGeom prst="rect">
            <a:avLst/>
          </a:prstGeom>
        </p:spPr>
      </p:pic>
      <p:sp>
        <p:nvSpPr>
          <p:cNvPr id="13" name="Content Placeholder 2">
            <a:extLst>
              <a:ext uri="{FF2B5EF4-FFF2-40B4-BE49-F238E27FC236}">
                <a16:creationId xmlns:a16="http://schemas.microsoft.com/office/drawing/2014/main" id="{190FAD2E-301F-4BCE-8375-3C9A085EABC2}"/>
              </a:ext>
            </a:extLst>
          </p:cNvPr>
          <p:cNvSpPr txBox="1">
            <a:spLocks/>
          </p:cNvSpPr>
          <p:nvPr/>
        </p:nvSpPr>
        <p:spPr>
          <a:xfrm>
            <a:off x="2063085" y="464892"/>
            <a:ext cx="8065828" cy="462835"/>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0"/>
              </a:spcBef>
              <a:buFont typeface="Arial" panose="020B0604020202020204" pitchFamily="34" charset="0"/>
              <a:buNone/>
            </a:pPr>
            <a:r>
              <a:rPr lang="en-US" b="1" dirty="0"/>
              <a:t>Objective</a:t>
            </a:r>
            <a:r>
              <a:rPr lang="en-US" dirty="0"/>
              <a:t>: To seize, hold, destroy an enemy-held port.</a:t>
            </a:r>
            <a:r>
              <a:rPr lang="en-CA" sz="3200" dirty="0"/>
              <a:t> </a:t>
            </a:r>
          </a:p>
        </p:txBody>
      </p:sp>
      <p:sp>
        <p:nvSpPr>
          <p:cNvPr id="14" name="Content Placeholder 2">
            <a:extLst>
              <a:ext uri="{FF2B5EF4-FFF2-40B4-BE49-F238E27FC236}">
                <a16:creationId xmlns:a16="http://schemas.microsoft.com/office/drawing/2014/main" id="{C12E6077-96CA-4ECD-AB66-302A0B12ACA0}"/>
              </a:ext>
            </a:extLst>
          </p:cNvPr>
          <p:cNvSpPr txBox="1">
            <a:spLocks/>
          </p:cNvSpPr>
          <p:nvPr/>
        </p:nvSpPr>
        <p:spPr>
          <a:xfrm>
            <a:off x="1405720" y="952914"/>
            <a:ext cx="2836415" cy="819704"/>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spcBef>
                <a:spcPts val="0"/>
              </a:spcBef>
              <a:buFontTx/>
              <a:buChar char="-"/>
            </a:pPr>
            <a:r>
              <a:rPr lang="en-US" dirty="0"/>
              <a:t>Gain intelligence</a:t>
            </a:r>
          </a:p>
          <a:p>
            <a:pPr>
              <a:lnSpc>
                <a:spcPct val="100000"/>
              </a:lnSpc>
              <a:spcBef>
                <a:spcPts val="0"/>
              </a:spcBef>
              <a:buFontTx/>
              <a:buChar char="-"/>
            </a:pPr>
            <a:r>
              <a:rPr lang="en-US" dirty="0"/>
              <a:t>Morale</a:t>
            </a:r>
            <a:endParaRPr lang="en-CA" sz="2400" dirty="0"/>
          </a:p>
          <a:p>
            <a:pPr marL="0" indent="0" algn="ctr">
              <a:buFont typeface="Arial" panose="020B0604020202020204" pitchFamily="34" charset="0"/>
              <a:buNone/>
            </a:pPr>
            <a:r>
              <a:rPr lang="en-CA" sz="3200" dirty="0"/>
              <a:t> </a:t>
            </a:r>
          </a:p>
        </p:txBody>
      </p:sp>
      <p:sp>
        <p:nvSpPr>
          <p:cNvPr id="17" name="Content Placeholder 2">
            <a:extLst>
              <a:ext uri="{FF2B5EF4-FFF2-40B4-BE49-F238E27FC236}">
                <a16:creationId xmlns:a16="http://schemas.microsoft.com/office/drawing/2014/main" id="{239CBB5E-1A14-4BE9-9F01-7C99B82D761E}"/>
              </a:ext>
            </a:extLst>
          </p:cNvPr>
          <p:cNvSpPr txBox="1">
            <a:spLocks/>
          </p:cNvSpPr>
          <p:nvPr/>
        </p:nvSpPr>
        <p:spPr>
          <a:xfrm>
            <a:off x="2234371" y="-29837"/>
            <a:ext cx="7723257" cy="651162"/>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00000"/>
              </a:lnSpc>
              <a:spcBef>
                <a:spcPts val="0"/>
              </a:spcBef>
              <a:buFont typeface="Arial" panose="020B0604020202020204" pitchFamily="34" charset="0"/>
              <a:buNone/>
            </a:pPr>
            <a:r>
              <a:rPr lang="en-US" sz="3600" b="1" u="sng" dirty="0">
                <a:solidFill>
                  <a:schemeClr val="accent1">
                    <a:lumMod val="75000"/>
                  </a:schemeClr>
                </a:solidFill>
                <a:latin typeface="+mj-lt"/>
              </a:rPr>
              <a:t>Dieppe</a:t>
            </a:r>
            <a:r>
              <a:rPr lang="en-US" sz="3600" b="1" dirty="0">
                <a:solidFill>
                  <a:schemeClr val="accent1">
                    <a:lumMod val="75000"/>
                  </a:schemeClr>
                </a:solidFill>
                <a:latin typeface="+mj-lt"/>
              </a:rPr>
              <a:t>, </a:t>
            </a:r>
            <a:r>
              <a:rPr lang="en-US" sz="3600" dirty="0">
                <a:solidFill>
                  <a:schemeClr val="accent1">
                    <a:lumMod val="75000"/>
                  </a:schemeClr>
                </a:solidFill>
                <a:latin typeface="+mj-lt"/>
              </a:rPr>
              <a:t>Operation Jubilee, 1942 August</a:t>
            </a:r>
            <a:endParaRPr lang="en-CA" sz="3600" dirty="0">
              <a:solidFill>
                <a:schemeClr val="accent1">
                  <a:lumMod val="75000"/>
                </a:schemeClr>
              </a:solidFill>
              <a:latin typeface="+mj-lt"/>
            </a:endParaRPr>
          </a:p>
        </p:txBody>
      </p:sp>
      <p:sp>
        <p:nvSpPr>
          <p:cNvPr id="18" name="Content Placeholder 2">
            <a:extLst>
              <a:ext uri="{FF2B5EF4-FFF2-40B4-BE49-F238E27FC236}">
                <a16:creationId xmlns:a16="http://schemas.microsoft.com/office/drawing/2014/main" id="{345F2320-1D5B-474E-9846-B1838F212BC5}"/>
              </a:ext>
            </a:extLst>
          </p:cNvPr>
          <p:cNvSpPr txBox="1">
            <a:spLocks/>
          </p:cNvSpPr>
          <p:nvPr/>
        </p:nvSpPr>
        <p:spPr>
          <a:xfrm>
            <a:off x="188882" y="953235"/>
            <a:ext cx="1216838" cy="507184"/>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CA" sz="3200" dirty="0"/>
              <a:t>Why? </a:t>
            </a:r>
          </a:p>
        </p:txBody>
      </p:sp>
    </p:spTree>
    <p:extLst>
      <p:ext uri="{BB962C8B-B14F-4D97-AF65-F5344CB8AC3E}">
        <p14:creationId xmlns:p14="http://schemas.microsoft.com/office/powerpoint/2010/main" val="344569584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79090" y="167704"/>
            <a:ext cx="2278883" cy="477898"/>
          </a:xfrm>
          <a:prstGeom prst="rect">
            <a:avLst/>
          </a:prstGeom>
        </p:spPr>
      </p:pic>
      <p:pic>
        <p:nvPicPr>
          <p:cNvPr id="3" name="Picture 2">
            <a:extLst>
              <a:ext uri="{FF2B5EF4-FFF2-40B4-BE49-F238E27FC236}">
                <a16:creationId xmlns:a16="http://schemas.microsoft.com/office/drawing/2014/main" id="{3C1ECDDE-AAA4-4DC4-ABF9-ACD0018425E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851887" y="645602"/>
            <a:ext cx="5276045" cy="6129805"/>
          </a:xfrm>
          <a:prstGeom prst="rect">
            <a:avLst/>
          </a:prstGeom>
          <a:ln w="31750">
            <a:solidFill>
              <a:srgbClr val="C00000"/>
            </a:solidFill>
          </a:ln>
        </p:spPr>
      </p:pic>
      <p:sp>
        <p:nvSpPr>
          <p:cNvPr id="8" name="Content Placeholder 2">
            <a:extLst>
              <a:ext uri="{FF2B5EF4-FFF2-40B4-BE49-F238E27FC236}">
                <a16:creationId xmlns:a16="http://schemas.microsoft.com/office/drawing/2014/main" id="{BC6AB519-B78B-466F-92C4-EC37FC5762C1}"/>
              </a:ext>
            </a:extLst>
          </p:cNvPr>
          <p:cNvSpPr txBox="1">
            <a:spLocks/>
          </p:cNvSpPr>
          <p:nvPr/>
        </p:nvSpPr>
        <p:spPr>
          <a:xfrm>
            <a:off x="10461099" y="1149528"/>
            <a:ext cx="1608114" cy="1920177"/>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00000"/>
              </a:lnSpc>
              <a:spcBef>
                <a:spcPts val="0"/>
              </a:spcBef>
              <a:buFont typeface="Arial" panose="020B0604020202020204" pitchFamily="34" charset="0"/>
              <a:buNone/>
            </a:pPr>
            <a:r>
              <a:rPr lang="en-US" sz="2400" dirty="0"/>
              <a:t>Inspecting the Dieppe </a:t>
            </a:r>
            <a:r>
              <a:rPr lang="en-US" sz="2400" dirty="0" err="1"/>
              <a:t>defences</a:t>
            </a:r>
            <a:r>
              <a:rPr lang="en-US" sz="2400" dirty="0"/>
              <a:t> months after D-Day</a:t>
            </a:r>
            <a:r>
              <a:rPr lang="en-CA" sz="2400" dirty="0"/>
              <a:t> </a:t>
            </a:r>
          </a:p>
        </p:txBody>
      </p:sp>
      <p:sp>
        <p:nvSpPr>
          <p:cNvPr id="12" name="Content Placeholder 2">
            <a:extLst>
              <a:ext uri="{FF2B5EF4-FFF2-40B4-BE49-F238E27FC236}">
                <a16:creationId xmlns:a16="http://schemas.microsoft.com/office/drawing/2014/main" id="{C92A7867-71E3-4ACA-9DC0-6E331093B370}"/>
              </a:ext>
            </a:extLst>
          </p:cNvPr>
          <p:cNvSpPr txBox="1">
            <a:spLocks/>
          </p:cNvSpPr>
          <p:nvPr/>
        </p:nvSpPr>
        <p:spPr>
          <a:xfrm>
            <a:off x="122788" y="874197"/>
            <a:ext cx="6646503" cy="5760768"/>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0"/>
              </a:spcBef>
              <a:buNone/>
            </a:pPr>
            <a:r>
              <a:rPr lang="en-US" b="1" dirty="0"/>
              <a:t>Result</a:t>
            </a:r>
            <a:r>
              <a:rPr lang="en-US" dirty="0"/>
              <a:t>: </a:t>
            </a:r>
          </a:p>
          <a:p>
            <a:pPr marL="0" indent="0">
              <a:lnSpc>
                <a:spcPct val="100000"/>
              </a:lnSpc>
              <a:spcBef>
                <a:spcPts val="0"/>
              </a:spcBef>
              <a:buNone/>
            </a:pPr>
            <a:r>
              <a:rPr lang="en-US" dirty="0"/>
              <a:t>6000 soldiers (5000 are Canadian) repelled</a:t>
            </a:r>
          </a:p>
          <a:p>
            <a:pPr marL="0" indent="0" algn="ctr">
              <a:lnSpc>
                <a:spcPct val="100000"/>
              </a:lnSpc>
              <a:spcBef>
                <a:spcPts val="0"/>
              </a:spcBef>
              <a:buNone/>
            </a:pPr>
            <a:r>
              <a:rPr lang="en-US" b="1" dirty="0"/>
              <a:t>60% killed, wounded, or captured</a:t>
            </a:r>
          </a:p>
          <a:p>
            <a:pPr marL="0" indent="0">
              <a:lnSpc>
                <a:spcPct val="100000"/>
              </a:lnSpc>
              <a:spcBef>
                <a:spcPts val="0"/>
              </a:spcBef>
              <a:buNone/>
            </a:pPr>
            <a:endParaRPr lang="en-US" sz="1100" dirty="0"/>
          </a:p>
          <a:p>
            <a:pPr marL="0" indent="0">
              <a:lnSpc>
                <a:spcPct val="100000"/>
              </a:lnSpc>
              <a:spcBef>
                <a:spcPts val="0"/>
              </a:spcBef>
              <a:buNone/>
            </a:pPr>
            <a:r>
              <a:rPr lang="en-US" u="sng" dirty="0"/>
              <a:t>Lessons Learned</a:t>
            </a:r>
            <a:r>
              <a:rPr lang="en-US" dirty="0"/>
              <a:t>:</a:t>
            </a:r>
            <a:endParaRPr lang="en-US" sz="2700" dirty="0"/>
          </a:p>
          <a:p>
            <a:pPr>
              <a:lnSpc>
                <a:spcPct val="100000"/>
              </a:lnSpc>
              <a:spcBef>
                <a:spcPts val="0"/>
              </a:spcBef>
              <a:buFontTx/>
              <a:buChar char="-"/>
            </a:pPr>
            <a:r>
              <a:rPr lang="en-US" sz="2700" dirty="0"/>
              <a:t>Surprise and secrecy (and deception)</a:t>
            </a:r>
          </a:p>
          <a:p>
            <a:pPr>
              <a:lnSpc>
                <a:spcPct val="100000"/>
              </a:lnSpc>
              <a:spcBef>
                <a:spcPts val="0"/>
              </a:spcBef>
              <a:buFontTx/>
              <a:buChar char="-"/>
            </a:pPr>
            <a:r>
              <a:rPr lang="en-US" sz="2700" dirty="0"/>
              <a:t>Planning and preparation</a:t>
            </a:r>
          </a:p>
          <a:p>
            <a:pPr>
              <a:lnSpc>
                <a:spcPct val="100000"/>
              </a:lnSpc>
              <a:spcBef>
                <a:spcPts val="0"/>
              </a:spcBef>
              <a:buFontTx/>
              <a:buChar char="-"/>
            </a:pPr>
            <a:r>
              <a:rPr lang="en-US" sz="2700" dirty="0"/>
              <a:t>Casualties inevitable on beach (need speed)</a:t>
            </a:r>
          </a:p>
          <a:p>
            <a:pPr>
              <a:lnSpc>
                <a:spcPct val="100000"/>
              </a:lnSpc>
              <a:spcBef>
                <a:spcPts val="0"/>
              </a:spcBef>
              <a:buFontTx/>
              <a:buChar char="-"/>
            </a:pPr>
            <a:r>
              <a:rPr lang="en-US" sz="2700" dirty="0"/>
              <a:t>Solid ground required to land machinery</a:t>
            </a:r>
          </a:p>
          <a:p>
            <a:pPr>
              <a:lnSpc>
                <a:spcPct val="100000"/>
              </a:lnSpc>
              <a:spcBef>
                <a:spcPts val="0"/>
              </a:spcBef>
              <a:buFontTx/>
              <a:buChar char="-"/>
            </a:pPr>
            <a:r>
              <a:rPr lang="en-US" sz="2700" dirty="0"/>
              <a:t>Coordination between air, sea, ground</a:t>
            </a:r>
          </a:p>
          <a:p>
            <a:pPr>
              <a:lnSpc>
                <a:spcPct val="100000"/>
              </a:lnSpc>
              <a:spcBef>
                <a:spcPts val="0"/>
              </a:spcBef>
              <a:buFontTx/>
              <a:buChar char="-"/>
            </a:pPr>
            <a:r>
              <a:rPr lang="en-US" sz="2700" dirty="0" err="1"/>
              <a:t>Harbours</a:t>
            </a:r>
            <a:r>
              <a:rPr lang="en-US" sz="2700" dirty="0"/>
              <a:t> will be sabotaged by the enemy</a:t>
            </a:r>
          </a:p>
          <a:p>
            <a:pPr>
              <a:lnSpc>
                <a:spcPct val="100000"/>
              </a:lnSpc>
              <a:spcBef>
                <a:spcPts val="0"/>
              </a:spcBef>
              <a:buFontTx/>
              <a:buChar char="-"/>
            </a:pPr>
            <a:r>
              <a:rPr lang="en-US" sz="2700" dirty="0"/>
              <a:t>Seize key bridges inland at same time</a:t>
            </a:r>
          </a:p>
          <a:p>
            <a:pPr marL="0" indent="0">
              <a:lnSpc>
                <a:spcPct val="100000"/>
              </a:lnSpc>
              <a:spcBef>
                <a:spcPts val="0"/>
              </a:spcBef>
              <a:buNone/>
            </a:pPr>
            <a:endParaRPr lang="en-US" sz="1050" dirty="0"/>
          </a:p>
          <a:p>
            <a:pPr marL="0" indent="0" algn="ctr">
              <a:lnSpc>
                <a:spcPct val="100000"/>
              </a:lnSpc>
              <a:spcBef>
                <a:spcPts val="0"/>
              </a:spcBef>
              <a:buNone/>
            </a:pPr>
            <a:r>
              <a:rPr lang="en-CA" sz="2700" dirty="0"/>
              <a:t>- - </a:t>
            </a:r>
            <a:r>
              <a:rPr lang="en-CA" sz="2700" b="1" dirty="0"/>
              <a:t>REMEMBER THESE LESSONS</a:t>
            </a:r>
            <a:r>
              <a:rPr lang="en-CA" sz="2700" dirty="0"/>
              <a:t>! - -</a:t>
            </a:r>
          </a:p>
        </p:txBody>
      </p:sp>
      <p:sp>
        <p:nvSpPr>
          <p:cNvPr id="9" name="Content Placeholder 2">
            <a:extLst>
              <a:ext uri="{FF2B5EF4-FFF2-40B4-BE49-F238E27FC236}">
                <a16:creationId xmlns:a16="http://schemas.microsoft.com/office/drawing/2014/main" id="{9521E4C8-4041-4B2A-B57F-F97CB59C67E8}"/>
              </a:ext>
            </a:extLst>
          </p:cNvPr>
          <p:cNvSpPr txBox="1">
            <a:spLocks/>
          </p:cNvSpPr>
          <p:nvPr/>
        </p:nvSpPr>
        <p:spPr>
          <a:xfrm>
            <a:off x="2457973" y="0"/>
            <a:ext cx="7723257" cy="651162"/>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00000"/>
              </a:lnSpc>
              <a:spcBef>
                <a:spcPts val="0"/>
              </a:spcBef>
              <a:buFont typeface="Arial" panose="020B0604020202020204" pitchFamily="34" charset="0"/>
              <a:buNone/>
            </a:pPr>
            <a:r>
              <a:rPr lang="en-US" sz="3600" b="1" u="sng" dirty="0">
                <a:solidFill>
                  <a:schemeClr val="accent1">
                    <a:lumMod val="75000"/>
                  </a:schemeClr>
                </a:solidFill>
                <a:latin typeface="+mj-lt"/>
              </a:rPr>
              <a:t>Dieppe</a:t>
            </a:r>
            <a:r>
              <a:rPr lang="en-US" sz="3600" b="1" dirty="0">
                <a:solidFill>
                  <a:schemeClr val="accent1">
                    <a:lumMod val="75000"/>
                  </a:schemeClr>
                </a:solidFill>
                <a:latin typeface="+mj-lt"/>
              </a:rPr>
              <a:t>: </a:t>
            </a:r>
            <a:r>
              <a:rPr lang="en-US" sz="3600" dirty="0">
                <a:solidFill>
                  <a:schemeClr val="accent1">
                    <a:lumMod val="75000"/>
                  </a:schemeClr>
                </a:solidFill>
                <a:latin typeface="+mj-lt"/>
              </a:rPr>
              <a:t>Operation Jubilee, 1942 August</a:t>
            </a:r>
            <a:endParaRPr lang="en-CA" sz="3600" dirty="0">
              <a:solidFill>
                <a:schemeClr val="accent1">
                  <a:lumMod val="75000"/>
                </a:schemeClr>
              </a:solidFill>
              <a:latin typeface="+mj-lt"/>
            </a:endParaRPr>
          </a:p>
        </p:txBody>
      </p:sp>
    </p:spTree>
    <p:extLst>
      <p:ext uri="{BB962C8B-B14F-4D97-AF65-F5344CB8AC3E}">
        <p14:creationId xmlns:p14="http://schemas.microsoft.com/office/powerpoint/2010/main" val="104775211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79090" y="167704"/>
            <a:ext cx="2278883" cy="477898"/>
          </a:xfrm>
          <a:prstGeom prst="rect">
            <a:avLst/>
          </a:prstGeom>
        </p:spPr>
      </p:pic>
      <p:sp>
        <p:nvSpPr>
          <p:cNvPr id="8" name="Title 1">
            <a:extLst>
              <a:ext uri="{FF2B5EF4-FFF2-40B4-BE49-F238E27FC236}">
                <a16:creationId xmlns:a16="http://schemas.microsoft.com/office/drawing/2014/main" id="{E2A48172-4E6B-4EA1-9B1B-832AFB9E25A5}"/>
              </a:ext>
            </a:extLst>
          </p:cNvPr>
          <p:cNvSpPr>
            <a:spLocks noGrp="1"/>
          </p:cNvSpPr>
          <p:nvPr>
            <p:ph type="title"/>
          </p:nvPr>
        </p:nvSpPr>
        <p:spPr>
          <a:xfrm>
            <a:off x="2514277" y="96960"/>
            <a:ext cx="9554936" cy="591731"/>
          </a:xfrm>
        </p:spPr>
        <p:txBody>
          <a:bodyPr>
            <a:noAutofit/>
          </a:bodyPr>
          <a:lstStyle/>
          <a:p>
            <a:r>
              <a:rPr lang="en-US" sz="3000" b="1" dirty="0">
                <a:solidFill>
                  <a:schemeClr val="accent1">
                    <a:lumMod val="75000"/>
                  </a:schemeClr>
                </a:solidFill>
              </a:rPr>
              <a:t>G</a:t>
            </a:r>
            <a:r>
              <a:rPr lang="en-CA" sz="3000" b="1" dirty="0" err="1">
                <a:solidFill>
                  <a:schemeClr val="accent1">
                    <a:lumMod val="75000"/>
                  </a:schemeClr>
                </a:solidFill>
              </a:rPr>
              <a:t>erman</a:t>
            </a:r>
            <a:r>
              <a:rPr lang="en-CA" sz="3000" b="1" dirty="0">
                <a:solidFill>
                  <a:schemeClr val="accent1">
                    <a:lumMod val="75000"/>
                  </a:schemeClr>
                </a:solidFill>
              </a:rPr>
              <a:t> Defences: “Fortress Europe” and the “Atlantic Wall”</a:t>
            </a:r>
          </a:p>
        </p:txBody>
      </p:sp>
      <p:pic>
        <p:nvPicPr>
          <p:cNvPr id="24" name="Picture 23">
            <a:extLst>
              <a:ext uri="{FF2B5EF4-FFF2-40B4-BE49-F238E27FC236}">
                <a16:creationId xmlns:a16="http://schemas.microsoft.com/office/drawing/2014/main" id="{AE8818B5-4CB8-466F-9B67-5E2F3B305595}"/>
              </a:ext>
            </a:extLst>
          </p:cNvPr>
          <p:cNvPicPr>
            <a:picLocks noChangeAspect="1"/>
          </p:cNvPicPr>
          <p:nvPr/>
        </p:nvPicPr>
        <p:blipFill rotWithShape="1">
          <a:blip r:embed="rId4">
            <a:extLst>
              <a:ext uri="{28A0092B-C50C-407E-A947-70E740481C1C}">
                <a14:useLocalDpi xmlns:a14="http://schemas.microsoft.com/office/drawing/2010/main" val="0"/>
              </a:ext>
            </a:extLst>
          </a:blip>
          <a:srcRect l="18563" t="32214" r="19997" b="16897"/>
          <a:stretch/>
        </p:blipFill>
        <p:spPr>
          <a:xfrm>
            <a:off x="2675720" y="736087"/>
            <a:ext cx="5120687" cy="2263853"/>
          </a:xfrm>
          <a:prstGeom prst="rect">
            <a:avLst/>
          </a:prstGeom>
          <a:ln w="25400">
            <a:solidFill>
              <a:srgbClr val="C00000"/>
            </a:solidFill>
          </a:ln>
        </p:spPr>
      </p:pic>
      <p:pic>
        <p:nvPicPr>
          <p:cNvPr id="26" name="Picture 25">
            <a:extLst>
              <a:ext uri="{FF2B5EF4-FFF2-40B4-BE49-F238E27FC236}">
                <a16:creationId xmlns:a16="http://schemas.microsoft.com/office/drawing/2014/main" id="{53D41522-573E-4184-AED5-8062A0F66D3E}"/>
              </a:ext>
            </a:extLst>
          </p:cNvPr>
          <p:cNvPicPr>
            <a:picLocks noChangeAspect="1"/>
          </p:cNvPicPr>
          <p:nvPr/>
        </p:nvPicPr>
        <p:blipFill rotWithShape="1">
          <a:blip r:embed="rId5">
            <a:extLst>
              <a:ext uri="{28A0092B-C50C-407E-A947-70E740481C1C}">
                <a14:useLocalDpi xmlns:a14="http://schemas.microsoft.com/office/drawing/2010/main" val="0"/>
              </a:ext>
            </a:extLst>
          </a:blip>
          <a:srcRect t="9946"/>
          <a:stretch/>
        </p:blipFill>
        <p:spPr>
          <a:xfrm>
            <a:off x="1276969" y="3265641"/>
            <a:ext cx="9418741" cy="3592359"/>
          </a:xfrm>
          <a:prstGeom prst="rect">
            <a:avLst/>
          </a:prstGeom>
        </p:spPr>
      </p:pic>
      <p:pic>
        <p:nvPicPr>
          <p:cNvPr id="18" name="Picture 17">
            <a:extLst>
              <a:ext uri="{FF2B5EF4-FFF2-40B4-BE49-F238E27FC236}">
                <a16:creationId xmlns:a16="http://schemas.microsoft.com/office/drawing/2014/main" id="{2A2ECC3C-ADCB-4F5A-ADEC-3212E7BE387A}"/>
              </a:ext>
            </a:extLst>
          </p:cNvPr>
          <p:cNvPicPr>
            <a:picLocks noChangeAspect="1"/>
          </p:cNvPicPr>
          <p:nvPr/>
        </p:nvPicPr>
        <p:blipFill rotWithShape="1">
          <a:blip r:embed="rId6">
            <a:extLst>
              <a:ext uri="{28A0092B-C50C-407E-A947-70E740481C1C}">
                <a14:useLocalDpi xmlns:a14="http://schemas.microsoft.com/office/drawing/2010/main" val="0"/>
              </a:ext>
            </a:extLst>
          </a:blip>
          <a:srcRect l="21788" t="15812" r="25767" b="33095"/>
          <a:stretch/>
        </p:blipFill>
        <p:spPr>
          <a:xfrm>
            <a:off x="130932" y="736087"/>
            <a:ext cx="2556849" cy="2958853"/>
          </a:xfrm>
          <a:prstGeom prst="rect">
            <a:avLst/>
          </a:prstGeom>
          <a:ln w="25400">
            <a:solidFill>
              <a:srgbClr val="C00000"/>
            </a:solidFill>
          </a:ln>
        </p:spPr>
      </p:pic>
      <p:pic>
        <p:nvPicPr>
          <p:cNvPr id="22" name="Picture 21">
            <a:extLst>
              <a:ext uri="{FF2B5EF4-FFF2-40B4-BE49-F238E27FC236}">
                <a16:creationId xmlns:a16="http://schemas.microsoft.com/office/drawing/2014/main" id="{2D13FE36-E9BF-4461-8B8F-83E345A60D66}"/>
              </a:ext>
            </a:extLst>
          </p:cNvPr>
          <p:cNvPicPr>
            <a:picLocks noChangeAspect="1"/>
          </p:cNvPicPr>
          <p:nvPr/>
        </p:nvPicPr>
        <p:blipFill rotWithShape="1">
          <a:blip r:embed="rId7">
            <a:extLst>
              <a:ext uri="{28A0092B-C50C-407E-A947-70E740481C1C}">
                <a14:useLocalDpi xmlns:a14="http://schemas.microsoft.com/office/drawing/2010/main" val="0"/>
              </a:ext>
            </a:extLst>
          </a:blip>
          <a:srcRect r="12170"/>
          <a:stretch/>
        </p:blipFill>
        <p:spPr>
          <a:xfrm>
            <a:off x="7796407" y="736088"/>
            <a:ext cx="4283673" cy="2958852"/>
          </a:xfrm>
          <a:prstGeom prst="rect">
            <a:avLst/>
          </a:prstGeom>
          <a:ln w="25400">
            <a:solidFill>
              <a:srgbClr val="C00000"/>
            </a:solidFill>
          </a:ln>
        </p:spPr>
      </p:pic>
    </p:spTree>
    <p:extLst>
      <p:ext uri="{BB962C8B-B14F-4D97-AF65-F5344CB8AC3E}">
        <p14:creationId xmlns:p14="http://schemas.microsoft.com/office/powerpoint/2010/main" val="343956183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79090" y="167704"/>
            <a:ext cx="2278883" cy="477898"/>
          </a:xfrm>
          <a:prstGeom prst="rect">
            <a:avLst/>
          </a:prstGeom>
        </p:spPr>
      </p:pic>
      <p:sp>
        <p:nvSpPr>
          <p:cNvPr id="8" name="Title 1">
            <a:extLst>
              <a:ext uri="{FF2B5EF4-FFF2-40B4-BE49-F238E27FC236}">
                <a16:creationId xmlns:a16="http://schemas.microsoft.com/office/drawing/2014/main" id="{E2A48172-4E6B-4EA1-9B1B-832AFB9E25A5}"/>
              </a:ext>
            </a:extLst>
          </p:cNvPr>
          <p:cNvSpPr>
            <a:spLocks noGrp="1"/>
          </p:cNvSpPr>
          <p:nvPr>
            <p:ph type="title"/>
          </p:nvPr>
        </p:nvSpPr>
        <p:spPr>
          <a:xfrm>
            <a:off x="2514277" y="96960"/>
            <a:ext cx="9554936" cy="591731"/>
          </a:xfrm>
        </p:spPr>
        <p:txBody>
          <a:bodyPr>
            <a:noAutofit/>
          </a:bodyPr>
          <a:lstStyle/>
          <a:p>
            <a:r>
              <a:rPr lang="en-US" sz="3000" b="1" dirty="0">
                <a:solidFill>
                  <a:schemeClr val="accent1">
                    <a:lumMod val="75000"/>
                  </a:schemeClr>
                </a:solidFill>
              </a:rPr>
              <a:t>G</a:t>
            </a:r>
            <a:r>
              <a:rPr lang="en-CA" sz="3000" b="1" dirty="0" err="1">
                <a:solidFill>
                  <a:schemeClr val="accent1">
                    <a:lumMod val="75000"/>
                  </a:schemeClr>
                </a:solidFill>
              </a:rPr>
              <a:t>erman</a:t>
            </a:r>
            <a:r>
              <a:rPr lang="en-CA" sz="3000" b="1" dirty="0">
                <a:solidFill>
                  <a:schemeClr val="accent1">
                    <a:lumMod val="75000"/>
                  </a:schemeClr>
                </a:solidFill>
              </a:rPr>
              <a:t> Defences: “Fortress Europe” and the “Atlantic Wall”</a:t>
            </a:r>
          </a:p>
        </p:txBody>
      </p:sp>
      <p:pic>
        <p:nvPicPr>
          <p:cNvPr id="16" name="Picture 15">
            <a:extLst>
              <a:ext uri="{FF2B5EF4-FFF2-40B4-BE49-F238E27FC236}">
                <a16:creationId xmlns:a16="http://schemas.microsoft.com/office/drawing/2014/main" id="{AD914740-6599-4D68-B231-FF51FBD7D344}"/>
              </a:ext>
            </a:extLst>
          </p:cNvPr>
          <p:cNvPicPr>
            <a:picLocks noChangeAspect="1"/>
          </p:cNvPicPr>
          <p:nvPr/>
        </p:nvPicPr>
        <p:blipFill rotWithShape="1">
          <a:blip r:embed="rId4">
            <a:extLst>
              <a:ext uri="{28A0092B-C50C-407E-A947-70E740481C1C}">
                <a14:useLocalDpi xmlns:a14="http://schemas.microsoft.com/office/drawing/2010/main" val="0"/>
              </a:ext>
            </a:extLst>
          </a:blip>
          <a:srcRect l="24925" r="8255"/>
          <a:stretch/>
        </p:blipFill>
        <p:spPr>
          <a:xfrm>
            <a:off x="92149" y="741269"/>
            <a:ext cx="5732828" cy="5794491"/>
          </a:xfrm>
          <a:prstGeom prst="rect">
            <a:avLst/>
          </a:prstGeom>
          <a:ln w="25400">
            <a:solidFill>
              <a:srgbClr val="C00000"/>
            </a:solidFill>
          </a:ln>
        </p:spPr>
      </p:pic>
      <p:sp>
        <p:nvSpPr>
          <p:cNvPr id="7" name="TextBox 6">
            <a:extLst>
              <a:ext uri="{FF2B5EF4-FFF2-40B4-BE49-F238E27FC236}">
                <a16:creationId xmlns:a16="http://schemas.microsoft.com/office/drawing/2014/main" id="{BAEA78E8-579C-488E-986F-79D6E77FF232}"/>
              </a:ext>
            </a:extLst>
          </p:cNvPr>
          <p:cNvSpPr txBox="1"/>
          <p:nvPr/>
        </p:nvSpPr>
        <p:spPr>
          <a:xfrm>
            <a:off x="747319" y="5701232"/>
            <a:ext cx="4422488" cy="830997"/>
          </a:xfrm>
          <a:prstGeom prst="rect">
            <a:avLst/>
          </a:prstGeom>
          <a:noFill/>
        </p:spPr>
        <p:txBody>
          <a:bodyPr wrap="square" rtlCol="0">
            <a:spAutoFit/>
          </a:bodyPr>
          <a:lstStyle/>
          <a:p>
            <a:pPr algn="ctr"/>
            <a:r>
              <a:rPr lang="en-US" sz="2400" b="1" dirty="0">
                <a:solidFill>
                  <a:schemeClr val="bg1"/>
                </a:solidFill>
              </a:rPr>
              <a:t>Cliffside Emplacement</a:t>
            </a:r>
          </a:p>
          <a:p>
            <a:pPr algn="ctr"/>
            <a:r>
              <a:rPr lang="en-US" sz="2400" dirty="0">
                <a:solidFill>
                  <a:schemeClr val="bg1"/>
                </a:solidFill>
              </a:rPr>
              <a:t>(Normandy, beach unknown)</a:t>
            </a:r>
            <a:endParaRPr lang="en-CA" sz="2400" dirty="0">
              <a:solidFill>
                <a:schemeClr val="bg1"/>
              </a:solidFill>
            </a:endParaRPr>
          </a:p>
        </p:txBody>
      </p:sp>
      <p:pic>
        <p:nvPicPr>
          <p:cNvPr id="20" name="Picture 19">
            <a:extLst>
              <a:ext uri="{FF2B5EF4-FFF2-40B4-BE49-F238E27FC236}">
                <a16:creationId xmlns:a16="http://schemas.microsoft.com/office/drawing/2014/main" id="{E6938C8B-AAC4-4F43-A049-40D375D27E23}"/>
              </a:ext>
            </a:extLst>
          </p:cNvPr>
          <p:cNvPicPr>
            <a:picLocks noChangeAspect="1"/>
          </p:cNvPicPr>
          <p:nvPr/>
        </p:nvPicPr>
        <p:blipFill rotWithShape="1">
          <a:blip r:embed="rId5">
            <a:extLst>
              <a:ext uri="{28A0092B-C50C-407E-A947-70E740481C1C}">
                <a14:useLocalDpi xmlns:a14="http://schemas.microsoft.com/office/drawing/2010/main" val="0"/>
              </a:ext>
            </a:extLst>
          </a:blip>
          <a:srcRect l="11261" r="19594"/>
          <a:stretch/>
        </p:blipFill>
        <p:spPr>
          <a:xfrm>
            <a:off x="5775884" y="741268"/>
            <a:ext cx="6293329" cy="5790961"/>
          </a:xfrm>
          <a:prstGeom prst="rect">
            <a:avLst/>
          </a:prstGeom>
          <a:ln w="25400">
            <a:solidFill>
              <a:srgbClr val="C00000"/>
            </a:solidFill>
          </a:ln>
        </p:spPr>
      </p:pic>
      <p:cxnSp>
        <p:nvCxnSpPr>
          <p:cNvPr id="23" name="Straight Arrow Connector 22">
            <a:extLst>
              <a:ext uri="{FF2B5EF4-FFF2-40B4-BE49-F238E27FC236}">
                <a16:creationId xmlns:a16="http://schemas.microsoft.com/office/drawing/2014/main" id="{BC34546B-B7F4-4F66-8E8F-E2E999130564}"/>
              </a:ext>
            </a:extLst>
          </p:cNvPr>
          <p:cNvCxnSpPr>
            <a:cxnSpLocks/>
          </p:cNvCxnSpPr>
          <p:nvPr/>
        </p:nvCxnSpPr>
        <p:spPr>
          <a:xfrm>
            <a:off x="1187355" y="1842447"/>
            <a:ext cx="532263" cy="941696"/>
          </a:xfrm>
          <a:prstGeom prst="straightConnector1">
            <a:avLst/>
          </a:prstGeom>
          <a:ln w="57150">
            <a:solidFill>
              <a:srgbClr val="FFFF00"/>
            </a:solidFill>
            <a:tailEnd type="triangle"/>
          </a:ln>
        </p:spPr>
        <p:style>
          <a:lnRef idx="1">
            <a:schemeClr val="accent1"/>
          </a:lnRef>
          <a:fillRef idx="0">
            <a:schemeClr val="accent1"/>
          </a:fillRef>
          <a:effectRef idx="0">
            <a:schemeClr val="accent1"/>
          </a:effectRef>
          <a:fontRef idx="minor">
            <a:schemeClr val="tx1"/>
          </a:fontRef>
        </p:style>
      </p:cxnSp>
      <p:sp>
        <p:nvSpPr>
          <p:cNvPr id="17" name="TextBox 16">
            <a:extLst>
              <a:ext uri="{FF2B5EF4-FFF2-40B4-BE49-F238E27FC236}">
                <a16:creationId xmlns:a16="http://schemas.microsoft.com/office/drawing/2014/main" id="{FC157650-EE0E-422E-849F-CDFBC6CE8671}"/>
              </a:ext>
            </a:extLst>
          </p:cNvPr>
          <p:cNvSpPr txBox="1"/>
          <p:nvPr/>
        </p:nvSpPr>
        <p:spPr>
          <a:xfrm>
            <a:off x="7129025" y="4739385"/>
            <a:ext cx="4245557" cy="830997"/>
          </a:xfrm>
          <a:prstGeom prst="rect">
            <a:avLst/>
          </a:prstGeom>
          <a:noFill/>
        </p:spPr>
        <p:txBody>
          <a:bodyPr wrap="square" rtlCol="0">
            <a:spAutoFit/>
          </a:bodyPr>
          <a:lstStyle/>
          <a:p>
            <a:pPr algn="ctr"/>
            <a:r>
              <a:rPr lang="en-US" sz="2400" b="1" dirty="0"/>
              <a:t>Machine-gun Emplacement</a:t>
            </a:r>
          </a:p>
          <a:p>
            <a:pPr algn="ctr"/>
            <a:r>
              <a:rPr lang="en-US" sz="2400" dirty="0"/>
              <a:t>(Normandy, beach unknown)</a:t>
            </a:r>
            <a:endParaRPr lang="en-CA" sz="2400" dirty="0"/>
          </a:p>
        </p:txBody>
      </p:sp>
    </p:spTree>
    <p:extLst>
      <p:ext uri="{BB962C8B-B14F-4D97-AF65-F5344CB8AC3E}">
        <p14:creationId xmlns:p14="http://schemas.microsoft.com/office/powerpoint/2010/main" val="276632614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79090" y="167704"/>
            <a:ext cx="2278883" cy="477898"/>
          </a:xfrm>
          <a:prstGeom prst="rect">
            <a:avLst/>
          </a:prstGeom>
        </p:spPr>
      </p:pic>
      <p:sp>
        <p:nvSpPr>
          <p:cNvPr id="8" name="Title 1">
            <a:extLst>
              <a:ext uri="{FF2B5EF4-FFF2-40B4-BE49-F238E27FC236}">
                <a16:creationId xmlns:a16="http://schemas.microsoft.com/office/drawing/2014/main" id="{E2A48172-4E6B-4EA1-9B1B-832AFB9E25A5}"/>
              </a:ext>
            </a:extLst>
          </p:cNvPr>
          <p:cNvSpPr>
            <a:spLocks noGrp="1"/>
          </p:cNvSpPr>
          <p:nvPr>
            <p:ph type="title"/>
          </p:nvPr>
        </p:nvSpPr>
        <p:spPr>
          <a:xfrm>
            <a:off x="2637064" y="113570"/>
            <a:ext cx="9554936" cy="591731"/>
          </a:xfrm>
        </p:spPr>
        <p:txBody>
          <a:bodyPr>
            <a:noAutofit/>
          </a:bodyPr>
          <a:lstStyle/>
          <a:p>
            <a:r>
              <a:rPr lang="en-US" sz="3000" b="1" dirty="0">
                <a:solidFill>
                  <a:schemeClr val="accent1">
                    <a:lumMod val="75000"/>
                  </a:schemeClr>
                </a:solidFill>
              </a:rPr>
              <a:t>G</a:t>
            </a:r>
            <a:r>
              <a:rPr lang="en-CA" sz="3000" b="1" dirty="0" err="1">
                <a:solidFill>
                  <a:schemeClr val="accent1">
                    <a:lumMod val="75000"/>
                  </a:schemeClr>
                </a:solidFill>
              </a:rPr>
              <a:t>erman</a:t>
            </a:r>
            <a:r>
              <a:rPr lang="en-CA" sz="3000" b="1" dirty="0">
                <a:solidFill>
                  <a:schemeClr val="accent1">
                    <a:lumMod val="75000"/>
                  </a:schemeClr>
                </a:solidFill>
              </a:rPr>
              <a:t> Defences: “Fortress Europe” and the “Atlantic Wall”</a:t>
            </a:r>
          </a:p>
        </p:txBody>
      </p:sp>
      <p:pic>
        <p:nvPicPr>
          <p:cNvPr id="6" name="Picture 5">
            <a:extLst>
              <a:ext uri="{FF2B5EF4-FFF2-40B4-BE49-F238E27FC236}">
                <a16:creationId xmlns:a16="http://schemas.microsoft.com/office/drawing/2014/main" id="{E82D2BD3-9055-430B-8579-8BDDD2565083}"/>
              </a:ext>
            </a:extLst>
          </p:cNvPr>
          <p:cNvPicPr>
            <a:picLocks noChangeAspect="1"/>
          </p:cNvPicPr>
          <p:nvPr/>
        </p:nvPicPr>
        <p:blipFill rotWithShape="1">
          <a:blip r:embed="rId4">
            <a:extLst>
              <a:ext uri="{28A0092B-C50C-407E-A947-70E740481C1C}">
                <a14:useLocalDpi xmlns:a14="http://schemas.microsoft.com/office/drawing/2010/main" val="0"/>
              </a:ext>
            </a:extLst>
          </a:blip>
          <a:srcRect l="9878" r="12194" b="2277"/>
          <a:stretch/>
        </p:blipFill>
        <p:spPr>
          <a:xfrm>
            <a:off x="27296" y="1102633"/>
            <a:ext cx="6100549" cy="5102610"/>
          </a:xfrm>
          <a:prstGeom prst="rect">
            <a:avLst/>
          </a:prstGeom>
          <a:ln w="25400">
            <a:solidFill>
              <a:srgbClr val="C00000"/>
            </a:solidFill>
          </a:ln>
        </p:spPr>
      </p:pic>
      <p:sp>
        <p:nvSpPr>
          <p:cNvPr id="7" name="TextBox 6">
            <a:extLst>
              <a:ext uri="{FF2B5EF4-FFF2-40B4-BE49-F238E27FC236}">
                <a16:creationId xmlns:a16="http://schemas.microsoft.com/office/drawing/2014/main" id="{BAEA78E8-579C-488E-986F-79D6E77FF232}"/>
              </a:ext>
            </a:extLst>
          </p:cNvPr>
          <p:cNvSpPr txBox="1"/>
          <p:nvPr/>
        </p:nvSpPr>
        <p:spPr>
          <a:xfrm>
            <a:off x="1084997" y="6279409"/>
            <a:ext cx="3985145" cy="523220"/>
          </a:xfrm>
          <a:prstGeom prst="rect">
            <a:avLst/>
          </a:prstGeom>
          <a:noFill/>
        </p:spPr>
        <p:txBody>
          <a:bodyPr wrap="square" rtlCol="0">
            <a:spAutoFit/>
          </a:bodyPr>
          <a:lstStyle/>
          <a:p>
            <a:pPr algn="ctr"/>
            <a:r>
              <a:rPr lang="en-US" sz="2800" dirty="0"/>
              <a:t>Modern view</a:t>
            </a:r>
          </a:p>
        </p:txBody>
      </p:sp>
      <p:pic>
        <p:nvPicPr>
          <p:cNvPr id="12" name="Picture 11">
            <a:extLst>
              <a:ext uri="{FF2B5EF4-FFF2-40B4-BE49-F238E27FC236}">
                <a16:creationId xmlns:a16="http://schemas.microsoft.com/office/drawing/2014/main" id="{3C227B03-E39D-4BBC-95A4-87B50B4FEC86}"/>
              </a:ext>
            </a:extLst>
          </p:cNvPr>
          <p:cNvPicPr>
            <a:picLocks noChangeAspect="1"/>
          </p:cNvPicPr>
          <p:nvPr/>
        </p:nvPicPr>
        <p:blipFill rotWithShape="1">
          <a:blip r:embed="rId5">
            <a:extLst>
              <a:ext uri="{28A0092B-C50C-407E-A947-70E740481C1C}">
                <a14:useLocalDpi xmlns:a14="http://schemas.microsoft.com/office/drawing/2010/main" val="0"/>
              </a:ext>
            </a:extLst>
          </a:blip>
          <a:srcRect l="10635" t="8953" r="13807" b="9610"/>
          <a:stretch/>
        </p:blipFill>
        <p:spPr>
          <a:xfrm>
            <a:off x="6078355" y="1090368"/>
            <a:ext cx="6095448" cy="5117653"/>
          </a:xfrm>
          <a:prstGeom prst="rect">
            <a:avLst/>
          </a:prstGeom>
          <a:ln w="25400">
            <a:solidFill>
              <a:srgbClr val="C00000"/>
            </a:solidFill>
          </a:ln>
        </p:spPr>
      </p:pic>
      <p:sp>
        <p:nvSpPr>
          <p:cNvPr id="17" name="TextBox 16">
            <a:extLst>
              <a:ext uri="{FF2B5EF4-FFF2-40B4-BE49-F238E27FC236}">
                <a16:creationId xmlns:a16="http://schemas.microsoft.com/office/drawing/2014/main" id="{FC157650-EE0E-422E-849F-CDFBC6CE8671}"/>
              </a:ext>
            </a:extLst>
          </p:cNvPr>
          <p:cNvSpPr txBox="1"/>
          <p:nvPr/>
        </p:nvSpPr>
        <p:spPr>
          <a:xfrm>
            <a:off x="6165021" y="6279409"/>
            <a:ext cx="5922116" cy="523220"/>
          </a:xfrm>
          <a:prstGeom prst="rect">
            <a:avLst/>
          </a:prstGeom>
          <a:noFill/>
        </p:spPr>
        <p:txBody>
          <a:bodyPr wrap="square" rtlCol="0">
            <a:spAutoFit/>
          </a:bodyPr>
          <a:lstStyle/>
          <a:p>
            <a:pPr algn="ctr"/>
            <a:r>
              <a:rPr lang="en-US" sz="2800" dirty="0"/>
              <a:t>31 March 1944 Reconnaissance Photo</a:t>
            </a:r>
            <a:endParaRPr lang="en-CA" sz="2800" dirty="0"/>
          </a:p>
        </p:txBody>
      </p:sp>
      <p:sp>
        <p:nvSpPr>
          <p:cNvPr id="9" name="TextBox 8">
            <a:extLst>
              <a:ext uri="{FF2B5EF4-FFF2-40B4-BE49-F238E27FC236}">
                <a16:creationId xmlns:a16="http://schemas.microsoft.com/office/drawing/2014/main" id="{FEC8373A-8DFD-49BD-9715-C50D0E01606F}"/>
              </a:ext>
            </a:extLst>
          </p:cNvPr>
          <p:cNvSpPr txBox="1"/>
          <p:nvPr/>
        </p:nvSpPr>
        <p:spPr>
          <a:xfrm>
            <a:off x="2431922" y="494468"/>
            <a:ext cx="6765611" cy="646331"/>
          </a:xfrm>
          <a:prstGeom prst="rect">
            <a:avLst/>
          </a:prstGeom>
          <a:noFill/>
        </p:spPr>
        <p:txBody>
          <a:bodyPr wrap="square" rtlCol="0">
            <a:spAutoFit/>
          </a:bodyPr>
          <a:lstStyle/>
          <a:p>
            <a:pPr algn="ctr"/>
            <a:r>
              <a:rPr lang="en-US" sz="3600" dirty="0" err="1"/>
              <a:t>Merville</a:t>
            </a:r>
            <a:r>
              <a:rPr lang="en-US" sz="3600" dirty="0"/>
              <a:t> Battery </a:t>
            </a:r>
            <a:r>
              <a:rPr lang="en-US" sz="2800" dirty="0"/>
              <a:t>(near Sword Beach)</a:t>
            </a:r>
          </a:p>
        </p:txBody>
      </p:sp>
      <p:sp>
        <p:nvSpPr>
          <p:cNvPr id="10" name="TextBox 9">
            <a:extLst>
              <a:ext uri="{FF2B5EF4-FFF2-40B4-BE49-F238E27FC236}">
                <a16:creationId xmlns:a16="http://schemas.microsoft.com/office/drawing/2014/main" id="{5F22458F-76F3-4661-A9A4-4D19CDA5E29B}"/>
              </a:ext>
            </a:extLst>
          </p:cNvPr>
          <p:cNvSpPr txBox="1"/>
          <p:nvPr/>
        </p:nvSpPr>
        <p:spPr>
          <a:xfrm>
            <a:off x="5118808" y="2031451"/>
            <a:ext cx="2092426" cy="246221"/>
          </a:xfrm>
          <a:prstGeom prst="rect">
            <a:avLst/>
          </a:prstGeom>
          <a:noFill/>
          <a:scene3d>
            <a:camera prst="orthographicFront">
              <a:rot lat="0" lon="0" rev="5400000"/>
            </a:camera>
            <a:lightRig rig="threePt" dir="t"/>
          </a:scene3d>
        </p:spPr>
        <p:txBody>
          <a:bodyPr wrap="square" rtlCol="0">
            <a:spAutoFit/>
          </a:bodyPr>
          <a:lstStyle/>
          <a:p>
            <a:pPr algn="ctr"/>
            <a:r>
              <a:rPr lang="en-US" sz="1000" b="1" dirty="0">
                <a:solidFill>
                  <a:schemeClr val="bg1"/>
                </a:solidFill>
              </a:rPr>
              <a:t>Credit: Project 44</a:t>
            </a:r>
          </a:p>
        </p:txBody>
      </p:sp>
    </p:spTree>
    <p:extLst>
      <p:ext uri="{BB962C8B-B14F-4D97-AF65-F5344CB8AC3E}">
        <p14:creationId xmlns:p14="http://schemas.microsoft.com/office/powerpoint/2010/main" val="318918683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C7E0534F3AD0864CB7941310AFCC6F71" ma:contentTypeVersion="12" ma:contentTypeDescription="Create a new document." ma:contentTypeScope="" ma:versionID="0a3a8d3fba2988ffa96884630b8f048b">
  <xsd:schema xmlns:xsd="http://www.w3.org/2001/XMLSchema" xmlns:xs="http://www.w3.org/2001/XMLSchema" xmlns:p="http://schemas.microsoft.com/office/2006/metadata/properties" xmlns:ns2="d613c392-4471-480c-bc9b-ac3ed924c449" xmlns:ns3="a426c755-6ee2-40e2-9243-0b3cad262ef6" targetNamespace="http://schemas.microsoft.com/office/2006/metadata/properties" ma:root="true" ma:fieldsID="3006d007e2d83121175a8918a9b1a9a9" ns2:_="" ns3:_="">
    <xsd:import namespace="d613c392-4471-480c-bc9b-ac3ed924c449"/>
    <xsd:import namespace="a426c755-6ee2-40e2-9243-0b3cad262ef6"/>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DateTaken" minOccurs="0"/>
                <xsd:element ref="ns3:MediaServiceAutoTags" minOccurs="0"/>
                <xsd:element ref="ns3:MediaServiceLocation" minOccurs="0"/>
                <xsd:element ref="ns3:MediaServiceOCR" minOccurs="0"/>
                <xsd:element ref="ns3:MediaServiceGenerationTime" minOccurs="0"/>
                <xsd:element ref="ns3:MediaServiceEventHashCode" minOccurs="0"/>
                <xsd:element ref="ns3:MediaServiceAutoKeyPoints" minOccurs="0"/>
                <xsd:element ref="ns3: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613c392-4471-480c-bc9b-ac3ed924c449"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a426c755-6ee2-40e2-9243-0b3cad262ef6" elementFormDefault="qualified">
    <xsd:import namespace="http://schemas.microsoft.com/office/2006/documentManagement/types"/>
    <xsd:import namespace="http://schemas.microsoft.com/office/infopath/2007/PartnerControls"/>
    <xsd:element name="MediaServiceMetadata" ma:index="10" nillable="true" ma:displayName="MediaServiceMetadata" ma:description="" ma:hidden="true" ma:internalName="MediaServiceMetadata" ma:readOnly="true">
      <xsd:simpleType>
        <xsd:restriction base="dms:Note"/>
      </xsd:simpleType>
    </xsd:element>
    <xsd:element name="MediaServiceFastMetadata" ma:index="11" nillable="true" ma:displayName="MediaServiceFastMetadata" ma:description="" ma:hidden="true" ma:internalName="MediaServiceFastMetadata" ma:readOnly="true">
      <xsd:simpleType>
        <xsd:restriction base="dms:Note"/>
      </xsd:simpleType>
    </xsd:element>
    <xsd:element name="MediaServiceDateTaken" ma:index="12" nillable="true" ma:displayName="MediaServiceDateTaken" ma:description="" ma:hidden="true" ma:internalName="MediaServiceDateTaken" ma:readOnly="true">
      <xsd:simpleType>
        <xsd:restriction base="dms:Text"/>
      </xsd:simpleType>
    </xsd:element>
    <xsd:element name="MediaServiceAutoTags" ma:index="13" nillable="true" ma:displayName="MediaServiceAutoTags" ma:description="" ma:internalName="MediaServiceAutoTags" ma:readOnly="true">
      <xsd:simpleType>
        <xsd:restriction base="dms:Text"/>
      </xsd:simpleType>
    </xsd:element>
    <xsd:element name="MediaServiceLocation" ma:index="14" nillable="true" ma:displayName="MediaServiceLocation" ma:description="" ma:internalName="MediaServiceLocation" ma:readOnly="true">
      <xsd:simpleType>
        <xsd:restriction base="dms:Text"/>
      </xsd:simpleType>
    </xsd:element>
    <xsd:element name="MediaServiceOCR" ma:index="15" nillable="true" ma:displayName="MediaServiceOCR"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C277CFC4-C587-4AE0-A5C1-46ABA18DEC42}">
  <ds:schemaRefs>
    <ds:schemaRef ds:uri="http://purl.org/dc/dcmitype/"/>
    <ds:schemaRef ds:uri="http://purl.org/dc/elements/1.1/"/>
    <ds:schemaRef ds:uri="http://www.w3.org/XML/1998/namespace"/>
    <ds:schemaRef ds:uri="d613c392-4471-480c-bc9b-ac3ed924c449"/>
    <ds:schemaRef ds:uri="http://schemas.microsoft.com/office/2006/documentManagement/types"/>
    <ds:schemaRef ds:uri="http://schemas.microsoft.com/office/infopath/2007/PartnerControls"/>
    <ds:schemaRef ds:uri="http://schemas.openxmlformats.org/package/2006/metadata/core-properties"/>
    <ds:schemaRef ds:uri="a426c755-6ee2-40e2-9243-0b3cad262ef6"/>
    <ds:schemaRef ds:uri="http://schemas.microsoft.com/office/2006/metadata/properties"/>
    <ds:schemaRef ds:uri="http://purl.org/dc/terms/"/>
  </ds:schemaRefs>
</ds:datastoreItem>
</file>

<file path=customXml/itemProps2.xml><?xml version="1.0" encoding="utf-8"?>
<ds:datastoreItem xmlns:ds="http://schemas.openxmlformats.org/officeDocument/2006/customXml" ds:itemID="{02B95FDE-B065-4029-9E52-DE0B4F728D0D}">
  <ds:schemaRefs>
    <ds:schemaRef ds:uri="http://schemas.microsoft.com/sharepoint/v3/contenttype/forms"/>
  </ds:schemaRefs>
</ds:datastoreItem>
</file>

<file path=customXml/itemProps3.xml><?xml version="1.0" encoding="utf-8"?>
<ds:datastoreItem xmlns:ds="http://schemas.openxmlformats.org/officeDocument/2006/customXml" ds:itemID="{4E688652-117D-452C-9D8E-28EBF5DEC312}"/>
</file>

<file path=docProps/app.xml><?xml version="1.0" encoding="utf-8"?>
<Properties xmlns="http://schemas.openxmlformats.org/officeDocument/2006/extended-properties" xmlns:vt="http://schemas.openxmlformats.org/officeDocument/2006/docPropsVTypes">
  <TotalTime>5170</TotalTime>
  <Words>3837</Words>
  <Application>Microsoft Office PowerPoint</Application>
  <PresentationFormat>Widescreen</PresentationFormat>
  <Paragraphs>410</Paragraphs>
  <Slides>38</Slides>
  <Notes>38</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38</vt:i4>
      </vt:variant>
    </vt:vector>
  </HeadingPairs>
  <TitlesOfParts>
    <vt:vector size="42" baseType="lpstr">
      <vt:lpstr>Arial</vt:lpstr>
      <vt:lpstr>Calibri</vt:lpstr>
      <vt:lpstr>Calibri Light</vt:lpstr>
      <vt:lpstr>Office Theme</vt:lpstr>
      <vt:lpstr>June 6, 1944</vt:lpstr>
      <vt:lpstr>World War 2:  1939 – 42 Key Events</vt:lpstr>
      <vt:lpstr>The Atlantic Wall</vt:lpstr>
      <vt:lpstr>World War 2:  1942 – 45 Key Events</vt:lpstr>
      <vt:lpstr>PowerPoint Presentation</vt:lpstr>
      <vt:lpstr>PowerPoint Presentation</vt:lpstr>
      <vt:lpstr>German Defences: “Fortress Europe” and the “Atlantic Wall”</vt:lpstr>
      <vt:lpstr>German Defences: “Fortress Europe” and the “Atlantic Wall”</vt:lpstr>
      <vt:lpstr>German Defences: “Fortress Europe” and the “Atlantic Wall”</vt:lpstr>
      <vt:lpstr>German Defences: “Fortress Europe” and the “Atlantic Wall”</vt:lpstr>
      <vt:lpstr>PowerPoint Presentation</vt:lpstr>
      <vt:lpstr>Invasion on D-Day: Two Intertwined Operations</vt:lpstr>
      <vt:lpstr>PowerPoint Presentation</vt:lpstr>
      <vt:lpstr>PowerPoint Presentation</vt:lpstr>
      <vt:lpstr>PowerPoint Presentation</vt:lpstr>
      <vt:lpstr>PowerPoint Presentation</vt:lpstr>
      <vt:lpstr>PowerPoint Presentation</vt:lpstr>
      <vt:lpstr>Solutions: Activity # 1 (the Warmup)</vt:lpstr>
      <vt:lpstr>Q # 5 Solution: The Normandy area of France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Solutions: Activity # 2 (the Real Deal)</vt:lpstr>
      <vt:lpstr>Solutions: Activity # 2 (the Real Deal)</vt:lpstr>
      <vt:lpstr>Solutions: Activity # 2 (the Real Deal)</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Valour Canada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Valour Canada - PPT Template</dc:title>
  <dc:creator>Peter J. Boyle</dc:creator>
  <cp:lastModifiedBy>CMMS</cp:lastModifiedBy>
  <cp:revision>95</cp:revision>
  <cp:lastPrinted>2016-04-18T21:19:02Z</cp:lastPrinted>
  <dcterms:created xsi:type="dcterms:W3CDTF">2016-01-26T15:27:35Z</dcterms:created>
  <dcterms:modified xsi:type="dcterms:W3CDTF">2020-02-26T21:56:57Z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0x010100C7E0534F3AD0864CB7941310AFCC6F71</vt:lpwstr>
  </property>
</Properties>
</file>