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62" r:id="rId6"/>
    <p:sldId id="308" r:id="rId7"/>
    <p:sldId id="309" r:id="rId8"/>
    <p:sldId id="306" r:id="rId9"/>
    <p:sldId id="307" r:id="rId10"/>
    <p:sldId id="257" r:id="rId11"/>
    <p:sldId id="310" r:id="rId12"/>
    <p:sldId id="317" r:id="rId13"/>
    <p:sldId id="311" r:id="rId14"/>
    <p:sldId id="320" r:id="rId15"/>
    <p:sldId id="316" r:id="rId16"/>
    <p:sldId id="312" r:id="rId17"/>
    <p:sldId id="332" r:id="rId18"/>
    <p:sldId id="331" r:id="rId19"/>
    <p:sldId id="336" r:id="rId20"/>
    <p:sldId id="334" r:id="rId21"/>
    <p:sldId id="338" r:id="rId22"/>
    <p:sldId id="337" r:id="rId23"/>
    <p:sldId id="321" r:id="rId24"/>
    <p:sldId id="313" r:id="rId25"/>
    <p:sldId id="315" r:id="rId26"/>
    <p:sldId id="259" r:id="rId27"/>
    <p:sldId id="325" r:id="rId28"/>
    <p:sldId id="335" r:id="rId29"/>
    <p:sldId id="328"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32"/>
    <a:srgbClr val="C20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9" autoAdjust="0"/>
    <p:restoredTop sz="67089" autoAdjust="0"/>
  </p:normalViewPr>
  <p:slideViewPr>
    <p:cSldViewPr snapToGrid="0">
      <p:cViewPr varScale="1">
        <p:scale>
          <a:sx n="40" d="100"/>
          <a:sy n="40" d="100"/>
        </p:scale>
        <p:origin x="1115" y="37"/>
      </p:cViewPr>
      <p:guideLst/>
    </p:cSldViewPr>
  </p:slideViewPr>
  <p:outlineViewPr>
    <p:cViewPr>
      <p:scale>
        <a:sx n="33" d="100"/>
        <a:sy n="33" d="100"/>
      </p:scale>
      <p:origin x="0" y="-36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A71D81C-86D0-4D0F-A89F-225EC27F0467}" type="datetimeFigureOut">
              <a:rPr lang="en-CA" smtClean="0"/>
              <a:t>2020-02-27</a:t>
            </a:fld>
            <a:endParaRPr lang="en-C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96D020-A858-489E-B360-64D37003B5E8}" type="slidenum">
              <a:rPr lang="en-CA" smtClean="0"/>
              <a:t>‹#›</a:t>
            </a:fld>
            <a:endParaRPr lang="en-CA" dirty="0"/>
          </a:p>
        </p:txBody>
      </p:sp>
    </p:spTree>
    <p:extLst>
      <p:ext uri="{BB962C8B-B14F-4D97-AF65-F5344CB8AC3E}">
        <p14:creationId xmlns:p14="http://schemas.microsoft.com/office/powerpoint/2010/main" val="264430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AA6123-D29F-4396-BD2F-AF8A76E08F8E}" type="datetimeFigureOut">
              <a:rPr lang="en-CA" smtClean="0"/>
              <a:t>2020-02-27</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CD7902F-DEA6-4DE7-8CE4-77C711B7CF5C}" type="slidenum">
              <a:rPr lang="en-CA" smtClean="0"/>
              <a:t>‹#›</a:t>
            </a:fld>
            <a:endParaRPr lang="en-CA" dirty="0"/>
          </a:p>
        </p:txBody>
      </p:sp>
    </p:spTree>
    <p:extLst>
      <p:ext uri="{BB962C8B-B14F-4D97-AF65-F5344CB8AC3E}">
        <p14:creationId xmlns:p14="http://schemas.microsoft.com/office/powerpoint/2010/main" val="336774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Photo: Soldiers monitoring radar screens.</a:t>
            </a:r>
          </a:p>
        </p:txBody>
      </p:sp>
      <p:sp>
        <p:nvSpPr>
          <p:cNvPr id="4" name="Slide Number Placeholder 3"/>
          <p:cNvSpPr>
            <a:spLocks noGrp="1"/>
          </p:cNvSpPr>
          <p:nvPr>
            <p:ph type="sldNum" sz="quarter" idx="10"/>
          </p:nvPr>
        </p:nvSpPr>
        <p:spPr/>
        <p:txBody>
          <a:bodyPr/>
          <a:lstStyle/>
          <a:p>
            <a:fld id="{4CD7902F-DEA6-4DE7-8CE4-77C711B7CF5C}" type="slidenum">
              <a:rPr lang="en-CA" smtClean="0"/>
              <a:t>1</a:t>
            </a:fld>
            <a:endParaRPr lang="en-CA" dirty="0"/>
          </a:p>
        </p:txBody>
      </p:sp>
    </p:spTree>
    <p:extLst>
      <p:ext uri="{BB962C8B-B14F-4D97-AF65-F5344CB8AC3E}">
        <p14:creationId xmlns:p14="http://schemas.microsoft.com/office/powerpoint/2010/main" val="193699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outline the Suez Crisis</a:t>
            </a:r>
          </a:p>
          <a:p>
            <a:r>
              <a:rPr lang="en-US" dirty="0"/>
              <a:t>  &gt; Pearson’s solution – UNEF</a:t>
            </a:r>
          </a:p>
          <a:p>
            <a:r>
              <a:rPr lang="en-US" dirty="0"/>
              <a:t>  &gt; interesting Cdn politics</a:t>
            </a:r>
          </a:p>
        </p:txBody>
      </p:sp>
      <p:sp>
        <p:nvSpPr>
          <p:cNvPr id="4" name="Slide Number Placeholder 3"/>
          <p:cNvSpPr>
            <a:spLocks noGrp="1"/>
          </p:cNvSpPr>
          <p:nvPr>
            <p:ph type="sldNum" sz="quarter" idx="10"/>
          </p:nvPr>
        </p:nvSpPr>
        <p:spPr/>
        <p:txBody>
          <a:bodyPr/>
          <a:lstStyle/>
          <a:p>
            <a:fld id="{4CD7902F-DEA6-4DE7-8CE4-77C711B7CF5C}" type="slidenum">
              <a:rPr lang="en-CA" smtClean="0"/>
              <a:t>10</a:t>
            </a:fld>
            <a:endParaRPr lang="en-CA" dirty="0"/>
          </a:p>
        </p:txBody>
      </p:sp>
    </p:spTree>
    <p:extLst>
      <p:ext uri="{BB962C8B-B14F-4D97-AF65-F5344CB8AC3E}">
        <p14:creationId xmlns:p14="http://schemas.microsoft.com/office/powerpoint/2010/main" val="323843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Outline the radar defense line</a:t>
            </a:r>
          </a:p>
        </p:txBody>
      </p:sp>
      <p:sp>
        <p:nvSpPr>
          <p:cNvPr id="4" name="Slide Number Placeholder 3"/>
          <p:cNvSpPr>
            <a:spLocks noGrp="1"/>
          </p:cNvSpPr>
          <p:nvPr>
            <p:ph type="sldNum" sz="quarter" idx="10"/>
          </p:nvPr>
        </p:nvSpPr>
        <p:spPr/>
        <p:txBody>
          <a:bodyPr/>
          <a:lstStyle/>
          <a:p>
            <a:fld id="{4CD7902F-DEA6-4DE7-8CE4-77C711B7CF5C}" type="slidenum">
              <a:rPr lang="en-CA" smtClean="0"/>
              <a:t>11</a:t>
            </a:fld>
            <a:endParaRPr lang="en-CA" dirty="0"/>
          </a:p>
        </p:txBody>
      </p:sp>
    </p:spTree>
    <p:extLst>
      <p:ext uri="{BB962C8B-B14F-4D97-AF65-F5344CB8AC3E}">
        <p14:creationId xmlns:p14="http://schemas.microsoft.com/office/powerpoint/2010/main" val="2846047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Outline Avro origination and the resulting choice of using Bomarcs</a:t>
            </a:r>
          </a:p>
          <a:p>
            <a:r>
              <a:rPr lang="en-US" dirty="0"/>
              <a:t> &gt; interesting Cdn politics again</a:t>
            </a:r>
          </a:p>
          <a:p>
            <a:r>
              <a:rPr lang="en-US" dirty="0"/>
              <a:t>= Trudeau Sr. – Nuclear Non-proliferation Treaty signing</a:t>
            </a:r>
          </a:p>
        </p:txBody>
      </p:sp>
      <p:sp>
        <p:nvSpPr>
          <p:cNvPr id="4" name="Slide Number Placeholder 3"/>
          <p:cNvSpPr>
            <a:spLocks noGrp="1"/>
          </p:cNvSpPr>
          <p:nvPr>
            <p:ph type="sldNum" sz="quarter" idx="10"/>
          </p:nvPr>
        </p:nvSpPr>
        <p:spPr/>
        <p:txBody>
          <a:bodyPr/>
          <a:lstStyle/>
          <a:p>
            <a:fld id="{4CD7902F-DEA6-4DE7-8CE4-77C711B7CF5C}" type="slidenum">
              <a:rPr lang="en-CA" smtClean="0"/>
              <a:t>12</a:t>
            </a:fld>
            <a:endParaRPr lang="en-CA" dirty="0"/>
          </a:p>
        </p:txBody>
      </p:sp>
    </p:spTree>
    <p:extLst>
      <p:ext uri="{BB962C8B-B14F-4D97-AF65-F5344CB8AC3E}">
        <p14:creationId xmlns:p14="http://schemas.microsoft.com/office/powerpoint/2010/main" val="2725580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AUDIO (2m:44) – Emergency siren </a:t>
            </a:r>
            <a:r>
              <a:rPr lang="en-US" dirty="0"/>
              <a:t>(try to let this play for the whole audio so that it sinks in). This sets the tone for the next few slides.</a:t>
            </a:r>
          </a:p>
          <a:p>
            <a:r>
              <a:rPr lang="en-US" dirty="0"/>
              <a:t>= Debrief: The siren</a:t>
            </a:r>
          </a:p>
          <a:p>
            <a:r>
              <a:rPr lang="en-US" u="sng" dirty="0"/>
              <a:t>Key Idea</a:t>
            </a:r>
            <a:r>
              <a:rPr lang="en-US" dirty="0"/>
              <a:t>: To have the participants understand through feeling and emotion what the atmosphere was like during the Cold War.</a:t>
            </a:r>
          </a:p>
          <a:p>
            <a:r>
              <a:rPr lang="en-US" dirty="0"/>
              <a:t> • Ask: When you first heard the siren, what did you think? As it played, how did your thoughts/ feelings change? Do you think sirens and drills were useful? Why?</a:t>
            </a:r>
          </a:p>
          <a:p>
            <a:r>
              <a:rPr lang="en-US" dirty="0"/>
              <a:t>   &lt;Courage, Resilience, Communication can be explored here&gt; </a:t>
            </a:r>
          </a:p>
          <a:p>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13</a:t>
            </a:fld>
            <a:endParaRPr lang="en-CA" dirty="0"/>
          </a:p>
        </p:txBody>
      </p:sp>
    </p:spTree>
    <p:extLst>
      <p:ext uri="{BB962C8B-B14F-4D97-AF65-F5344CB8AC3E}">
        <p14:creationId xmlns:p14="http://schemas.microsoft.com/office/powerpoint/2010/main" val="79105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Nuclear Fallout and Bomb Shelter introduction. (This info provides context for the activity) </a:t>
            </a:r>
          </a:p>
          <a:p>
            <a:r>
              <a:rPr lang="en-US" dirty="0"/>
              <a:t>  &gt;</a:t>
            </a:r>
            <a:r>
              <a:rPr lang="en-CA" dirty="0"/>
              <a:t>  </a:t>
            </a:r>
            <a:r>
              <a:rPr lang="en-CA" b="1" dirty="0"/>
              <a:t>Be sure to reiterate the primary, secondary, tertiary, and quaternary threats to survival.</a:t>
            </a:r>
            <a:r>
              <a:rPr lang="en-US" b="1" dirty="0"/>
              <a:t> </a:t>
            </a:r>
          </a:p>
        </p:txBody>
      </p:sp>
      <p:sp>
        <p:nvSpPr>
          <p:cNvPr id="4" name="Slide Number Placeholder 3"/>
          <p:cNvSpPr>
            <a:spLocks noGrp="1"/>
          </p:cNvSpPr>
          <p:nvPr>
            <p:ph type="sldNum" sz="quarter" idx="10"/>
          </p:nvPr>
        </p:nvSpPr>
        <p:spPr/>
        <p:txBody>
          <a:bodyPr/>
          <a:lstStyle/>
          <a:p>
            <a:fld id="{4CD7902F-DEA6-4DE7-8CE4-77C711B7CF5C}" type="slidenum">
              <a:rPr lang="en-CA" smtClean="0"/>
              <a:t>14</a:t>
            </a:fld>
            <a:endParaRPr lang="en-CA" dirty="0"/>
          </a:p>
        </p:txBody>
      </p:sp>
    </p:spTree>
    <p:extLst>
      <p:ext uri="{BB962C8B-B14F-4D97-AF65-F5344CB8AC3E}">
        <p14:creationId xmlns:p14="http://schemas.microsoft.com/office/powerpoint/2010/main" val="187701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Describe the Activity: Surviving in a Bomb Shelter (Make sure to cover the group member roles) </a:t>
            </a:r>
          </a:p>
          <a:p>
            <a:endParaRPr lang="en-US" dirty="0"/>
          </a:p>
          <a:p>
            <a:r>
              <a:rPr lang="en-US" dirty="0"/>
              <a:t>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4CD7902F-DEA6-4DE7-8CE4-77C711B7CF5C}" type="slidenum">
              <a:rPr lang="en-CA" smtClean="0"/>
              <a:t>15</a:t>
            </a:fld>
            <a:endParaRPr lang="en-CA" dirty="0"/>
          </a:p>
        </p:txBody>
      </p:sp>
    </p:spTree>
    <p:extLst>
      <p:ext uri="{BB962C8B-B14F-4D97-AF65-F5344CB8AC3E}">
        <p14:creationId xmlns:p14="http://schemas.microsoft.com/office/powerpoint/2010/main" val="360146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p>
        </p:txBody>
      </p:sp>
      <p:sp>
        <p:nvSpPr>
          <p:cNvPr id="4" name="Slide Number Placeholder 3"/>
          <p:cNvSpPr>
            <a:spLocks noGrp="1"/>
          </p:cNvSpPr>
          <p:nvPr>
            <p:ph type="sldNum" sz="quarter" idx="10"/>
          </p:nvPr>
        </p:nvSpPr>
        <p:spPr/>
        <p:txBody>
          <a:bodyPr/>
          <a:lstStyle/>
          <a:p>
            <a:fld id="{4CD7902F-DEA6-4DE7-8CE4-77C711B7CF5C}" type="slidenum">
              <a:rPr lang="en-CA" smtClean="0"/>
              <a:t>16</a:t>
            </a:fld>
            <a:endParaRPr lang="en-CA" dirty="0"/>
          </a:p>
        </p:txBody>
      </p:sp>
    </p:spTree>
    <p:extLst>
      <p:ext uri="{BB962C8B-B14F-4D97-AF65-F5344CB8AC3E}">
        <p14:creationId xmlns:p14="http://schemas.microsoft.com/office/powerpoint/2010/main" val="939760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SOLUTION and Debrief (answers will pop up as the slide is clicked through)</a:t>
            </a:r>
          </a:p>
        </p:txBody>
      </p:sp>
      <p:sp>
        <p:nvSpPr>
          <p:cNvPr id="4" name="Slide Number Placeholder 3"/>
          <p:cNvSpPr>
            <a:spLocks noGrp="1"/>
          </p:cNvSpPr>
          <p:nvPr>
            <p:ph type="sldNum" sz="quarter" idx="10"/>
          </p:nvPr>
        </p:nvSpPr>
        <p:spPr/>
        <p:txBody>
          <a:bodyPr/>
          <a:lstStyle/>
          <a:p>
            <a:fld id="{4CD7902F-DEA6-4DE7-8CE4-77C711B7CF5C}" type="slidenum">
              <a:rPr lang="en-CA" smtClean="0"/>
              <a:t>17</a:t>
            </a:fld>
            <a:endParaRPr lang="en-CA" dirty="0"/>
          </a:p>
        </p:txBody>
      </p:sp>
    </p:spTree>
    <p:extLst>
      <p:ext uri="{BB962C8B-B14F-4D97-AF65-F5344CB8AC3E}">
        <p14:creationId xmlns:p14="http://schemas.microsoft.com/office/powerpoint/2010/main" val="1900414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Debrief: Bomb Shelter</a:t>
            </a:r>
          </a:p>
          <a:p>
            <a:r>
              <a:rPr lang="en-US" u="sng" dirty="0"/>
              <a:t>Key Idea</a:t>
            </a:r>
            <a:r>
              <a:rPr lang="en-US" dirty="0"/>
              <a:t>: To give a real example of one potential Cold War outcome and how it could impact each participant.</a:t>
            </a:r>
          </a:p>
          <a:p>
            <a:r>
              <a:rPr lang="en-US" dirty="0"/>
              <a:t> • Ask: How did your group decide how to rank the top threats and your survival items and was your method productive? In this activity, which 3 characteristics are most important for a good teammate to possess?</a:t>
            </a:r>
          </a:p>
          <a:p>
            <a:r>
              <a:rPr lang="en-US" dirty="0"/>
              <a:t>   &lt;ALL TRAITS can be explored here&gt;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4CD7902F-DEA6-4DE7-8CE4-77C711B7CF5C}" type="slidenum">
              <a:rPr lang="en-CA" smtClean="0"/>
              <a:t>18</a:t>
            </a:fld>
            <a:endParaRPr lang="en-CA" dirty="0"/>
          </a:p>
        </p:txBody>
      </p:sp>
    </p:spTree>
    <p:extLst>
      <p:ext uri="{BB962C8B-B14F-4D97-AF65-F5344CB8AC3E}">
        <p14:creationId xmlns:p14="http://schemas.microsoft.com/office/powerpoint/2010/main" val="2546832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19</a:t>
            </a:fld>
            <a:endParaRPr lang="en-CA" dirty="0"/>
          </a:p>
        </p:txBody>
      </p:sp>
    </p:spTree>
    <p:extLst>
      <p:ext uri="{BB962C8B-B14F-4D97-AF65-F5344CB8AC3E}">
        <p14:creationId xmlns:p14="http://schemas.microsoft.com/office/powerpoint/2010/main" val="76877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Quickly cover the 5 W’s of the Cold War</a:t>
            </a:r>
          </a:p>
        </p:txBody>
      </p:sp>
      <p:sp>
        <p:nvSpPr>
          <p:cNvPr id="4" name="Slide Number Placeholder 3"/>
          <p:cNvSpPr>
            <a:spLocks noGrp="1"/>
          </p:cNvSpPr>
          <p:nvPr>
            <p:ph type="sldNum" sz="quarter" idx="10"/>
          </p:nvPr>
        </p:nvSpPr>
        <p:spPr/>
        <p:txBody>
          <a:bodyPr/>
          <a:lstStyle/>
          <a:p>
            <a:fld id="{4CD7902F-DEA6-4DE7-8CE4-77C711B7CF5C}" type="slidenum">
              <a:rPr lang="en-CA" smtClean="0"/>
              <a:t>2</a:t>
            </a:fld>
            <a:endParaRPr lang="en-CA" dirty="0"/>
          </a:p>
        </p:txBody>
      </p:sp>
    </p:spTree>
    <p:extLst>
      <p:ext uri="{BB962C8B-B14F-4D97-AF65-F5344CB8AC3E}">
        <p14:creationId xmlns:p14="http://schemas.microsoft.com/office/powerpoint/2010/main" val="1664270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Introduce the Cuban Missile Crisis</a:t>
            </a:r>
          </a:p>
          <a:p>
            <a:r>
              <a:rPr lang="en-US" dirty="0"/>
              <a:t>  - (the USSR was secretly setting up a nuclear missile site on Cuba, in response to a secret US installation in Turkey – the world public did not know about the Turkey installation)  </a:t>
            </a:r>
          </a:p>
        </p:txBody>
      </p:sp>
      <p:sp>
        <p:nvSpPr>
          <p:cNvPr id="4" name="Slide Number Placeholder 3"/>
          <p:cNvSpPr>
            <a:spLocks noGrp="1"/>
          </p:cNvSpPr>
          <p:nvPr>
            <p:ph type="sldNum" sz="quarter" idx="10"/>
          </p:nvPr>
        </p:nvSpPr>
        <p:spPr/>
        <p:txBody>
          <a:bodyPr/>
          <a:lstStyle/>
          <a:p>
            <a:fld id="{4CD7902F-DEA6-4DE7-8CE4-77C711B7CF5C}" type="slidenum">
              <a:rPr lang="en-CA" smtClean="0"/>
              <a:t>20</a:t>
            </a:fld>
            <a:endParaRPr lang="en-CA" dirty="0"/>
          </a:p>
        </p:txBody>
      </p:sp>
    </p:spTree>
    <p:extLst>
      <p:ext uri="{BB962C8B-B14F-4D97-AF65-F5344CB8AC3E}">
        <p14:creationId xmlns:p14="http://schemas.microsoft.com/office/powerpoint/2010/main" val="3719426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Outline the Cuban Missile Crisis and its aftermath </a:t>
            </a:r>
          </a:p>
        </p:txBody>
      </p:sp>
      <p:sp>
        <p:nvSpPr>
          <p:cNvPr id="4" name="Slide Number Placeholder 3"/>
          <p:cNvSpPr>
            <a:spLocks noGrp="1"/>
          </p:cNvSpPr>
          <p:nvPr>
            <p:ph type="sldNum" sz="quarter" idx="10"/>
          </p:nvPr>
        </p:nvSpPr>
        <p:spPr/>
        <p:txBody>
          <a:bodyPr/>
          <a:lstStyle/>
          <a:p>
            <a:fld id="{4CD7902F-DEA6-4DE7-8CE4-77C711B7CF5C}" type="slidenum">
              <a:rPr lang="en-CA" smtClean="0"/>
              <a:t>21</a:t>
            </a:fld>
            <a:endParaRPr lang="en-CA" dirty="0"/>
          </a:p>
        </p:txBody>
      </p:sp>
    </p:spTree>
    <p:extLst>
      <p:ext uri="{BB962C8B-B14F-4D97-AF65-F5344CB8AC3E}">
        <p14:creationId xmlns:p14="http://schemas.microsoft.com/office/powerpoint/2010/main" val="3637625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Present the aftermath of the Cuban Missile Crisis</a:t>
            </a:r>
          </a:p>
          <a:p>
            <a:r>
              <a:rPr lang="en-US" dirty="0"/>
              <a:t>  • Ask: What happened in 1972 that was important to Canada?</a:t>
            </a:r>
          </a:p>
        </p:txBody>
      </p:sp>
      <p:sp>
        <p:nvSpPr>
          <p:cNvPr id="4" name="Slide Number Placeholder 3"/>
          <p:cNvSpPr>
            <a:spLocks noGrp="1"/>
          </p:cNvSpPr>
          <p:nvPr>
            <p:ph type="sldNum" sz="quarter" idx="10"/>
          </p:nvPr>
        </p:nvSpPr>
        <p:spPr/>
        <p:txBody>
          <a:bodyPr/>
          <a:lstStyle/>
          <a:p>
            <a:fld id="{4CD7902F-DEA6-4DE7-8CE4-77C711B7CF5C}" type="slidenum">
              <a:rPr lang="en-CA" smtClean="0"/>
              <a:t>22</a:t>
            </a:fld>
            <a:endParaRPr lang="en-CA" dirty="0"/>
          </a:p>
        </p:txBody>
      </p:sp>
    </p:spTree>
    <p:extLst>
      <p:ext uri="{BB962C8B-B14F-4D97-AF65-F5344CB8AC3E}">
        <p14:creationId xmlns:p14="http://schemas.microsoft.com/office/powerpoint/2010/main" val="893293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items will pop up as the slide is clicked through)</a:t>
            </a:r>
          </a:p>
          <a:p>
            <a:r>
              <a:rPr lang="en-US" dirty="0"/>
              <a:t>= </a:t>
            </a:r>
            <a:r>
              <a:rPr lang="en-US" b="1" dirty="0"/>
              <a:t>AUDIO (1m:16) Summit Series </a:t>
            </a:r>
            <a:r>
              <a:rPr lang="en-US" dirty="0"/>
              <a:t>(Nationalism surged on both sides)</a:t>
            </a:r>
          </a:p>
        </p:txBody>
      </p:sp>
      <p:sp>
        <p:nvSpPr>
          <p:cNvPr id="4" name="Slide Number Placeholder 3"/>
          <p:cNvSpPr>
            <a:spLocks noGrp="1"/>
          </p:cNvSpPr>
          <p:nvPr>
            <p:ph type="sldNum" sz="quarter" idx="10"/>
          </p:nvPr>
        </p:nvSpPr>
        <p:spPr/>
        <p:txBody>
          <a:bodyPr/>
          <a:lstStyle/>
          <a:p>
            <a:fld id="{4CD7902F-DEA6-4DE7-8CE4-77C711B7CF5C}" type="slidenum">
              <a:rPr lang="en-CA" smtClean="0"/>
              <a:t>23</a:t>
            </a:fld>
            <a:endParaRPr lang="en-CA" dirty="0"/>
          </a:p>
        </p:txBody>
      </p:sp>
    </p:spTree>
    <p:extLst>
      <p:ext uri="{BB962C8B-B14F-4D97-AF65-F5344CB8AC3E}">
        <p14:creationId xmlns:p14="http://schemas.microsoft.com/office/powerpoint/2010/main" val="391075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U.S.S.R. liberalizes, then dissolves; Cold War ends (see slide)</a:t>
            </a:r>
          </a:p>
          <a:p>
            <a:r>
              <a:rPr lang="en-US" dirty="0"/>
              <a:t>= 1986 Chernobyl meltdown occurs, but it wasn’t for months before Russians learned the truth </a:t>
            </a:r>
          </a:p>
        </p:txBody>
      </p:sp>
      <p:sp>
        <p:nvSpPr>
          <p:cNvPr id="4" name="Slide Number Placeholder 3"/>
          <p:cNvSpPr>
            <a:spLocks noGrp="1"/>
          </p:cNvSpPr>
          <p:nvPr>
            <p:ph type="sldNum" sz="quarter" idx="10"/>
          </p:nvPr>
        </p:nvSpPr>
        <p:spPr/>
        <p:txBody>
          <a:bodyPr/>
          <a:lstStyle/>
          <a:p>
            <a:fld id="{4CD7902F-DEA6-4DE7-8CE4-77C711B7CF5C}" type="slidenum">
              <a:rPr lang="en-CA" smtClean="0"/>
              <a:t>24</a:t>
            </a:fld>
            <a:endParaRPr lang="en-CA" dirty="0"/>
          </a:p>
        </p:txBody>
      </p:sp>
    </p:spTree>
    <p:extLst>
      <p:ext uri="{BB962C8B-B14F-4D97-AF65-F5344CB8AC3E}">
        <p14:creationId xmlns:p14="http://schemas.microsoft.com/office/powerpoint/2010/main" val="3355967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Summary</a:t>
            </a:r>
          </a:p>
          <a:p>
            <a:r>
              <a:rPr lang="en-US" dirty="0"/>
              <a:t>= Debrief: The End of the Cold War</a:t>
            </a:r>
          </a:p>
          <a:p>
            <a:r>
              <a:rPr lang="en-US" u="sng" dirty="0"/>
              <a:t>Key Idea</a:t>
            </a:r>
            <a:r>
              <a:rPr lang="en-US" dirty="0"/>
              <a:t>: To have the participants compare the current atmosphere to that in the 60’s, 70’s, and 80’s. </a:t>
            </a:r>
          </a:p>
          <a:p>
            <a:r>
              <a:rPr lang="en-US" dirty="0"/>
              <a:t> • Ask: Do you hear any rhymes? (e.g., weapons race, geopolitical maneuvering, nationalistic sporting events).</a:t>
            </a:r>
          </a:p>
          <a:p>
            <a:r>
              <a:rPr lang="en-US" dirty="0"/>
              <a:t>   &lt;Thoughtfulness can be explored here&gt; </a:t>
            </a:r>
          </a:p>
          <a:p>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25</a:t>
            </a:fld>
            <a:endParaRPr lang="en-CA" dirty="0"/>
          </a:p>
        </p:txBody>
      </p:sp>
    </p:spTree>
    <p:extLst>
      <p:ext uri="{BB962C8B-B14F-4D97-AF65-F5344CB8AC3E}">
        <p14:creationId xmlns:p14="http://schemas.microsoft.com/office/powerpoint/2010/main" val="2834061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p>
        </p:txBody>
      </p:sp>
      <p:sp>
        <p:nvSpPr>
          <p:cNvPr id="4" name="Slide Number Placeholder 3"/>
          <p:cNvSpPr>
            <a:spLocks noGrp="1"/>
          </p:cNvSpPr>
          <p:nvPr>
            <p:ph type="sldNum" sz="quarter" idx="10"/>
          </p:nvPr>
        </p:nvSpPr>
        <p:spPr/>
        <p:txBody>
          <a:bodyPr/>
          <a:lstStyle/>
          <a:p>
            <a:fld id="{4CD7902F-DEA6-4DE7-8CE4-77C711B7CF5C}" type="slidenum">
              <a:rPr lang="en-CA" smtClean="0"/>
              <a:t>26</a:t>
            </a:fld>
            <a:endParaRPr lang="en-CA" dirty="0"/>
          </a:p>
        </p:txBody>
      </p:sp>
    </p:spTree>
    <p:extLst>
      <p:ext uri="{BB962C8B-B14F-4D97-AF65-F5344CB8AC3E}">
        <p14:creationId xmlns:p14="http://schemas.microsoft.com/office/powerpoint/2010/main" val="382330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Quickly cover the “Why” of the Cold War</a:t>
            </a:r>
          </a:p>
        </p:txBody>
      </p:sp>
      <p:sp>
        <p:nvSpPr>
          <p:cNvPr id="4" name="Slide Number Placeholder 3"/>
          <p:cNvSpPr>
            <a:spLocks noGrp="1"/>
          </p:cNvSpPr>
          <p:nvPr>
            <p:ph type="sldNum" sz="quarter" idx="10"/>
          </p:nvPr>
        </p:nvSpPr>
        <p:spPr/>
        <p:txBody>
          <a:bodyPr/>
          <a:lstStyle/>
          <a:p>
            <a:fld id="{4CD7902F-DEA6-4DE7-8CE4-77C711B7CF5C}" type="slidenum">
              <a:rPr lang="en-CA" smtClean="0"/>
              <a:t>3</a:t>
            </a:fld>
            <a:endParaRPr lang="en-CA" dirty="0"/>
          </a:p>
        </p:txBody>
      </p:sp>
    </p:spTree>
    <p:extLst>
      <p:ext uri="{BB962C8B-B14F-4D97-AF65-F5344CB8AC3E}">
        <p14:creationId xmlns:p14="http://schemas.microsoft.com/office/powerpoint/2010/main" val="393752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Compare and Contrast capitalism and communism</a:t>
            </a:r>
          </a:p>
        </p:txBody>
      </p:sp>
      <p:sp>
        <p:nvSpPr>
          <p:cNvPr id="4" name="Slide Number Placeholder 3"/>
          <p:cNvSpPr>
            <a:spLocks noGrp="1"/>
          </p:cNvSpPr>
          <p:nvPr>
            <p:ph type="sldNum" sz="quarter" idx="10"/>
          </p:nvPr>
        </p:nvSpPr>
        <p:spPr/>
        <p:txBody>
          <a:bodyPr/>
          <a:lstStyle/>
          <a:p>
            <a:fld id="{4CD7902F-DEA6-4DE7-8CE4-77C711B7CF5C}" type="slidenum">
              <a:rPr lang="en-CA" smtClean="0"/>
              <a:t>4</a:t>
            </a:fld>
            <a:endParaRPr lang="en-CA" dirty="0"/>
          </a:p>
        </p:txBody>
      </p:sp>
    </p:spTree>
    <p:extLst>
      <p:ext uri="{BB962C8B-B14F-4D97-AF65-F5344CB8AC3E}">
        <p14:creationId xmlns:p14="http://schemas.microsoft.com/office/powerpoint/2010/main" val="215426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Outline the Gouzenko Affair and how it can be seen as the trigger</a:t>
            </a:r>
          </a:p>
        </p:txBody>
      </p:sp>
      <p:sp>
        <p:nvSpPr>
          <p:cNvPr id="4" name="Slide Number Placeholder 3"/>
          <p:cNvSpPr>
            <a:spLocks noGrp="1"/>
          </p:cNvSpPr>
          <p:nvPr>
            <p:ph type="sldNum" sz="quarter" idx="10"/>
          </p:nvPr>
        </p:nvSpPr>
        <p:spPr/>
        <p:txBody>
          <a:bodyPr/>
          <a:lstStyle/>
          <a:p>
            <a:fld id="{4CD7902F-DEA6-4DE7-8CE4-77C711B7CF5C}" type="slidenum">
              <a:rPr lang="en-CA" smtClean="0"/>
              <a:t>5</a:t>
            </a:fld>
            <a:endParaRPr lang="en-CA" dirty="0"/>
          </a:p>
        </p:txBody>
      </p:sp>
    </p:spTree>
    <p:extLst>
      <p:ext uri="{BB962C8B-B14F-4D97-AF65-F5344CB8AC3E}">
        <p14:creationId xmlns:p14="http://schemas.microsoft.com/office/powerpoint/2010/main" val="3046645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Outline the first few events of the beginning of the Cold War</a:t>
            </a:r>
          </a:p>
          <a:p>
            <a:r>
              <a:rPr lang="en-US" dirty="0"/>
              <a:t>= </a:t>
            </a:r>
            <a:r>
              <a:rPr lang="en-US" b="1" dirty="0"/>
              <a:t>AUDIO (1m:00)- Churchill’s Speech </a:t>
            </a:r>
            <a:r>
              <a:rPr lang="en-US" b="0" dirty="0"/>
              <a:t>(click on speaker in slide)</a:t>
            </a:r>
            <a:r>
              <a:rPr lang="en-US" b="1" dirty="0"/>
              <a:t> </a:t>
            </a:r>
          </a:p>
        </p:txBody>
      </p:sp>
      <p:sp>
        <p:nvSpPr>
          <p:cNvPr id="4" name="Slide Number Placeholder 3"/>
          <p:cNvSpPr>
            <a:spLocks noGrp="1"/>
          </p:cNvSpPr>
          <p:nvPr>
            <p:ph type="sldNum" sz="quarter" idx="10"/>
          </p:nvPr>
        </p:nvSpPr>
        <p:spPr/>
        <p:txBody>
          <a:bodyPr/>
          <a:lstStyle/>
          <a:p>
            <a:fld id="{4CD7902F-DEA6-4DE7-8CE4-77C711B7CF5C}" type="slidenum">
              <a:rPr lang="en-CA" smtClean="0"/>
              <a:t>6</a:t>
            </a:fld>
            <a:endParaRPr lang="en-CA" dirty="0"/>
          </a:p>
        </p:txBody>
      </p:sp>
    </p:spTree>
    <p:extLst>
      <p:ext uri="{BB962C8B-B14F-4D97-AF65-F5344CB8AC3E}">
        <p14:creationId xmlns:p14="http://schemas.microsoft.com/office/powerpoint/2010/main" val="3119398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Outline the Korean War: </a:t>
            </a:r>
          </a:p>
          <a:p>
            <a:r>
              <a:rPr lang="en-US" dirty="0"/>
              <a:t>  &gt; at the end of WW2 Korea was liberated (from occupying Japan) by the USSR and the US. They split the country in two, USSR administered the north half, the US the south. Due to developing Cold War tensions, each side was turned into its own state governed by its own Korean government – each government saw themselves as legitimate and the other as illegitimate. </a:t>
            </a:r>
          </a:p>
          <a:p>
            <a:r>
              <a:rPr lang="en-US" dirty="0"/>
              <a:t>    - </a:t>
            </a:r>
            <a:r>
              <a:rPr lang="en-US" b="1" dirty="0"/>
              <a:t>Image 1 </a:t>
            </a:r>
            <a:r>
              <a:rPr lang="en-US" dirty="0"/>
              <a:t>of 4- in 1950 things boiled over. The North, supported by USSR and China, invaded the South in an attempt to re-unify the country. </a:t>
            </a:r>
          </a:p>
          <a:p>
            <a:r>
              <a:rPr lang="en-US" dirty="0"/>
              <a:t>    - </a:t>
            </a:r>
            <a:r>
              <a:rPr lang="en-US" b="1" dirty="0"/>
              <a:t>Image 2 </a:t>
            </a:r>
            <a:r>
              <a:rPr lang="en-US" dirty="0"/>
              <a:t>of 4- the UN dispatched (US, UK, and Cdn soldiers) support to the South resulting in losses and a retreat by the North. (If not for the MacArthur’s amphibious assault near Seoul, the North would have won).</a:t>
            </a:r>
          </a:p>
          <a:p>
            <a:r>
              <a:rPr lang="en-US" dirty="0"/>
              <a:t>    - </a:t>
            </a:r>
            <a:r>
              <a:rPr lang="en-US" b="1" dirty="0"/>
              <a:t>Image 3 </a:t>
            </a:r>
            <a:r>
              <a:rPr lang="en-US" dirty="0"/>
              <a:t>of 4- After nearly being pushed off of the peninsula, the North receives support from China i.e., China’s PVA (People’s Volunteer Army) is sent in and the South is pushed back to near the 38</a:t>
            </a:r>
            <a:r>
              <a:rPr lang="en-US" baseline="30000" dirty="0"/>
              <a:t>th</a:t>
            </a:r>
            <a:r>
              <a:rPr lang="en-US" dirty="0"/>
              <a:t> parallel. </a:t>
            </a:r>
          </a:p>
          <a:p>
            <a:r>
              <a:rPr lang="en-US" dirty="0"/>
              <a:t>    - </a:t>
            </a:r>
            <a:r>
              <a:rPr lang="en-US" b="1" dirty="0"/>
              <a:t>Image 4 </a:t>
            </a:r>
            <a:r>
              <a:rPr lang="en-US" dirty="0"/>
              <a:t>of 4- After little movement on the ground (war of attrition), both sides sign an armistice agreement, create the DMZ, and resolve to work towards a peace treaty.</a:t>
            </a:r>
          </a:p>
          <a:p>
            <a:r>
              <a:rPr lang="en-US" dirty="0"/>
              <a:t>= 3 million deaths, a large % were civilians. There is still no formal peace agreement on the peninsula.</a:t>
            </a:r>
          </a:p>
        </p:txBody>
      </p:sp>
      <p:sp>
        <p:nvSpPr>
          <p:cNvPr id="4" name="Slide Number Placeholder 3"/>
          <p:cNvSpPr>
            <a:spLocks noGrp="1"/>
          </p:cNvSpPr>
          <p:nvPr>
            <p:ph type="sldNum" sz="quarter" idx="10"/>
          </p:nvPr>
        </p:nvSpPr>
        <p:spPr/>
        <p:txBody>
          <a:bodyPr/>
          <a:lstStyle/>
          <a:p>
            <a:fld id="{4CD7902F-DEA6-4DE7-8CE4-77C711B7CF5C}" type="slidenum">
              <a:rPr lang="en-CA" smtClean="0"/>
              <a:t>7</a:t>
            </a:fld>
            <a:endParaRPr lang="en-CA" dirty="0"/>
          </a:p>
        </p:txBody>
      </p:sp>
    </p:spTree>
    <p:extLst>
      <p:ext uri="{BB962C8B-B14F-4D97-AF65-F5344CB8AC3E}">
        <p14:creationId xmlns:p14="http://schemas.microsoft.com/office/powerpoint/2010/main" val="377418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Outline the role Canada played in the Korean War</a:t>
            </a:r>
          </a:p>
          <a:p>
            <a:r>
              <a:rPr lang="en-US" dirty="0"/>
              <a:t>  &gt; Canada sent the third most soldiers (US #1, UK #2)</a:t>
            </a:r>
          </a:p>
          <a:p>
            <a:r>
              <a:rPr lang="en-US" dirty="0"/>
              <a:t>  &gt; 516 Cdns died</a:t>
            </a:r>
          </a:p>
          <a:p>
            <a:r>
              <a:rPr lang="en-US" dirty="0"/>
              <a:t>= (could add a sidebar about the PPCLI at the Battle of Kapyong) </a:t>
            </a:r>
          </a:p>
        </p:txBody>
      </p:sp>
      <p:sp>
        <p:nvSpPr>
          <p:cNvPr id="4" name="Slide Number Placeholder 3"/>
          <p:cNvSpPr>
            <a:spLocks noGrp="1"/>
          </p:cNvSpPr>
          <p:nvPr>
            <p:ph type="sldNum" sz="quarter" idx="10"/>
          </p:nvPr>
        </p:nvSpPr>
        <p:spPr/>
        <p:txBody>
          <a:bodyPr/>
          <a:lstStyle/>
          <a:p>
            <a:fld id="{4CD7902F-DEA6-4DE7-8CE4-77C711B7CF5C}" type="slidenum">
              <a:rPr lang="en-CA" smtClean="0"/>
              <a:t>8</a:t>
            </a:fld>
            <a:endParaRPr lang="en-CA" dirty="0"/>
          </a:p>
        </p:txBody>
      </p:sp>
    </p:spTree>
    <p:extLst>
      <p:ext uri="{BB962C8B-B14F-4D97-AF65-F5344CB8AC3E}">
        <p14:creationId xmlns:p14="http://schemas.microsoft.com/office/powerpoint/2010/main" val="2539078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geographical setup</a:t>
            </a:r>
          </a:p>
        </p:txBody>
      </p:sp>
      <p:sp>
        <p:nvSpPr>
          <p:cNvPr id="4" name="Slide Number Placeholder 3"/>
          <p:cNvSpPr>
            <a:spLocks noGrp="1"/>
          </p:cNvSpPr>
          <p:nvPr>
            <p:ph type="sldNum" sz="quarter" idx="10"/>
          </p:nvPr>
        </p:nvSpPr>
        <p:spPr/>
        <p:txBody>
          <a:bodyPr/>
          <a:lstStyle/>
          <a:p>
            <a:fld id="{4CD7902F-DEA6-4DE7-8CE4-77C711B7CF5C}" type="slidenum">
              <a:rPr lang="en-CA" smtClean="0"/>
              <a:t>9</a:t>
            </a:fld>
            <a:endParaRPr lang="en-CA" dirty="0"/>
          </a:p>
        </p:txBody>
      </p:sp>
    </p:spTree>
    <p:extLst>
      <p:ext uri="{BB962C8B-B14F-4D97-AF65-F5344CB8AC3E}">
        <p14:creationId xmlns:p14="http://schemas.microsoft.com/office/powerpoint/2010/main" val="292634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008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83147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6139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40976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F96EA6-B599-4479-94D0-D07F679D102A}" type="datetimeFigureOut">
              <a:rPr lang="en-CA" smtClean="0"/>
              <a:t>2020-02-27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90001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4F96EA6-B599-4479-94D0-D07F679D102A}" type="datetimeFigureOut">
              <a:rPr lang="en-CA" smtClean="0"/>
              <a:t>2020-02-27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77300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4F96EA6-B599-4479-94D0-D07F679D102A}" type="datetimeFigureOut">
              <a:rPr lang="en-CA" smtClean="0"/>
              <a:t>2020-02-27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5059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4F96EA6-B599-4479-94D0-D07F679D102A}" type="datetimeFigureOut">
              <a:rPr lang="en-CA" smtClean="0"/>
              <a:t>2020-02-27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68516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96EA6-B599-4479-94D0-D07F679D102A}" type="datetimeFigureOut">
              <a:rPr lang="en-CA" smtClean="0"/>
              <a:t>2020-02-27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36097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F96EA6-B599-4479-94D0-D07F679D102A}" type="datetimeFigureOut">
              <a:rPr lang="en-CA" smtClean="0"/>
              <a:t>2020-02-27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325071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F96EA6-B599-4479-94D0-D07F679D102A}" type="datetimeFigureOut">
              <a:rPr lang="en-CA" smtClean="0"/>
              <a:t>2020-02-27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7210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96EA6-B599-4479-94D0-D07F679D102A}" type="datetimeFigureOut">
              <a:rPr lang="en-CA" smtClean="0"/>
              <a:t>2020-02-27</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882C1-DB9B-4A09-B25E-0C30533AD68F}" type="slidenum">
              <a:rPr lang="en-CA" smtClean="0"/>
              <a:t>‹#›</a:t>
            </a:fld>
            <a:endParaRPr lang="en-CA" dirty="0"/>
          </a:p>
        </p:txBody>
      </p:sp>
    </p:spTree>
    <p:extLst>
      <p:ext uri="{BB962C8B-B14F-4D97-AF65-F5344CB8AC3E}">
        <p14:creationId xmlns:p14="http://schemas.microsoft.com/office/powerpoint/2010/main" val="93082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slideLayout" Target="../slideLayouts/slideLayout2.xml"/><Relationship Id="rId7" Type="http://schemas.openxmlformats.org/officeDocument/2006/relationships/image" Target="../media/image18.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3.tiff"/><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3.tiff"/><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jpg"/><Relationship Id="rId5" Type="http://schemas.openxmlformats.org/officeDocument/2006/relationships/image" Target="../media/image3.tif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555CD-873F-4262-B1A7-9A7FB137E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5315" cy="6776867"/>
          </a:xfrm>
          <a:prstGeom prst="rect">
            <a:avLst/>
          </a:prstGeom>
        </p:spPr>
      </p:pic>
      <p:sp>
        <p:nvSpPr>
          <p:cNvPr id="9" name="Title 1">
            <a:extLst>
              <a:ext uri="{FF2B5EF4-FFF2-40B4-BE49-F238E27FC236}">
                <a16:creationId xmlns:a16="http://schemas.microsoft.com/office/drawing/2014/main" id="{CD49244D-C487-443A-9CBF-860B0AA72FFA}"/>
              </a:ext>
            </a:extLst>
          </p:cNvPr>
          <p:cNvSpPr txBox="1">
            <a:spLocks/>
          </p:cNvSpPr>
          <p:nvPr/>
        </p:nvSpPr>
        <p:spPr>
          <a:xfrm>
            <a:off x="508981" y="236304"/>
            <a:ext cx="6363027" cy="11493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8800" b="1" dirty="0">
                <a:solidFill>
                  <a:schemeClr val="accent1">
                    <a:lumMod val="75000"/>
                  </a:schemeClr>
                </a:solidFill>
              </a:rPr>
              <a:t>The Cold War</a:t>
            </a:r>
          </a:p>
        </p:txBody>
      </p:sp>
      <p:pic>
        <p:nvPicPr>
          <p:cNvPr id="11" name="Picture 10">
            <a:extLst>
              <a:ext uri="{FF2B5EF4-FFF2-40B4-BE49-F238E27FC236}">
                <a16:creationId xmlns:a16="http://schemas.microsoft.com/office/drawing/2014/main" id="{4325ABFD-E683-4EA4-B670-663F80292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048" y="1"/>
            <a:ext cx="3130951" cy="720436"/>
          </a:xfrm>
          <a:prstGeom prst="rect">
            <a:avLst/>
          </a:prstGeom>
        </p:spPr>
      </p:pic>
    </p:spTree>
    <p:extLst>
      <p:ext uri="{BB962C8B-B14F-4D97-AF65-F5344CB8AC3E}">
        <p14:creationId xmlns:p14="http://schemas.microsoft.com/office/powerpoint/2010/main" val="1336940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4">
            <a:extLst>
              <a:ext uri="{28A0092B-C50C-407E-A947-70E740481C1C}">
                <a14:useLocalDpi xmlns:a14="http://schemas.microsoft.com/office/drawing/2010/main" val="0"/>
              </a:ext>
            </a:extLst>
          </a:blip>
          <a:srcRect l="12410" t="15859" r="13516" b="11106"/>
          <a:stretch/>
        </p:blipFill>
        <p:spPr>
          <a:xfrm>
            <a:off x="77528" y="1675909"/>
            <a:ext cx="3884520" cy="4700596"/>
          </a:xfrm>
          <a:prstGeom prst="rect">
            <a:avLst/>
          </a:prstGeom>
          <a:ln w="31750">
            <a:solidFill>
              <a:srgbClr val="C00000"/>
            </a:solidFill>
          </a:ln>
        </p:spPr>
      </p:pic>
      <p:sp>
        <p:nvSpPr>
          <p:cNvPr id="7" name="Content Placeholder 2">
            <a:extLst>
              <a:ext uri="{FF2B5EF4-FFF2-40B4-BE49-F238E27FC236}">
                <a16:creationId xmlns:a16="http://schemas.microsoft.com/office/drawing/2014/main" id="{FEBD1231-F5FA-469C-9597-473451BF36EB}"/>
              </a:ext>
            </a:extLst>
          </p:cNvPr>
          <p:cNvSpPr txBox="1">
            <a:spLocks/>
          </p:cNvSpPr>
          <p:nvPr/>
        </p:nvSpPr>
        <p:spPr>
          <a:xfrm>
            <a:off x="3962048" y="1675910"/>
            <a:ext cx="8229951" cy="518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000" dirty="0"/>
              <a:t>• Worries about economic impact if traffic was blocked </a:t>
            </a:r>
            <a:r>
              <a:rPr lang="en-CA" sz="2700" dirty="0"/>
              <a:t>(oil tankers)</a:t>
            </a:r>
            <a:r>
              <a:rPr lang="en-CA" sz="3000" dirty="0"/>
              <a:t>. U.K., France, Israel seize the canal without telling NATO members </a:t>
            </a:r>
            <a:r>
              <a:rPr lang="en-CA" sz="2700" dirty="0"/>
              <a:t>(adds tension)</a:t>
            </a:r>
          </a:p>
          <a:p>
            <a:pPr marL="0" indent="0">
              <a:lnSpc>
                <a:spcPct val="100000"/>
              </a:lnSpc>
              <a:spcBef>
                <a:spcPts val="0"/>
              </a:spcBef>
              <a:buNone/>
            </a:pPr>
            <a:endParaRPr lang="en-CA" sz="1200" dirty="0"/>
          </a:p>
          <a:p>
            <a:pPr marL="0" indent="0">
              <a:lnSpc>
                <a:spcPct val="100000"/>
              </a:lnSpc>
              <a:spcBef>
                <a:spcPts val="0"/>
              </a:spcBef>
              <a:buNone/>
            </a:pPr>
            <a:r>
              <a:rPr lang="en-CA" sz="3000" dirty="0"/>
              <a:t>• </a:t>
            </a:r>
            <a:r>
              <a:rPr lang="en-CA" sz="3000" b="1" dirty="0">
                <a:solidFill>
                  <a:schemeClr val="accent1">
                    <a:lumMod val="75000"/>
                  </a:schemeClr>
                </a:solidFill>
              </a:rPr>
              <a:t>Lester Pearson</a:t>
            </a:r>
            <a:r>
              <a:rPr lang="en-CA" sz="3000" dirty="0"/>
              <a:t> </a:t>
            </a:r>
            <a:r>
              <a:rPr lang="en-CA" sz="2700" dirty="0"/>
              <a:t>(PM St. Laurent’s Foreign Affairs minister)</a:t>
            </a:r>
            <a:r>
              <a:rPr lang="en-CA" sz="3000" dirty="0"/>
              <a:t> proposes a “peacekeeping force” to the UN</a:t>
            </a:r>
          </a:p>
          <a:p>
            <a:pPr marL="0" indent="0">
              <a:lnSpc>
                <a:spcPct val="100000"/>
              </a:lnSpc>
              <a:spcBef>
                <a:spcPts val="0"/>
              </a:spcBef>
              <a:buNone/>
            </a:pPr>
            <a:endParaRPr lang="en-CA" sz="1200" dirty="0"/>
          </a:p>
          <a:p>
            <a:pPr marL="0" indent="0">
              <a:lnSpc>
                <a:spcPct val="100000"/>
              </a:lnSpc>
              <a:spcBef>
                <a:spcPts val="0"/>
              </a:spcBef>
              <a:buNone/>
            </a:pPr>
            <a:r>
              <a:rPr lang="en-CA" dirty="0"/>
              <a:t>• </a:t>
            </a:r>
            <a:r>
              <a:rPr lang="en-CA" sz="3000" b="1" dirty="0">
                <a:solidFill>
                  <a:schemeClr val="accent1">
                    <a:lumMod val="75000"/>
                  </a:schemeClr>
                </a:solidFill>
              </a:rPr>
              <a:t>UNEF</a:t>
            </a:r>
            <a:r>
              <a:rPr lang="en-CA" sz="3000" dirty="0"/>
              <a:t> </a:t>
            </a:r>
            <a:r>
              <a:rPr lang="en-CA" dirty="0"/>
              <a:t>(</a:t>
            </a:r>
            <a:r>
              <a:rPr lang="en-CA" dirty="0">
                <a:solidFill>
                  <a:schemeClr val="accent1">
                    <a:lumMod val="75000"/>
                  </a:schemeClr>
                </a:solidFill>
              </a:rPr>
              <a:t>UN Emergency Force</a:t>
            </a:r>
            <a:r>
              <a:rPr lang="en-CA" dirty="0"/>
              <a:t>) </a:t>
            </a:r>
            <a:r>
              <a:rPr lang="en-CA" sz="3000" dirty="0"/>
              <a:t>is created and future PM Pearson is awarded </a:t>
            </a:r>
            <a:r>
              <a:rPr lang="en-CA" sz="3000" dirty="0">
                <a:solidFill>
                  <a:schemeClr val="accent1">
                    <a:lumMod val="75000"/>
                  </a:schemeClr>
                </a:solidFill>
              </a:rPr>
              <a:t>Nobel Peace Prize</a:t>
            </a:r>
          </a:p>
          <a:p>
            <a:pPr marL="0" indent="0">
              <a:lnSpc>
                <a:spcPct val="100000"/>
              </a:lnSpc>
              <a:spcBef>
                <a:spcPts val="0"/>
              </a:spcBef>
              <a:buNone/>
            </a:pPr>
            <a:endParaRPr lang="en-CA" sz="1200" dirty="0"/>
          </a:p>
          <a:p>
            <a:pPr marL="0" indent="0">
              <a:lnSpc>
                <a:spcPct val="100000"/>
              </a:lnSpc>
              <a:spcBef>
                <a:spcPts val="0"/>
              </a:spcBef>
              <a:buNone/>
            </a:pPr>
            <a:r>
              <a:rPr lang="en-CA" dirty="0"/>
              <a:t>• </a:t>
            </a:r>
            <a:r>
              <a:rPr lang="en-CA" sz="3000" dirty="0"/>
              <a:t>Many Canadians feel that St. Laurent’s Liberals abandoned Britain = they lose the next election </a:t>
            </a:r>
            <a:r>
              <a:rPr lang="en-CA" sz="2700" dirty="0"/>
              <a:t>(to Diefenbaker’s Conservatives)</a:t>
            </a:r>
            <a:r>
              <a:rPr lang="en-CA" dirty="0"/>
              <a:t> </a:t>
            </a:r>
            <a:endParaRPr lang="en-CA" sz="2600" dirty="0"/>
          </a:p>
        </p:txBody>
      </p:sp>
      <p:sp>
        <p:nvSpPr>
          <p:cNvPr id="8" name="Title 1">
            <a:extLst>
              <a:ext uri="{FF2B5EF4-FFF2-40B4-BE49-F238E27FC236}">
                <a16:creationId xmlns:a16="http://schemas.microsoft.com/office/drawing/2014/main" id="{588276B9-8D4D-4AB9-A646-714430C21150}"/>
              </a:ext>
            </a:extLst>
          </p:cNvPr>
          <p:cNvSpPr>
            <a:spLocks noGrp="1"/>
          </p:cNvSpPr>
          <p:nvPr>
            <p:ph type="title"/>
          </p:nvPr>
        </p:nvSpPr>
        <p:spPr>
          <a:xfrm>
            <a:off x="3829623" y="119824"/>
            <a:ext cx="4532752" cy="477898"/>
          </a:xfrm>
        </p:spPr>
        <p:txBody>
          <a:bodyPr>
            <a:noAutofit/>
          </a:bodyPr>
          <a:lstStyle/>
          <a:p>
            <a:pPr algn="ctr"/>
            <a:r>
              <a:rPr lang="en-CA" sz="4000" b="1" dirty="0">
                <a:solidFill>
                  <a:schemeClr val="accent1">
                    <a:lumMod val="75000"/>
                  </a:schemeClr>
                </a:solidFill>
              </a:rPr>
              <a:t>1956: The Suez Crisis</a:t>
            </a:r>
          </a:p>
        </p:txBody>
      </p:sp>
      <p:sp>
        <p:nvSpPr>
          <p:cNvPr id="10" name="Content Placeholder 2">
            <a:extLst>
              <a:ext uri="{FF2B5EF4-FFF2-40B4-BE49-F238E27FC236}">
                <a16:creationId xmlns:a16="http://schemas.microsoft.com/office/drawing/2014/main" id="{F1139D0C-7276-409F-801B-54BB59D207E3}"/>
              </a:ext>
            </a:extLst>
          </p:cNvPr>
          <p:cNvSpPr txBox="1">
            <a:spLocks/>
          </p:cNvSpPr>
          <p:nvPr/>
        </p:nvSpPr>
        <p:spPr>
          <a:xfrm>
            <a:off x="-1" y="645602"/>
            <a:ext cx="12192000" cy="934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000" dirty="0"/>
              <a:t>• Egyptian President nationalizes the Suez Canal </a:t>
            </a:r>
            <a:r>
              <a:rPr lang="en-CA" sz="2700" dirty="0"/>
              <a:t>(built by France and Britain in mid-1800s)</a:t>
            </a:r>
            <a:r>
              <a:rPr lang="en-CA" dirty="0"/>
              <a:t> </a:t>
            </a:r>
            <a:r>
              <a:rPr lang="en-CA" sz="3000" dirty="0"/>
              <a:t>to collect tolls to pay for the Aswan Dam </a:t>
            </a:r>
            <a:r>
              <a:rPr lang="en-CA" sz="2700" dirty="0"/>
              <a:t>(Nile River)</a:t>
            </a:r>
          </a:p>
        </p:txBody>
      </p:sp>
    </p:spTree>
    <p:extLst>
      <p:ext uri="{BB962C8B-B14F-4D97-AF65-F5344CB8AC3E}">
        <p14:creationId xmlns:p14="http://schemas.microsoft.com/office/powerpoint/2010/main" val="71154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4">
            <a:extLst>
              <a:ext uri="{28A0092B-C50C-407E-A947-70E740481C1C}">
                <a14:useLocalDpi xmlns:a14="http://schemas.microsoft.com/office/drawing/2010/main" val="0"/>
              </a:ext>
            </a:extLst>
          </a:blip>
          <a:srcRect l="682" r="3237" b="1951"/>
          <a:stretch/>
        </p:blipFill>
        <p:spPr>
          <a:xfrm>
            <a:off x="81024" y="1590662"/>
            <a:ext cx="7726070" cy="5191274"/>
          </a:xfrm>
          <a:prstGeom prst="rect">
            <a:avLst/>
          </a:prstGeom>
          <a:ln w="31750">
            <a:solidFill>
              <a:srgbClr val="C00000"/>
            </a:solidFill>
          </a:ln>
        </p:spPr>
      </p:pic>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2403722" y="113622"/>
            <a:ext cx="7384556" cy="51149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Radar Lines and NORAD Command</a:t>
            </a:r>
            <a:endParaRPr lang="en-CA" sz="4000" dirty="0">
              <a:solidFill>
                <a:schemeClr val="accent1">
                  <a:lumMod val="75000"/>
                </a:schemeClr>
              </a:solidFill>
              <a:latin typeface="+mj-lt"/>
            </a:endParaRPr>
          </a:p>
        </p:txBody>
      </p:sp>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518839" y="586862"/>
            <a:ext cx="11299087" cy="953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000" dirty="0"/>
              <a:t>• 1955-57: </a:t>
            </a:r>
            <a:r>
              <a:rPr lang="en-CA" sz="3000" b="1" dirty="0">
                <a:solidFill>
                  <a:schemeClr val="accent1">
                    <a:lumMod val="75000"/>
                  </a:schemeClr>
                </a:solidFill>
              </a:rPr>
              <a:t>DEW Line</a:t>
            </a:r>
            <a:r>
              <a:rPr lang="en-CA" sz="3000" dirty="0">
                <a:solidFill>
                  <a:schemeClr val="accent1">
                    <a:lumMod val="75000"/>
                  </a:schemeClr>
                </a:solidFill>
              </a:rPr>
              <a:t> </a:t>
            </a:r>
            <a:r>
              <a:rPr lang="en-CA" dirty="0"/>
              <a:t>(Distant Early Warning)</a:t>
            </a:r>
            <a:r>
              <a:rPr lang="en-CA" sz="3000" dirty="0"/>
              <a:t>  and  Mid-Canada Line built</a:t>
            </a:r>
          </a:p>
          <a:p>
            <a:pPr marL="0" indent="0">
              <a:lnSpc>
                <a:spcPct val="100000"/>
              </a:lnSpc>
              <a:spcBef>
                <a:spcPts val="0"/>
              </a:spcBef>
              <a:buNone/>
            </a:pPr>
            <a:r>
              <a:rPr lang="en-CA" sz="2400" dirty="0"/>
              <a:t>	(Pinetree Line was the precursor, built in early 50’s; MCL turned off in 1965)</a:t>
            </a:r>
          </a:p>
        </p:txBody>
      </p:sp>
      <p:sp>
        <p:nvSpPr>
          <p:cNvPr id="7" name="Content Placeholder 2">
            <a:extLst>
              <a:ext uri="{FF2B5EF4-FFF2-40B4-BE49-F238E27FC236}">
                <a16:creationId xmlns:a16="http://schemas.microsoft.com/office/drawing/2014/main" id="{FEBD1231-F5FA-469C-9597-473451BF36EB}"/>
              </a:ext>
            </a:extLst>
          </p:cNvPr>
          <p:cNvSpPr txBox="1">
            <a:spLocks/>
          </p:cNvSpPr>
          <p:nvPr/>
        </p:nvSpPr>
        <p:spPr>
          <a:xfrm>
            <a:off x="7807093" y="1782830"/>
            <a:ext cx="4384907" cy="2175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nSpc>
                <a:spcPct val="100000"/>
              </a:lnSpc>
              <a:spcBef>
                <a:spcPts val="0"/>
              </a:spcBef>
              <a:buNone/>
            </a:pPr>
            <a:r>
              <a:rPr lang="en-CA" sz="3000" dirty="0"/>
              <a:t>• 1957: </a:t>
            </a:r>
            <a:r>
              <a:rPr lang="en-CA" sz="3000" b="1" dirty="0">
                <a:solidFill>
                  <a:schemeClr val="accent1">
                    <a:lumMod val="75000"/>
                  </a:schemeClr>
                </a:solidFill>
              </a:rPr>
              <a:t>NORAD</a:t>
            </a:r>
            <a:r>
              <a:rPr lang="en-CA" sz="3000" dirty="0"/>
              <a:t> begins</a:t>
            </a:r>
          </a:p>
          <a:p>
            <a:pPr marL="57150" indent="-57150" algn="ctr">
              <a:lnSpc>
                <a:spcPct val="100000"/>
              </a:lnSpc>
              <a:spcBef>
                <a:spcPts val="0"/>
              </a:spcBef>
              <a:buNone/>
            </a:pPr>
            <a:r>
              <a:rPr lang="en-CA" sz="3000" dirty="0"/>
              <a:t>  </a:t>
            </a:r>
            <a:r>
              <a:rPr lang="en-CA" sz="2600" dirty="0"/>
              <a:t>(</a:t>
            </a:r>
            <a:r>
              <a:rPr lang="en-CA" sz="2600" b="1" u="sng" dirty="0"/>
              <a:t>Nor</a:t>
            </a:r>
            <a:r>
              <a:rPr lang="en-CA" sz="2600" dirty="0"/>
              <a:t>th American </a:t>
            </a:r>
            <a:r>
              <a:rPr lang="en-CA" sz="2600" b="1" u="sng" dirty="0"/>
              <a:t>A</a:t>
            </a:r>
            <a:r>
              <a:rPr lang="en-CA" sz="2600" dirty="0"/>
              <a:t>ir </a:t>
            </a:r>
            <a:r>
              <a:rPr lang="en-CA" sz="2600" b="1" u="sng" dirty="0"/>
              <a:t>D</a:t>
            </a:r>
            <a:r>
              <a:rPr lang="en-CA" sz="2600" dirty="0"/>
              <a:t>efense)      </a:t>
            </a:r>
            <a:r>
              <a:rPr lang="en-CA" sz="2400" dirty="0"/>
              <a:t>Can. and U.S. Air Forces under joint command from Cheyenne Mountain (Colorado).</a:t>
            </a:r>
            <a:endParaRPr lang="en-CA" dirty="0"/>
          </a:p>
        </p:txBody>
      </p:sp>
      <p:pic>
        <p:nvPicPr>
          <p:cNvPr id="8" name="Picture 7">
            <a:extLst>
              <a:ext uri="{FF2B5EF4-FFF2-40B4-BE49-F238E27FC236}">
                <a16:creationId xmlns:a16="http://schemas.microsoft.com/office/drawing/2014/main" id="{50110A62-C5FE-4204-9065-21B398B30BC9}"/>
              </a:ext>
            </a:extLst>
          </p:cNvPr>
          <p:cNvPicPr>
            <a:picLocks noChangeAspect="1"/>
          </p:cNvPicPr>
          <p:nvPr/>
        </p:nvPicPr>
        <p:blipFill rotWithShape="1">
          <a:blip r:embed="rId5">
            <a:extLst>
              <a:ext uri="{28A0092B-C50C-407E-A947-70E740481C1C}">
                <a14:useLocalDpi xmlns:a14="http://schemas.microsoft.com/office/drawing/2010/main" val="0"/>
              </a:ext>
            </a:extLst>
          </a:blip>
          <a:srcRect t="11722" r="4838"/>
          <a:stretch/>
        </p:blipFill>
        <p:spPr>
          <a:xfrm>
            <a:off x="7915823" y="3942991"/>
            <a:ext cx="4195153" cy="2823879"/>
          </a:xfrm>
          <a:prstGeom prst="rect">
            <a:avLst/>
          </a:prstGeom>
          <a:ln w="31750">
            <a:solidFill>
              <a:srgbClr val="C00000"/>
            </a:solidFill>
          </a:ln>
        </p:spPr>
      </p:pic>
    </p:spTree>
    <p:extLst>
      <p:ext uri="{BB962C8B-B14F-4D97-AF65-F5344CB8AC3E}">
        <p14:creationId xmlns:p14="http://schemas.microsoft.com/office/powerpoint/2010/main" val="281181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80700" y="80006"/>
            <a:ext cx="8276407" cy="557904"/>
          </a:xfrm>
        </p:spPr>
        <p:txBody>
          <a:bodyPr>
            <a:noAutofit/>
          </a:bodyPr>
          <a:lstStyle/>
          <a:p>
            <a:pPr algn="ctr"/>
            <a:r>
              <a:rPr lang="en-CA" sz="4000" b="1" dirty="0">
                <a:solidFill>
                  <a:schemeClr val="accent1">
                    <a:lumMod val="75000"/>
                  </a:schemeClr>
                </a:solidFill>
              </a:rPr>
              <a:t>1958: AVRO Arrow vs. BOMARC Missiles</a:t>
            </a:r>
            <a:endParaRPr lang="en-CA" sz="4000" dirty="0">
              <a:solidFill>
                <a:schemeClr val="accent1">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7" y="80006"/>
            <a:ext cx="2278883" cy="477898"/>
          </a:xfrm>
          <a:prstGeom prst="rect">
            <a:avLst/>
          </a:prstGeom>
        </p:spPr>
      </p:pic>
      <p:pic>
        <p:nvPicPr>
          <p:cNvPr id="3" name="Picture 2">
            <a:extLst>
              <a:ext uri="{FF2B5EF4-FFF2-40B4-BE49-F238E27FC236}">
                <a16:creationId xmlns:a16="http://schemas.microsoft.com/office/drawing/2014/main" id="{ED631096-F219-4954-919F-8B12364F785D}"/>
              </a:ext>
            </a:extLst>
          </p:cNvPr>
          <p:cNvPicPr>
            <a:picLocks noChangeAspect="1"/>
          </p:cNvPicPr>
          <p:nvPr/>
        </p:nvPicPr>
        <p:blipFill rotWithShape="1">
          <a:blip r:embed="rId4">
            <a:extLst>
              <a:ext uri="{28A0092B-C50C-407E-A947-70E740481C1C}">
                <a14:useLocalDpi xmlns:a14="http://schemas.microsoft.com/office/drawing/2010/main" val="0"/>
              </a:ext>
            </a:extLst>
          </a:blip>
          <a:srcRect l="4063" t="864" r="7476" b="13024"/>
          <a:stretch/>
        </p:blipFill>
        <p:spPr>
          <a:xfrm>
            <a:off x="2242806" y="2034819"/>
            <a:ext cx="9897342" cy="3299807"/>
          </a:xfrm>
          <a:prstGeom prst="rect">
            <a:avLst/>
          </a:prstGeom>
          <a:ln w="25400">
            <a:solidFill>
              <a:srgbClr val="C00000"/>
            </a:solidFill>
          </a:ln>
        </p:spPr>
      </p:pic>
      <p:pic>
        <p:nvPicPr>
          <p:cNvPr id="7" name="Picture 6">
            <a:extLst>
              <a:ext uri="{FF2B5EF4-FFF2-40B4-BE49-F238E27FC236}">
                <a16:creationId xmlns:a16="http://schemas.microsoft.com/office/drawing/2014/main" id="{BB9AE24C-F829-4293-A0C4-DA5318426FEB}"/>
              </a:ext>
            </a:extLst>
          </p:cNvPr>
          <p:cNvPicPr>
            <a:picLocks noChangeAspect="1"/>
          </p:cNvPicPr>
          <p:nvPr/>
        </p:nvPicPr>
        <p:blipFill rotWithShape="1">
          <a:blip r:embed="rId5">
            <a:extLst>
              <a:ext uri="{28A0092B-C50C-407E-A947-70E740481C1C}">
                <a14:useLocalDpi xmlns:a14="http://schemas.microsoft.com/office/drawing/2010/main" val="0"/>
              </a:ext>
            </a:extLst>
          </a:blip>
          <a:srcRect l="16052" r="14698"/>
          <a:stretch/>
        </p:blipFill>
        <p:spPr>
          <a:xfrm>
            <a:off x="51852" y="758291"/>
            <a:ext cx="3426994" cy="6019703"/>
          </a:xfrm>
          <a:prstGeom prst="rect">
            <a:avLst/>
          </a:prstGeom>
          <a:ln w="25400">
            <a:solidFill>
              <a:srgbClr val="C00000"/>
            </a:solidFill>
          </a:ln>
        </p:spPr>
      </p:pic>
      <p:sp>
        <p:nvSpPr>
          <p:cNvPr id="6" name="Content Placeholder 2">
            <a:extLst>
              <a:ext uri="{FF2B5EF4-FFF2-40B4-BE49-F238E27FC236}">
                <a16:creationId xmlns:a16="http://schemas.microsoft.com/office/drawing/2014/main" id="{C3C81854-4A6D-4AC1-A9B3-D53961B33DC4}"/>
              </a:ext>
            </a:extLst>
          </p:cNvPr>
          <p:cNvSpPr txBox="1">
            <a:spLocks/>
          </p:cNvSpPr>
          <p:nvPr/>
        </p:nvSpPr>
        <p:spPr>
          <a:xfrm>
            <a:off x="0" y="726730"/>
            <a:ext cx="12192000" cy="591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000" dirty="0"/>
              <a:t>• During the 50’s Canada was developing a </a:t>
            </a:r>
            <a:r>
              <a:rPr lang="en-CA" sz="3000" dirty="0">
                <a:solidFill>
                  <a:schemeClr val="accent1">
                    <a:lumMod val="75000"/>
                  </a:schemeClr>
                </a:solidFill>
              </a:rPr>
              <a:t>supersonic jet</a:t>
            </a:r>
            <a:r>
              <a:rPr lang="en-CA" sz="3000" dirty="0"/>
              <a:t> (A.V. Roe) that could intercept incoming Soviet bomber plane threats</a:t>
            </a:r>
          </a:p>
          <a:p>
            <a:pPr marL="0" indent="0">
              <a:lnSpc>
                <a:spcPct val="100000"/>
              </a:lnSpc>
              <a:spcBef>
                <a:spcPts val="0"/>
              </a:spcBef>
              <a:buNone/>
            </a:pPr>
            <a:endParaRPr lang="en-CA" sz="1400" dirty="0"/>
          </a:p>
          <a:p>
            <a:pPr marL="0" indent="0">
              <a:lnSpc>
                <a:spcPct val="100000"/>
              </a:lnSpc>
              <a:spcBef>
                <a:spcPts val="0"/>
              </a:spcBef>
              <a:buNone/>
            </a:pPr>
            <a:r>
              <a:rPr lang="en-CA" sz="3000" dirty="0"/>
              <a:t>• Canada was pressured by U.S. (NORAD responsibilities) to deploy their BOMARC missiles (Boeing)</a:t>
            </a:r>
          </a:p>
          <a:p>
            <a:pPr marL="0" indent="0">
              <a:lnSpc>
                <a:spcPct val="100000"/>
              </a:lnSpc>
              <a:spcBef>
                <a:spcPts val="0"/>
              </a:spcBef>
              <a:buNone/>
            </a:pPr>
            <a:endParaRPr lang="en-CA" sz="1400" dirty="0"/>
          </a:p>
          <a:p>
            <a:pPr marL="0" indent="0">
              <a:lnSpc>
                <a:spcPct val="100000"/>
              </a:lnSpc>
              <a:spcBef>
                <a:spcPts val="0"/>
              </a:spcBef>
              <a:buNone/>
            </a:pPr>
            <a:r>
              <a:rPr lang="en-CA" sz="3000" dirty="0"/>
              <a:t>• PM Diefenbaker agreed to 56 BOMARCs in 1958, then scrapped the AVRO </a:t>
            </a:r>
          </a:p>
          <a:p>
            <a:pPr marL="0" indent="0">
              <a:lnSpc>
                <a:spcPct val="100000"/>
              </a:lnSpc>
              <a:spcBef>
                <a:spcPts val="0"/>
              </a:spcBef>
              <a:buNone/>
            </a:pPr>
            <a:endParaRPr lang="en-CA" sz="1400" dirty="0"/>
          </a:p>
          <a:p>
            <a:pPr marL="0" indent="0">
              <a:lnSpc>
                <a:spcPct val="100000"/>
              </a:lnSpc>
              <a:spcBef>
                <a:spcPts val="0"/>
              </a:spcBef>
              <a:buNone/>
            </a:pPr>
            <a:r>
              <a:rPr lang="en-CA" sz="3000" dirty="0"/>
              <a:t>• North Bay, ON – 446 SAM Sqn.	 • La Macaza, QC – 447 SAM Sqn. </a:t>
            </a:r>
          </a:p>
          <a:p>
            <a:pPr marL="0" indent="0">
              <a:lnSpc>
                <a:spcPct val="100000"/>
              </a:lnSpc>
              <a:spcBef>
                <a:spcPts val="0"/>
              </a:spcBef>
              <a:buNone/>
            </a:pPr>
            <a:endParaRPr lang="en-CA" sz="1400" dirty="0"/>
          </a:p>
          <a:p>
            <a:pPr marL="0" indent="0">
              <a:lnSpc>
                <a:spcPct val="100000"/>
              </a:lnSpc>
              <a:spcBef>
                <a:spcPts val="0"/>
              </a:spcBef>
              <a:buNone/>
            </a:pPr>
            <a:r>
              <a:rPr lang="en-CA" sz="3000" dirty="0"/>
              <a:t>• 1960: Nuclear tipped ? Public says “No Way”. Cuban Missile Crisis (62) and Diefenbaker loses the 63 election to Pearson (who accepted the nuclear tips)</a:t>
            </a:r>
          </a:p>
          <a:p>
            <a:pPr marL="0" indent="0">
              <a:lnSpc>
                <a:spcPct val="100000"/>
              </a:lnSpc>
              <a:spcBef>
                <a:spcPts val="0"/>
              </a:spcBef>
              <a:buNone/>
            </a:pPr>
            <a:endParaRPr lang="en-CA" sz="1400" dirty="0"/>
          </a:p>
          <a:p>
            <a:pPr marL="0" indent="0">
              <a:lnSpc>
                <a:spcPct val="100000"/>
              </a:lnSpc>
              <a:spcBef>
                <a:spcPts val="0"/>
              </a:spcBef>
              <a:buNone/>
            </a:pPr>
            <a:r>
              <a:rPr lang="en-CA" sz="3000" dirty="0"/>
              <a:t>• PM Trudeau Sr. (68-79) signs “</a:t>
            </a:r>
            <a:r>
              <a:rPr lang="en-CA" sz="3000" dirty="0">
                <a:solidFill>
                  <a:schemeClr val="accent1">
                    <a:lumMod val="75000"/>
                  </a:schemeClr>
                </a:solidFill>
              </a:rPr>
              <a:t>Nuclear Non-proliferation Treaty</a:t>
            </a:r>
            <a:r>
              <a:rPr lang="en-CA" sz="3000" dirty="0"/>
              <a:t>” in 1970 and BOMARCs are gone in ’72 </a:t>
            </a:r>
            <a:r>
              <a:rPr lang="en-CA" dirty="0"/>
              <a:t>(more excitement from that year to come later)</a:t>
            </a:r>
            <a:r>
              <a:rPr lang="en-CA" sz="3000" dirty="0"/>
              <a:t> </a:t>
            </a:r>
          </a:p>
          <a:p>
            <a:pPr marL="0" indent="0">
              <a:lnSpc>
                <a:spcPct val="100000"/>
              </a:lnSpc>
              <a:spcBef>
                <a:spcPts val="0"/>
              </a:spcBef>
              <a:buNone/>
            </a:pPr>
            <a:endParaRPr lang="en-CA" sz="3200" dirty="0"/>
          </a:p>
        </p:txBody>
      </p:sp>
    </p:spTree>
    <p:extLst>
      <p:ext uri="{BB962C8B-B14F-4D97-AF65-F5344CB8AC3E}">
        <p14:creationId xmlns:p14="http://schemas.microsoft.com/office/powerpoint/2010/main" val="355736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17" y="80006"/>
            <a:ext cx="2278883" cy="477898"/>
          </a:xfrm>
          <a:prstGeom prst="rect">
            <a:avLst/>
          </a:prstGeom>
        </p:spPr>
      </p:pic>
      <p:sp>
        <p:nvSpPr>
          <p:cNvPr id="8" name="Content Placeholder 2">
            <a:extLst>
              <a:ext uri="{FF2B5EF4-FFF2-40B4-BE49-F238E27FC236}">
                <a16:creationId xmlns:a16="http://schemas.microsoft.com/office/drawing/2014/main" id="{29FF095D-4E55-4F8F-9B9F-5421459A5CD0}"/>
              </a:ext>
            </a:extLst>
          </p:cNvPr>
          <p:cNvSpPr txBox="1">
            <a:spLocks/>
          </p:cNvSpPr>
          <p:nvPr/>
        </p:nvSpPr>
        <p:spPr>
          <a:xfrm>
            <a:off x="3094277" y="-6626"/>
            <a:ext cx="6217148" cy="65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Key Cold War Developments</a:t>
            </a:r>
            <a:endParaRPr lang="en-CA" sz="4000" dirty="0">
              <a:solidFill>
                <a:schemeClr val="accent1">
                  <a:lumMod val="75000"/>
                </a:schemeClr>
              </a:solidFill>
              <a:latin typeface="+mj-lt"/>
            </a:endParaRPr>
          </a:p>
        </p:txBody>
      </p:sp>
      <p:pic>
        <p:nvPicPr>
          <p:cNvPr id="7" name="Canadian Emerg Broadcast 2m45">
            <a:hlinkClick r:id="" action="ppaction://media"/>
            <a:extLst>
              <a:ext uri="{FF2B5EF4-FFF2-40B4-BE49-F238E27FC236}">
                <a16:creationId xmlns:a16="http://schemas.microsoft.com/office/drawing/2014/main" id="{0B775530-066C-47A0-A39A-BB5E953044F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81320" y="99247"/>
            <a:ext cx="487363" cy="487363"/>
          </a:xfrm>
          <a:prstGeom prst="rect">
            <a:avLst/>
          </a:prstGeom>
        </p:spPr>
      </p:pic>
      <p:sp>
        <p:nvSpPr>
          <p:cNvPr id="9" name="Content Placeholder 2">
            <a:extLst>
              <a:ext uri="{FF2B5EF4-FFF2-40B4-BE49-F238E27FC236}">
                <a16:creationId xmlns:a16="http://schemas.microsoft.com/office/drawing/2014/main" id="{9BE90690-5033-4398-A9D4-94514D11CF40}"/>
              </a:ext>
            </a:extLst>
          </p:cNvPr>
          <p:cNvSpPr txBox="1">
            <a:spLocks/>
          </p:cNvSpPr>
          <p:nvPr/>
        </p:nvSpPr>
        <p:spPr>
          <a:xfrm>
            <a:off x="2585181" y="591496"/>
            <a:ext cx="7021638" cy="5232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000" dirty="0"/>
              <a:t>As the 1950’s ended, tensions ratcheted up.</a:t>
            </a:r>
          </a:p>
        </p:txBody>
      </p:sp>
      <p:pic>
        <p:nvPicPr>
          <p:cNvPr id="11" name="Picture 10">
            <a:extLst>
              <a:ext uri="{FF2B5EF4-FFF2-40B4-BE49-F238E27FC236}">
                <a16:creationId xmlns:a16="http://schemas.microsoft.com/office/drawing/2014/main" id="{D2E55CF9-ECAE-4C39-BAE1-C8EDB35BE8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8971" y="1748749"/>
            <a:ext cx="4101212" cy="5010004"/>
          </a:xfrm>
          <a:prstGeom prst="rect">
            <a:avLst/>
          </a:prstGeom>
          <a:ln w="25400">
            <a:solidFill>
              <a:srgbClr val="C00000"/>
            </a:solidFill>
          </a:ln>
        </p:spPr>
      </p:pic>
      <p:sp>
        <p:nvSpPr>
          <p:cNvPr id="12" name="Title 1">
            <a:extLst>
              <a:ext uri="{FF2B5EF4-FFF2-40B4-BE49-F238E27FC236}">
                <a16:creationId xmlns:a16="http://schemas.microsoft.com/office/drawing/2014/main" id="{25287D66-F29A-4960-B9F6-D5F08CC8C5D3}"/>
              </a:ext>
            </a:extLst>
          </p:cNvPr>
          <p:cNvSpPr txBox="1">
            <a:spLocks/>
          </p:cNvSpPr>
          <p:nvPr/>
        </p:nvSpPr>
        <p:spPr>
          <a:xfrm>
            <a:off x="278163" y="1065448"/>
            <a:ext cx="2426400" cy="621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dirty="0">
                <a:solidFill>
                  <a:schemeClr val="accent1">
                    <a:lumMod val="75000"/>
                  </a:schemeClr>
                </a:solidFill>
                <a:latin typeface="+mn-lt"/>
              </a:rPr>
              <a:t>Debrief:</a:t>
            </a:r>
          </a:p>
        </p:txBody>
      </p:sp>
      <p:sp>
        <p:nvSpPr>
          <p:cNvPr id="13" name="Content Placeholder 2">
            <a:extLst>
              <a:ext uri="{FF2B5EF4-FFF2-40B4-BE49-F238E27FC236}">
                <a16:creationId xmlns:a16="http://schemas.microsoft.com/office/drawing/2014/main" id="{1EB92828-95B2-4261-8512-131379BAE03B}"/>
              </a:ext>
            </a:extLst>
          </p:cNvPr>
          <p:cNvSpPr txBox="1">
            <a:spLocks/>
          </p:cNvSpPr>
          <p:nvPr/>
        </p:nvSpPr>
        <p:spPr>
          <a:xfrm>
            <a:off x="101817" y="1570071"/>
            <a:ext cx="7890386" cy="17418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dirty="0"/>
              <a:t>When you first heard the siren, what did you think? </a:t>
            </a:r>
          </a:p>
          <a:p>
            <a:pPr marL="0" indent="0">
              <a:lnSpc>
                <a:spcPct val="100000"/>
              </a:lnSpc>
              <a:spcBef>
                <a:spcPts val="0"/>
              </a:spcBef>
              <a:buNone/>
            </a:pPr>
            <a:endParaRPr lang="en-US" sz="1000" dirty="0"/>
          </a:p>
          <a:p>
            <a:pPr marL="0" indent="0">
              <a:lnSpc>
                <a:spcPct val="100000"/>
              </a:lnSpc>
              <a:spcBef>
                <a:spcPts val="0"/>
              </a:spcBef>
              <a:buNone/>
            </a:pPr>
            <a:r>
              <a:rPr lang="en-US" dirty="0"/>
              <a:t>A</a:t>
            </a:r>
            <a:r>
              <a:rPr lang="en-CA" dirty="0"/>
              <a:t>s it played, how did your thoughts/feelings change?</a:t>
            </a:r>
          </a:p>
          <a:p>
            <a:pPr marL="0" indent="0">
              <a:lnSpc>
                <a:spcPct val="100000"/>
              </a:lnSpc>
              <a:spcBef>
                <a:spcPts val="0"/>
              </a:spcBef>
              <a:buNone/>
            </a:pPr>
            <a:endParaRPr lang="en-US" sz="1000" dirty="0"/>
          </a:p>
          <a:p>
            <a:pPr marL="0" indent="0">
              <a:lnSpc>
                <a:spcPct val="100000"/>
              </a:lnSpc>
              <a:spcBef>
                <a:spcPts val="0"/>
              </a:spcBef>
              <a:buNone/>
            </a:pPr>
            <a:r>
              <a:rPr lang="en-US" dirty="0"/>
              <a:t>Do you think sirens and drills were useful?</a:t>
            </a:r>
            <a:r>
              <a:rPr lang="en-CA" dirty="0"/>
              <a:t> Why?</a:t>
            </a:r>
          </a:p>
        </p:txBody>
      </p:sp>
      <p:pic>
        <p:nvPicPr>
          <p:cNvPr id="14" name="Picture 13">
            <a:extLst>
              <a:ext uri="{FF2B5EF4-FFF2-40B4-BE49-F238E27FC236}">
                <a16:creationId xmlns:a16="http://schemas.microsoft.com/office/drawing/2014/main" id="{12A3EE6E-A926-42C7-B8FE-0084C1EFFC34}"/>
              </a:ext>
            </a:extLst>
          </p:cNvPr>
          <p:cNvPicPr>
            <a:picLocks noChangeAspect="1"/>
          </p:cNvPicPr>
          <p:nvPr/>
        </p:nvPicPr>
        <p:blipFill rotWithShape="1">
          <a:blip r:embed="rId8">
            <a:extLst>
              <a:ext uri="{28A0092B-C50C-407E-A947-70E740481C1C}">
                <a14:useLocalDpi xmlns:a14="http://schemas.microsoft.com/office/drawing/2010/main" val="0"/>
              </a:ext>
            </a:extLst>
          </a:blip>
          <a:srcRect b="44864"/>
          <a:stretch/>
        </p:blipFill>
        <p:spPr>
          <a:xfrm>
            <a:off x="311034" y="3253323"/>
            <a:ext cx="7471951" cy="3505430"/>
          </a:xfrm>
          <a:prstGeom prst="rect">
            <a:avLst/>
          </a:prstGeom>
          <a:ln w="25400">
            <a:solidFill>
              <a:srgbClr val="C00000"/>
            </a:solidFill>
          </a:ln>
        </p:spPr>
      </p:pic>
    </p:spTree>
    <p:extLst>
      <p:ext uri="{BB962C8B-B14F-4D97-AF65-F5344CB8AC3E}">
        <p14:creationId xmlns:p14="http://schemas.microsoft.com/office/powerpoint/2010/main" val="182907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172"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mediacall" presetSubtype="0" fill="hold" nodeType="clickEffect">
                                  <p:stCondLst>
                                    <p:cond delay="0"/>
                                  </p:stCondLst>
                                  <p:childTnLst>
                                    <p:cmd type="call" cmd="stop">
                                      <p:cBhvr>
                                        <p:cTn id="22"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7"/>
                </p:tgtEl>
              </p:cMediaNode>
            </p:audio>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7" y="80006"/>
            <a:ext cx="2278883" cy="477898"/>
          </a:xfrm>
          <a:prstGeom prst="rect">
            <a:avLst/>
          </a:prstGeom>
        </p:spPr>
      </p:pic>
      <p:pic>
        <p:nvPicPr>
          <p:cNvPr id="3" name="Picture 2">
            <a:extLst>
              <a:ext uri="{FF2B5EF4-FFF2-40B4-BE49-F238E27FC236}">
                <a16:creationId xmlns:a16="http://schemas.microsoft.com/office/drawing/2014/main" id="{ED631096-F219-4954-919F-8B12364F785D}"/>
              </a:ext>
            </a:extLst>
          </p:cNvPr>
          <p:cNvPicPr>
            <a:picLocks noChangeAspect="1"/>
          </p:cNvPicPr>
          <p:nvPr/>
        </p:nvPicPr>
        <p:blipFill rotWithShape="1">
          <a:blip r:embed="rId4">
            <a:extLst>
              <a:ext uri="{28A0092B-C50C-407E-A947-70E740481C1C}">
                <a14:useLocalDpi xmlns:a14="http://schemas.microsoft.com/office/drawing/2010/main" val="0"/>
              </a:ext>
            </a:extLst>
          </a:blip>
          <a:srcRect l="1015" t="3007" r="3970" b="2601"/>
          <a:stretch/>
        </p:blipFill>
        <p:spPr>
          <a:xfrm>
            <a:off x="4520393" y="2442386"/>
            <a:ext cx="7627680" cy="4364713"/>
          </a:xfrm>
          <a:prstGeom prst="rect">
            <a:avLst/>
          </a:prstGeom>
          <a:ln w="25400">
            <a:solidFill>
              <a:srgbClr val="C00000"/>
            </a:solidFill>
          </a:ln>
        </p:spPr>
      </p:pic>
      <p:sp>
        <p:nvSpPr>
          <p:cNvPr id="8" name="Content Placeholder 2">
            <a:extLst>
              <a:ext uri="{FF2B5EF4-FFF2-40B4-BE49-F238E27FC236}">
                <a16:creationId xmlns:a16="http://schemas.microsoft.com/office/drawing/2014/main" id="{29FF095D-4E55-4F8F-9B9F-5421459A5CD0}"/>
              </a:ext>
            </a:extLst>
          </p:cNvPr>
          <p:cNvSpPr txBox="1">
            <a:spLocks/>
          </p:cNvSpPr>
          <p:nvPr/>
        </p:nvSpPr>
        <p:spPr>
          <a:xfrm>
            <a:off x="2299853" y="101789"/>
            <a:ext cx="9790330" cy="55816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Nuclear Blasts: People, Fallout, Bomb Shelters</a:t>
            </a:r>
            <a:endParaRPr lang="en-CA" sz="4000" b="1" dirty="0">
              <a:solidFill>
                <a:schemeClr val="accent1">
                  <a:lumMod val="75000"/>
                </a:schemeClr>
              </a:solidFill>
              <a:latin typeface="+mj-lt"/>
            </a:endParaRPr>
          </a:p>
        </p:txBody>
      </p:sp>
      <p:sp>
        <p:nvSpPr>
          <p:cNvPr id="9" name="Content Placeholder 2">
            <a:extLst>
              <a:ext uri="{FF2B5EF4-FFF2-40B4-BE49-F238E27FC236}">
                <a16:creationId xmlns:a16="http://schemas.microsoft.com/office/drawing/2014/main" id="{9BE90690-5033-4398-A9D4-94514D11CF40}"/>
              </a:ext>
            </a:extLst>
          </p:cNvPr>
          <p:cNvSpPr txBox="1">
            <a:spLocks/>
          </p:cNvSpPr>
          <p:nvPr/>
        </p:nvSpPr>
        <p:spPr>
          <a:xfrm>
            <a:off x="0" y="6027276"/>
            <a:ext cx="4476466" cy="750718"/>
          </a:xfrm>
          <a:prstGeom prst="rect">
            <a:avLst/>
          </a:prstGeom>
          <a:ln w="3175">
            <a:solidFill>
              <a:srgbClr val="C0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CA" sz="2300" dirty="0"/>
              <a:t>Given the constant nuclear threat, bomb shelters became mainstream!</a:t>
            </a:r>
          </a:p>
        </p:txBody>
      </p:sp>
      <p:sp>
        <p:nvSpPr>
          <p:cNvPr id="10" name="Content Placeholder 2">
            <a:extLst>
              <a:ext uri="{FF2B5EF4-FFF2-40B4-BE49-F238E27FC236}">
                <a16:creationId xmlns:a16="http://schemas.microsoft.com/office/drawing/2014/main" id="{33C37BE4-0268-4683-B517-8137CAC08B1D}"/>
              </a:ext>
            </a:extLst>
          </p:cNvPr>
          <p:cNvSpPr txBox="1">
            <a:spLocks/>
          </p:cNvSpPr>
          <p:nvPr/>
        </p:nvSpPr>
        <p:spPr>
          <a:xfrm>
            <a:off x="0" y="2718035"/>
            <a:ext cx="4476466" cy="29315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CA" u="sng" dirty="0"/>
              <a:t>3 factors determine the impact of fallout</a:t>
            </a:r>
            <a:r>
              <a:rPr lang="en-CA" sz="2400" u="sng" dirty="0"/>
              <a:t> &amp; </a:t>
            </a:r>
            <a:r>
              <a:rPr lang="en-CA" u="sng" dirty="0"/>
              <a:t>radiation</a:t>
            </a:r>
            <a:r>
              <a:rPr lang="en-CA" dirty="0"/>
              <a:t>:</a:t>
            </a:r>
          </a:p>
          <a:p>
            <a:pPr marL="0" indent="0" algn="ctr">
              <a:lnSpc>
                <a:spcPct val="100000"/>
              </a:lnSpc>
              <a:spcBef>
                <a:spcPts val="0"/>
              </a:spcBef>
              <a:buNone/>
            </a:pPr>
            <a:endParaRPr lang="en-CA" sz="400" dirty="0"/>
          </a:p>
          <a:p>
            <a:pPr marL="0" indent="0" algn="ctr">
              <a:lnSpc>
                <a:spcPct val="100000"/>
              </a:lnSpc>
              <a:spcBef>
                <a:spcPts val="0"/>
              </a:spcBef>
              <a:buNone/>
            </a:pPr>
            <a:endParaRPr lang="en-CA" sz="400" dirty="0"/>
          </a:p>
          <a:p>
            <a:pPr marL="0" indent="0" algn="ctr">
              <a:lnSpc>
                <a:spcPct val="100000"/>
              </a:lnSpc>
              <a:spcBef>
                <a:spcPts val="0"/>
              </a:spcBef>
              <a:buNone/>
            </a:pPr>
            <a:endParaRPr lang="en-CA" sz="400" dirty="0"/>
          </a:p>
          <a:p>
            <a:pPr marL="0" indent="0">
              <a:lnSpc>
                <a:spcPct val="100000"/>
              </a:lnSpc>
              <a:spcBef>
                <a:spcPts val="0"/>
              </a:spcBef>
              <a:buAutoNum type="arabicPeriod"/>
            </a:pPr>
            <a:r>
              <a:rPr lang="en-CA" dirty="0"/>
              <a:t> Distance	   2. Shielding</a:t>
            </a:r>
          </a:p>
          <a:p>
            <a:pPr marL="0" indent="0">
              <a:lnSpc>
                <a:spcPct val="100000"/>
              </a:lnSpc>
              <a:spcBef>
                <a:spcPts val="0"/>
              </a:spcBef>
              <a:buNone/>
            </a:pPr>
            <a:r>
              <a:rPr lang="en-CA" sz="400" dirty="0"/>
              <a:t> </a:t>
            </a:r>
          </a:p>
          <a:p>
            <a:pPr marL="0" indent="0">
              <a:lnSpc>
                <a:spcPct val="100000"/>
              </a:lnSpc>
              <a:spcBef>
                <a:spcPts val="0"/>
              </a:spcBef>
              <a:buNone/>
            </a:pPr>
            <a:endParaRPr lang="en-CA" sz="400" dirty="0"/>
          </a:p>
          <a:p>
            <a:pPr marL="341313" indent="-341313">
              <a:lnSpc>
                <a:spcPct val="100000"/>
              </a:lnSpc>
              <a:spcBef>
                <a:spcPts val="0"/>
              </a:spcBef>
              <a:buNone/>
            </a:pPr>
            <a:r>
              <a:rPr lang="en-CA" dirty="0"/>
              <a:t>3. Time  </a:t>
            </a:r>
            <a:r>
              <a:rPr lang="en-CA" sz="2400" dirty="0"/>
              <a:t>(Within 2 weeks, the fallout radiation has declined to 1% of its original radioactivity.)</a:t>
            </a:r>
            <a:endParaRPr lang="en-CA" sz="2600" dirty="0"/>
          </a:p>
        </p:txBody>
      </p:sp>
      <p:sp>
        <p:nvSpPr>
          <p:cNvPr id="11" name="TextBox 10">
            <a:extLst>
              <a:ext uri="{FF2B5EF4-FFF2-40B4-BE49-F238E27FC236}">
                <a16:creationId xmlns:a16="http://schemas.microsoft.com/office/drawing/2014/main" id="{D9923FA5-C302-45A9-BDE8-42E13EFE3527}"/>
              </a:ext>
            </a:extLst>
          </p:cNvPr>
          <p:cNvSpPr txBox="1"/>
          <p:nvPr/>
        </p:nvSpPr>
        <p:spPr>
          <a:xfrm>
            <a:off x="0" y="1817117"/>
            <a:ext cx="12192000" cy="523220"/>
          </a:xfrm>
          <a:prstGeom prst="rect">
            <a:avLst/>
          </a:prstGeom>
          <a:noFill/>
          <a:ln w="3175">
            <a:solidFill>
              <a:srgbClr val="C00000"/>
            </a:solidFill>
          </a:ln>
        </p:spPr>
        <p:txBody>
          <a:bodyPr wrap="square" rtlCol="0">
            <a:spAutoFit/>
          </a:bodyPr>
          <a:lstStyle/>
          <a:p>
            <a:r>
              <a:rPr lang="en-CA" sz="2800" b="1" dirty="0">
                <a:solidFill>
                  <a:schemeClr val="accent1">
                    <a:lumMod val="75000"/>
                  </a:schemeClr>
                </a:solidFill>
              </a:rPr>
              <a:t>Fallout</a:t>
            </a:r>
            <a:r>
              <a:rPr lang="en-CA" sz="2800" dirty="0"/>
              <a:t> </a:t>
            </a:r>
            <a:r>
              <a:rPr lang="en-CA" sz="2600" dirty="0"/>
              <a:t>(def.): radioactive dust that settles onto the ground following a nuclear explosion</a:t>
            </a:r>
            <a:endParaRPr lang="en-CA" sz="2800" dirty="0"/>
          </a:p>
        </p:txBody>
      </p:sp>
      <p:sp>
        <p:nvSpPr>
          <p:cNvPr id="13" name="Content Placeholder 2">
            <a:extLst>
              <a:ext uri="{FF2B5EF4-FFF2-40B4-BE49-F238E27FC236}">
                <a16:creationId xmlns:a16="http://schemas.microsoft.com/office/drawing/2014/main" id="{D6951C4F-21CF-4C19-8D9C-38B380DE462F}"/>
              </a:ext>
            </a:extLst>
          </p:cNvPr>
          <p:cNvSpPr txBox="1">
            <a:spLocks/>
          </p:cNvSpPr>
          <p:nvPr/>
        </p:nvSpPr>
        <p:spPr>
          <a:xfrm>
            <a:off x="319142" y="727408"/>
            <a:ext cx="11553715" cy="962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u="sng" dirty="0"/>
              <a:t>Main threat</a:t>
            </a:r>
            <a:r>
              <a:rPr lang="en-CA" dirty="0"/>
              <a:t>:   </a:t>
            </a:r>
            <a:r>
              <a:rPr lang="en-CA" b="1" dirty="0"/>
              <a:t>The Initial Blast		</a:t>
            </a:r>
            <a:r>
              <a:rPr lang="en-CA" u="sng" dirty="0"/>
              <a:t>Secondary threat</a:t>
            </a:r>
            <a:r>
              <a:rPr lang="en-CA" dirty="0"/>
              <a:t>:   </a:t>
            </a:r>
            <a:r>
              <a:rPr lang="en-CA" b="1" dirty="0"/>
              <a:t>Fallout</a:t>
            </a:r>
            <a:r>
              <a:rPr lang="en-CA" dirty="0"/>
              <a:t> </a:t>
            </a:r>
            <a:r>
              <a:rPr lang="en-CA" sz="2000" dirty="0"/>
              <a:t>(and fire)</a:t>
            </a:r>
          </a:p>
          <a:p>
            <a:pPr marL="0" indent="0">
              <a:lnSpc>
                <a:spcPct val="100000"/>
              </a:lnSpc>
              <a:spcBef>
                <a:spcPts val="0"/>
              </a:spcBef>
              <a:buNone/>
            </a:pPr>
            <a:r>
              <a:rPr lang="en-CA" sz="2400" u="sng" dirty="0"/>
              <a:t>Threat 3</a:t>
            </a:r>
            <a:r>
              <a:rPr lang="en-CA" sz="2400" dirty="0"/>
              <a:t>:</a:t>
            </a:r>
            <a:r>
              <a:rPr lang="en-CA" dirty="0"/>
              <a:t>   	</a:t>
            </a:r>
            <a:r>
              <a:rPr lang="en-CA" b="1" dirty="0"/>
              <a:t>Breathable Air	</a:t>
            </a:r>
            <a:r>
              <a:rPr lang="en-CA" dirty="0"/>
              <a:t>   	</a:t>
            </a:r>
            <a:r>
              <a:rPr lang="en-CA" sz="2400" u="sng" dirty="0"/>
              <a:t>Threat 4</a:t>
            </a:r>
            <a:r>
              <a:rPr lang="en-CA" sz="2400" dirty="0"/>
              <a:t>:</a:t>
            </a:r>
            <a:r>
              <a:rPr lang="en-CA" dirty="0"/>
              <a:t>   	</a:t>
            </a:r>
            <a:r>
              <a:rPr lang="en-CA" b="1" dirty="0"/>
              <a:t>Waste Disposal</a:t>
            </a:r>
            <a:endParaRPr lang="en-CA" dirty="0"/>
          </a:p>
          <a:p>
            <a:pPr marL="0" indent="0">
              <a:lnSpc>
                <a:spcPct val="100000"/>
              </a:lnSpc>
              <a:spcBef>
                <a:spcPts val="0"/>
              </a:spcBef>
              <a:buNone/>
            </a:pPr>
            <a:endParaRPr lang="en-CA" dirty="0"/>
          </a:p>
        </p:txBody>
      </p:sp>
    </p:spTree>
    <p:extLst>
      <p:ext uri="{BB962C8B-B14F-4D97-AF65-F5344CB8AC3E}">
        <p14:creationId xmlns:p14="http://schemas.microsoft.com/office/powerpoint/2010/main" val="23707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631096-F219-4954-919F-8B12364F785D}"/>
              </a:ext>
            </a:extLst>
          </p:cNvPr>
          <p:cNvPicPr>
            <a:picLocks noChangeAspect="1"/>
          </p:cNvPicPr>
          <p:nvPr/>
        </p:nvPicPr>
        <p:blipFill rotWithShape="1">
          <a:blip r:embed="rId3">
            <a:extLst>
              <a:ext uri="{28A0092B-C50C-407E-A947-70E740481C1C}">
                <a14:useLocalDpi xmlns:a14="http://schemas.microsoft.com/office/drawing/2010/main" val="0"/>
              </a:ext>
            </a:extLst>
          </a:blip>
          <a:srcRect r="3889" b="11263"/>
          <a:stretch/>
        </p:blipFill>
        <p:spPr>
          <a:xfrm>
            <a:off x="101818" y="1716716"/>
            <a:ext cx="7577078" cy="5104726"/>
          </a:xfrm>
          <a:prstGeom prst="rect">
            <a:avLst/>
          </a:prstGeom>
          <a:ln w="25400">
            <a:solidFill>
              <a:srgbClr val="C00000"/>
            </a:solidFill>
          </a:ln>
        </p:spPr>
      </p:pic>
      <p:sp>
        <p:nvSpPr>
          <p:cNvPr id="8" name="Content Placeholder 2">
            <a:extLst>
              <a:ext uri="{FF2B5EF4-FFF2-40B4-BE49-F238E27FC236}">
                <a16:creationId xmlns:a16="http://schemas.microsoft.com/office/drawing/2014/main" id="{29FF095D-4E55-4F8F-9B9F-5421459A5CD0}"/>
              </a:ext>
            </a:extLst>
          </p:cNvPr>
          <p:cNvSpPr txBox="1">
            <a:spLocks/>
          </p:cNvSpPr>
          <p:nvPr/>
        </p:nvSpPr>
        <p:spPr>
          <a:xfrm>
            <a:off x="2370606" y="36690"/>
            <a:ext cx="7450788" cy="5645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Activity: Surviving in a bomb shelter</a:t>
            </a:r>
            <a:endParaRPr lang="en-CA" sz="4000" dirty="0">
              <a:solidFill>
                <a:schemeClr val="accent1">
                  <a:lumMod val="75000"/>
                </a:schemeClr>
              </a:solidFill>
              <a:latin typeface="+mj-lt"/>
            </a:endParaRPr>
          </a:p>
        </p:txBody>
      </p:sp>
      <p:sp>
        <p:nvSpPr>
          <p:cNvPr id="6" name="Content Placeholder 2">
            <a:extLst>
              <a:ext uri="{FF2B5EF4-FFF2-40B4-BE49-F238E27FC236}">
                <a16:creationId xmlns:a16="http://schemas.microsoft.com/office/drawing/2014/main" id="{A882864E-6B06-4926-9AFD-BCD4B27F1F00}"/>
              </a:ext>
            </a:extLst>
          </p:cNvPr>
          <p:cNvSpPr>
            <a:spLocks noGrp="1"/>
          </p:cNvSpPr>
          <p:nvPr>
            <p:ph idx="1"/>
          </p:nvPr>
        </p:nvSpPr>
        <p:spPr>
          <a:xfrm>
            <a:off x="101817" y="318955"/>
            <a:ext cx="12090183" cy="1258602"/>
          </a:xfrm>
        </p:spPr>
        <p:txBody>
          <a:bodyPr>
            <a:noAutofit/>
          </a:bodyPr>
          <a:lstStyle/>
          <a:p>
            <a:pPr marL="0" indent="0">
              <a:lnSpc>
                <a:spcPct val="100000"/>
              </a:lnSpc>
              <a:spcBef>
                <a:spcPts val="0"/>
              </a:spcBef>
              <a:buNone/>
            </a:pPr>
            <a:r>
              <a:rPr lang="en-US" sz="2600" b="1" u="sng" dirty="0"/>
              <a:t>Your Task</a:t>
            </a:r>
            <a:r>
              <a:rPr lang="en-US" sz="2600" dirty="0"/>
              <a:t>:</a:t>
            </a:r>
          </a:p>
          <a:p>
            <a:pPr marL="0" indent="0">
              <a:lnSpc>
                <a:spcPct val="100000"/>
              </a:lnSpc>
              <a:spcBef>
                <a:spcPts val="0"/>
              </a:spcBef>
              <a:buNone/>
            </a:pPr>
            <a:r>
              <a:rPr lang="en-US" sz="2600" dirty="0"/>
              <a:t>A- List the </a:t>
            </a:r>
            <a:r>
              <a:rPr lang="en-US" sz="2600" u="sng" dirty="0"/>
              <a:t>top 4 threats to your survival</a:t>
            </a:r>
            <a:r>
              <a:rPr lang="en-US" sz="2600" dirty="0"/>
              <a:t> while living in the shelter for two weeks. (5 min)</a:t>
            </a:r>
          </a:p>
          <a:p>
            <a:pPr marL="0" indent="0">
              <a:lnSpc>
                <a:spcPct val="100000"/>
              </a:lnSpc>
              <a:spcBef>
                <a:spcPts val="0"/>
              </a:spcBef>
              <a:buNone/>
            </a:pPr>
            <a:r>
              <a:rPr lang="en-US" sz="2600" dirty="0"/>
              <a:t>B- Make a </a:t>
            </a:r>
            <a:r>
              <a:rPr lang="en-US" sz="2600" u="sng" dirty="0"/>
              <a:t>list of items needed to survive</a:t>
            </a:r>
            <a:r>
              <a:rPr lang="en-US" sz="2600" dirty="0"/>
              <a:t> in your bomb shelter for two weeks.    (10 min)</a:t>
            </a:r>
            <a:endParaRPr lang="en-CA" sz="2600" dirty="0"/>
          </a:p>
        </p:txBody>
      </p:sp>
      <p:sp>
        <p:nvSpPr>
          <p:cNvPr id="11" name="Content Placeholder 2">
            <a:extLst>
              <a:ext uri="{FF2B5EF4-FFF2-40B4-BE49-F238E27FC236}">
                <a16:creationId xmlns:a16="http://schemas.microsoft.com/office/drawing/2014/main" id="{432917AB-1377-452A-ACAE-5907CAE77C33}"/>
              </a:ext>
            </a:extLst>
          </p:cNvPr>
          <p:cNvSpPr txBox="1">
            <a:spLocks/>
          </p:cNvSpPr>
          <p:nvPr/>
        </p:nvSpPr>
        <p:spPr>
          <a:xfrm>
            <a:off x="8129775" y="2012663"/>
            <a:ext cx="3733428" cy="45128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u="sng" dirty="0"/>
              <a:t>Roles</a:t>
            </a:r>
            <a:r>
              <a:rPr lang="en-US" dirty="0"/>
              <a:t>:	</a:t>
            </a:r>
          </a:p>
          <a:p>
            <a:pPr marL="0" indent="0">
              <a:lnSpc>
                <a:spcPct val="100000"/>
              </a:lnSpc>
              <a:spcBef>
                <a:spcPts val="0"/>
              </a:spcBef>
              <a:buFont typeface="Arial" panose="020B0604020202020204" pitchFamily="34" charset="0"/>
              <a:buNone/>
            </a:pPr>
            <a:r>
              <a:rPr lang="en-US" dirty="0"/>
              <a:t>   </a:t>
            </a:r>
            <a:r>
              <a:rPr lang="en-US" sz="3200" dirty="0"/>
              <a:t>1 </a:t>
            </a:r>
            <a:r>
              <a:rPr lang="en-US" sz="3200" b="1" dirty="0"/>
              <a:t>scorekeeper</a:t>
            </a:r>
          </a:p>
          <a:p>
            <a:pPr marL="0" indent="0">
              <a:lnSpc>
                <a:spcPct val="100000"/>
              </a:lnSpc>
              <a:spcBef>
                <a:spcPts val="0"/>
              </a:spcBef>
              <a:buFont typeface="Arial" panose="020B0604020202020204" pitchFamily="34" charset="0"/>
              <a:buNone/>
            </a:pPr>
            <a:r>
              <a:rPr lang="en-US" sz="3200" b="1" dirty="0"/>
              <a:t>   </a:t>
            </a:r>
            <a:r>
              <a:rPr lang="en-US" sz="3200" dirty="0"/>
              <a:t>1 </a:t>
            </a:r>
            <a:r>
              <a:rPr lang="en-US" sz="3200" b="1" dirty="0"/>
              <a:t>writer</a:t>
            </a:r>
          </a:p>
          <a:p>
            <a:pPr marL="0" indent="0">
              <a:lnSpc>
                <a:spcPct val="100000"/>
              </a:lnSpc>
              <a:spcBef>
                <a:spcPts val="0"/>
              </a:spcBef>
              <a:buFont typeface="Arial" panose="020B0604020202020204" pitchFamily="34" charset="0"/>
              <a:buNone/>
            </a:pPr>
            <a:r>
              <a:rPr lang="en-US" sz="3200" b="1" dirty="0"/>
              <a:t>   </a:t>
            </a:r>
            <a:r>
              <a:rPr lang="en-US" sz="3200" dirty="0"/>
              <a:t>1 </a:t>
            </a:r>
            <a:r>
              <a:rPr lang="en-US" sz="3200" b="1" dirty="0"/>
              <a:t>timekeeper</a:t>
            </a:r>
            <a:r>
              <a:rPr lang="en-US" sz="3200" dirty="0"/>
              <a:t> </a:t>
            </a:r>
          </a:p>
          <a:p>
            <a:pPr marL="0" indent="0">
              <a:lnSpc>
                <a:spcPct val="100000"/>
              </a:lnSpc>
              <a:spcBef>
                <a:spcPts val="0"/>
              </a:spcBef>
              <a:buFont typeface="Arial" panose="020B0604020202020204" pitchFamily="34" charset="0"/>
              <a:buNone/>
            </a:pPr>
            <a:endParaRPr lang="en-US" dirty="0"/>
          </a:p>
          <a:p>
            <a:pPr marL="0" indent="0">
              <a:lnSpc>
                <a:spcPct val="100000"/>
              </a:lnSpc>
              <a:spcBef>
                <a:spcPts val="0"/>
              </a:spcBef>
              <a:buFont typeface="Arial" panose="020B0604020202020204" pitchFamily="34" charset="0"/>
              <a:buNone/>
            </a:pPr>
            <a:r>
              <a:rPr lang="en-CA" b="1" u="sng" dirty="0"/>
              <a:t>Timing</a:t>
            </a:r>
            <a:r>
              <a:rPr lang="en-CA" dirty="0"/>
              <a:t>:	</a:t>
            </a:r>
          </a:p>
          <a:p>
            <a:pPr marL="566738" indent="-566738">
              <a:lnSpc>
                <a:spcPct val="100000"/>
              </a:lnSpc>
              <a:spcBef>
                <a:spcPts val="0"/>
              </a:spcBef>
              <a:buFont typeface="Arial" panose="020B0604020202020204" pitchFamily="34" charset="0"/>
              <a:buNone/>
            </a:pPr>
            <a:r>
              <a:rPr lang="en-CA" dirty="0"/>
              <a:t>• 15 min to complete part A and B</a:t>
            </a:r>
          </a:p>
          <a:p>
            <a:pPr marL="566738" indent="-566738">
              <a:lnSpc>
                <a:spcPct val="100000"/>
              </a:lnSpc>
              <a:spcBef>
                <a:spcPts val="0"/>
              </a:spcBef>
              <a:buFont typeface="Arial" panose="020B0604020202020204" pitchFamily="34" charset="0"/>
              <a:buNone/>
            </a:pPr>
            <a:r>
              <a:rPr lang="en-CA" dirty="0"/>
              <a:t>• plus 2 min to score your answers</a:t>
            </a:r>
          </a:p>
        </p:txBody>
      </p:sp>
    </p:spTree>
    <p:extLst>
      <p:ext uri="{BB962C8B-B14F-4D97-AF65-F5344CB8AC3E}">
        <p14:creationId xmlns:p14="http://schemas.microsoft.com/office/powerpoint/2010/main" val="111571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A24A7B-15C1-4463-8FD1-D10A7DFE4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568" y="2032013"/>
            <a:ext cx="7300864" cy="2793974"/>
          </a:xfrm>
          <a:prstGeom prst="rect">
            <a:avLst/>
          </a:prstGeom>
        </p:spPr>
      </p:pic>
    </p:spTree>
    <p:extLst>
      <p:ext uri="{BB962C8B-B14F-4D97-AF65-F5344CB8AC3E}">
        <p14:creationId xmlns:p14="http://schemas.microsoft.com/office/powerpoint/2010/main" val="420312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7" y="80006"/>
            <a:ext cx="2278883" cy="477898"/>
          </a:xfrm>
          <a:prstGeom prst="rect">
            <a:avLst/>
          </a:prstGeom>
        </p:spPr>
      </p:pic>
      <p:sp>
        <p:nvSpPr>
          <p:cNvPr id="8" name="Content Placeholder 2">
            <a:extLst>
              <a:ext uri="{FF2B5EF4-FFF2-40B4-BE49-F238E27FC236}">
                <a16:creationId xmlns:a16="http://schemas.microsoft.com/office/drawing/2014/main" id="{29FF095D-4E55-4F8F-9B9F-5421459A5CD0}"/>
              </a:ext>
            </a:extLst>
          </p:cNvPr>
          <p:cNvSpPr txBox="1">
            <a:spLocks/>
          </p:cNvSpPr>
          <p:nvPr/>
        </p:nvSpPr>
        <p:spPr>
          <a:xfrm>
            <a:off x="2366842" y="36690"/>
            <a:ext cx="8271329" cy="5645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SOLUTION: Surviving in a bomb shelter</a:t>
            </a:r>
            <a:endParaRPr lang="en-CA" sz="4000" dirty="0">
              <a:solidFill>
                <a:schemeClr val="accent1">
                  <a:lumMod val="75000"/>
                </a:schemeClr>
              </a:solidFill>
              <a:latin typeface="+mj-lt"/>
            </a:endParaRPr>
          </a:p>
        </p:txBody>
      </p:sp>
      <p:sp>
        <p:nvSpPr>
          <p:cNvPr id="6" name="Content Placeholder 2">
            <a:extLst>
              <a:ext uri="{FF2B5EF4-FFF2-40B4-BE49-F238E27FC236}">
                <a16:creationId xmlns:a16="http://schemas.microsoft.com/office/drawing/2014/main" id="{A882864E-6B06-4926-9AFD-BCD4B27F1F00}"/>
              </a:ext>
            </a:extLst>
          </p:cNvPr>
          <p:cNvSpPr>
            <a:spLocks noGrp="1"/>
          </p:cNvSpPr>
          <p:nvPr>
            <p:ph idx="1"/>
          </p:nvPr>
        </p:nvSpPr>
        <p:spPr>
          <a:xfrm>
            <a:off x="101816" y="560672"/>
            <a:ext cx="11012651" cy="564530"/>
          </a:xfrm>
        </p:spPr>
        <p:txBody>
          <a:bodyPr>
            <a:noAutofit/>
          </a:bodyPr>
          <a:lstStyle/>
          <a:p>
            <a:pPr marL="0" indent="0">
              <a:lnSpc>
                <a:spcPct val="100000"/>
              </a:lnSpc>
              <a:spcBef>
                <a:spcPts val="0"/>
              </a:spcBef>
              <a:buNone/>
            </a:pPr>
            <a:r>
              <a:rPr lang="en-US" sz="2600" dirty="0"/>
              <a:t>A: The top 4 threats to your survival while living in the shelter for two weeks are:</a:t>
            </a:r>
            <a:endParaRPr lang="en-CA" sz="2600" dirty="0"/>
          </a:p>
        </p:txBody>
      </p:sp>
      <p:sp>
        <p:nvSpPr>
          <p:cNvPr id="7" name="Content Placeholder 2">
            <a:extLst>
              <a:ext uri="{FF2B5EF4-FFF2-40B4-BE49-F238E27FC236}">
                <a16:creationId xmlns:a16="http://schemas.microsoft.com/office/drawing/2014/main" id="{CA8CC186-5E23-43EB-BE8F-D3193E0781E2}"/>
              </a:ext>
            </a:extLst>
          </p:cNvPr>
          <p:cNvSpPr txBox="1">
            <a:spLocks/>
          </p:cNvSpPr>
          <p:nvPr/>
        </p:nvSpPr>
        <p:spPr>
          <a:xfrm>
            <a:off x="101814" y="1893729"/>
            <a:ext cx="11411897" cy="5645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600" dirty="0"/>
              <a:t>B: Make a list of items needed to survive in your bomb shelter for two weeks.</a:t>
            </a:r>
            <a:endParaRPr lang="en-CA" sz="2600" dirty="0"/>
          </a:p>
        </p:txBody>
      </p:sp>
      <p:sp>
        <p:nvSpPr>
          <p:cNvPr id="9" name="Content Placeholder 2">
            <a:extLst>
              <a:ext uri="{FF2B5EF4-FFF2-40B4-BE49-F238E27FC236}">
                <a16:creationId xmlns:a16="http://schemas.microsoft.com/office/drawing/2014/main" id="{4A738E73-8101-4AD8-B7DB-41F1CEDBB95F}"/>
              </a:ext>
            </a:extLst>
          </p:cNvPr>
          <p:cNvSpPr txBox="1">
            <a:spLocks/>
          </p:cNvSpPr>
          <p:nvPr/>
        </p:nvSpPr>
        <p:spPr>
          <a:xfrm>
            <a:off x="101814" y="956894"/>
            <a:ext cx="11988367" cy="4778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dirty="0">
                <a:highlight>
                  <a:srgbClr val="FFFF00"/>
                </a:highlight>
              </a:rPr>
              <a:t>1</a:t>
            </a:r>
            <a:r>
              <a:rPr lang="en-US" baseline="30000" dirty="0">
                <a:highlight>
                  <a:srgbClr val="FFFF00"/>
                </a:highlight>
              </a:rPr>
              <a:t>st</a:t>
            </a:r>
            <a:r>
              <a:rPr lang="en-US" dirty="0">
                <a:highlight>
                  <a:srgbClr val="FFFF00"/>
                </a:highlight>
              </a:rPr>
              <a:t>: Initial Blast     	2</a:t>
            </a:r>
            <a:r>
              <a:rPr lang="en-US" baseline="30000" dirty="0">
                <a:highlight>
                  <a:srgbClr val="FFFF00"/>
                </a:highlight>
              </a:rPr>
              <a:t>nd</a:t>
            </a:r>
            <a:r>
              <a:rPr lang="en-US" dirty="0">
                <a:highlight>
                  <a:srgbClr val="FFFF00"/>
                </a:highlight>
              </a:rPr>
              <a:t>: </a:t>
            </a:r>
            <a:r>
              <a:rPr lang="en-US" b="1" dirty="0">
                <a:highlight>
                  <a:srgbClr val="FFFF00"/>
                </a:highlight>
              </a:rPr>
              <a:t>Fallout</a:t>
            </a:r>
            <a:r>
              <a:rPr lang="en-US" dirty="0">
                <a:highlight>
                  <a:srgbClr val="FFFF00"/>
                </a:highlight>
              </a:rPr>
              <a:t> </a:t>
            </a:r>
            <a:r>
              <a:rPr lang="en-US" sz="2400" dirty="0">
                <a:highlight>
                  <a:srgbClr val="FFFF00"/>
                </a:highlight>
              </a:rPr>
              <a:t>(and fire)</a:t>
            </a:r>
            <a:r>
              <a:rPr lang="en-US" dirty="0">
                <a:highlight>
                  <a:srgbClr val="FFFF00"/>
                </a:highlight>
              </a:rPr>
              <a:t>	3</a:t>
            </a:r>
            <a:r>
              <a:rPr lang="en-US" baseline="30000" dirty="0">
                <a:highlight>
                  <a:srgbClr val="FFFF00"/>
                </a:highlight>
              </a:rPr>
              <a:t>rd</a:t>
            </a:r>
            <a:r>
              <a:rPr lang="en-US" dirty="0">
                <a:highlight>
                  <a:srgbClr val="FFFF00"/>
                </a:highlight>
              </a:rPr>
              <a:t> : Breathable </a:t>
            </a:r>
            <a:r>
              <a:rPr lang="en-US" b="1" dirty="0">
                <a:highlight>
                  <a:srgbClr val="FFFF00"/>
                </a:highlight>
              </a:rPr>
              <a:t>Air</a:t>
            </a:r>
            <a:r>
              <a:rPr lang="en-US" dirty="0">
                <a:highlight>
                  <a:srgbClr val="FFFF00"/>
                </a:highlight>
              </a:rPr>
              <a:t> </a:t>
            </a:r>
            <a:r>
              <a:rPr lang="en-US" sz="2400" dirty="0">
                <a:highlight>
                  <a:srgbClr val="FFFF00"/>
                </a:highlight>
              </a:rPr>
              <a:t>(and staying cool)</a:t>
            </a:r>
            <a:r>
              <a:rPr lang="en-US" dirty="0">
                <a:highlight>
                  <a:srgbClr val="FFFF00"/>
                </a:highlight>
              </a:rPr>
              <a:t>	 </a:t>
            </a:r>
            <a:endParaRPr lang="en-CA" dirty="0">
              <a:highlight>
                <a:srgbClr val="FFFF00"/>
              </a:highlight>
            </a:endParaRPr>
          </a:p>
        </p:txBody>
      </p:sp>
      <p:sp>
        <p:nvSpPr>
          <p:cNvPr id="10" name="Content Placeholder 2">
            <a:extLst>
              <a:ext uri="{FF2B5EF4-FFF2-40B4-BE49-F238E27FC236}">
                <a16:creationId xmlns:a16="http://schemas.microsoft.com/office/drawing/2014/main" id="{5FDC9BBD-7B3F-4C71-8513-0BC282C8C05D}"/>
              </a:ext>
            </a:extLst>
          </p:cNvPr>
          <p:cNvSpPr txBox="1">
            <a:spLocks/>
          </p:cNvSpPr>
          <p:nvPr/>
        </p:nvSpPr>
        <p:spPr>
          <a:xfrm>
            <a:off x="390048" y="1390314"/>
            <a:ext cx="11411897" cy="48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dirty="0">
                <a:highlight>
                  <a:srgbClr val="FFFF00"/>
                </a:highlight>
              </a:rPr>
              <a:t>4</a:t>
            </a:r>
            <a:r>
              <a:rPr lang="en-US" baseline="30000" dirty="0">
                <a:highlight>
                  <a:srgbClr val="FFFF00"/>
                </a:highlight>
              </a:rPr>
              <a:t>th</a:t>
            </a:r>
            <a:r>
              <a:rPr lang="en-US" dirty="0">
                <a:highlight>
                  <a:srgbClr val="FFFF00"/>
                </a:highlight>
              </a:rPr>
              <a:t>: </a:t>
            </a:r>
            <a:r>
              <a:rPr lang="en-US" b="1" dirty="0">
                <a:highlight>
                  <a:srgbClr val="FFFF00"/>
                </a:highlight>
              </a:rPr>
              <a:t>Waste Disposal</a:t>
            </a:r>
            <a:r>
              <a:rPr lang="en-US" dirty="0">
                <a:highlight>
                  <a:srgbClr val="FFFF00"/>
                </a:highlight>
              </a:rPr>
              <a:t>     		5</a:t>
            </a:r>
            <a:r>
              <a:rPr lang="en-US" baseline="30000" dirty="0">
                <a:highlight>
                  <a:srgbClr val="FFFF00"/>
                </a:highlight>
              </a:rPr>
              <a:t>th</a:t>
            </a:r>
            <a:r>
              <a:rPr lang="en-US" dirty="0">
                <a:highlight>
                  <a:srgbClr val="FFFF00"/>
                </a:highlight>
              </a:rPr>
              <a:t>??: Adequate Supplies/Psychological/Other </a:t>
            </a:r>
            <a:endParaRPr lang="en-CA" dirty="0">
              <a:highlight>
                <a:srgbClr val="FFFF00"/>
              </a:highlight>
            </a:endParaRPr>
          </a:p>
        </p:txBody>
      </p:sp>
      <p:sp>
        <p:nvSpPr>
          <p:cNvPr id="12" name="Content Placeholder 2">
            <a:extLst>
              <a:ext uri="{FF2B5EF4-FFF2-40B4-BE49-F238E27FC236}">
                <a16:creationId xmlns:a16="http://schemas.microsoft.com/office/drawing/2014/main" id="{749F49F3-EF9F-411A-9897-A1F96A066319}"/>
              </a:ext>
            </a:extLst>
          </p:cNvPr>
          <p:cNvSpPr txBox="1">
            <a:spLocks/>
          </p:cNvSpPr>
          <p:nvPr/>
        </p:nvSpPr>
        <p:spPr>
          <a:xfrm>
            <a:off x="101817" y="2775656"/>
            <a:ext cx="5994184" cy="4002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CA" dirty="0"/>
          </a:p>
        </p:txBody>
      </p:sp>
      <p:sp>
        <p:nvSpPr>
          <p:cNvPr id="13" name="Content Placeholder 2">
            <a:extLst>
              <a:ext uri="{FF2B5EF4-FFF2-40B4-BE49-F238E27FC236}">
                <a16:creationId xmlns:a16="http://schemas.microsoft.com/office/drawing/2014/main" id="{A8E47EF3-402E-4438-A9A7-61EC1835D878}"/>
              </a:ext>
            </a:extLst>
          </p:cNvPr>
          <p:cNvSpPr txBox="1">
            <a:spLocks/>
          </p:cNvSpPr>
          <p:nvPr/>
        </p:nvSpPr>
        <p:spPr>
          <a:xfrm>
            <a:off x="101814" y="2383391"/>
            <a:ext cx="5892367" cy="4032701"/>
          </a:xfrm>
          <a:prstGeom prst="rect">
            <a:avLst/>
          </a:prstGeom>
          <a:solidFill>
            <a:srgbClr val="FFFF00"/>
          </a:solidFill>
          <a:ln w="19050">
            <a:solidFill>
              <a:srgbClr val="C0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3200" b="1" u="sng" dirty="0"/>
              <a:t>Absolute Necessities</a:t>
            </a:r>
            <a:r>
              <a:rPr lang="en-US" sz="3200" dirty="0"/>
              <a:t>:</a:t>
            </a:r>
          </a:p>
          <a:p>
            <a:pPr marL="0" indent="0" algn="ctr">
              <a:lnSpc>
                <a:spcPct val="100000"/>
              </a:lnSpc>
              <a:spcBef>
                <a:spcPts val="0"/>
              </a:spcBef>
              <a:buFont typeface="Arial" panose="020B0604020202020204" pitchFamily="34" charset="0"/>
              <a:buNone/>
            </a:pPr>
            <a:r>
              <a:rPr lang="en-US" sz="3200" dirty="0">
                <a:latin typeface="Calibri" panose="020F0502020204030204" pitchFamily="34" charset="0"/>
                <a:cs typeface="Calibri" panose="020F0502020204030204" pitchFamily="34" charset="0"/>
              </a:rPr>
              <a:t>◊ </a:t>
            </a:r>
            <a:r>
              <a:rPr lang="en-US" sz="3200" dirty="0"/>
              <a:t>Food  </a:t>
            </a:r>
            <a:r>
              <a:rPr lang="en-US" sz="3200" dirty="0">
                <a:latin typeface="Calibri" panose="020F0502020204030204" pitchFamily="34" charset="0"/>
                <a:cs typeface="Calibri" panose="020F0502020204030204" pitchFamily="34" charset="0"/>
              </a:rPr>
              <a:t>◊ </a:t>
            </a:r>
            <a:r>
              <a:rPr lang="en-US" sz="3200" dirty="0"/>
              <a:t> Water </a:t>
            </a:r>
            <a:r>
              <a:rPr lang="en-US" sz="3200" dirty="0">
                <a:latin typeface="Calibri" panose="020F0502020204030204" pitchFamily="34" charset="0"/>
                <a:cs typeface="Calibri" panose="020F0502020204030204" pitchFamily="34" charset="0"/>
              </a:rPr>
              <a:t>◊ </a:t>
            </a:r>
            <a:r>
              <a:rPr lang="en-US" sz="3200" dirty="0"/>
              <a:t>and Containers</a:t>
            </a:r>
          </a:p>
          <a:p>
            <a:pPr marL="0" indent="0" algn="ctr">
              <a:lnSpc>
                <a:spcPct val="100000"/>
              </a:lnSpc>
              <a:spcBef>
                <a:spcPts val="0"/>
              </a:spcBef>
              <a:buNone/>
            </a:pPr>
            <a:r>
              <a:rPr lang="en-US" sz="3200" dirty="0">
                <a:latin typeface="Calibri" panose="020F0502020204030204" pitchFamily="34" charset="0"/>
                <a:cs typeface="Calibri" panose="020F0502020204030204" pitchFamily="34" charset="0"/>
              </a:rPr>
              <a:t>◊ </a:t>
            </a:r>
            <a:r>
              <a:rPr lang="en-US" sz="3200" dirty="0"/>
              <a:t>Bottle + can opener </a:t>
            </a:r>
            <a:r>
              <a:rPr lang="en-US" sz="3200" dirty="0">
                <a:latin typeface="Calibri" panose="020F0502020204030204" pitchFamily="34" charset="0"/>
                <a:cs typeface="Calibri" panose="020F0502020204030204" pitchFamily="34" charset="0"/>
              </a:rPr>
              <a:t>◊ </a:t>
            </a:r>
            <a:r>
              <a:rPr lang="en-US" sz="3200" dirty="0"/>
              <a:t>Multitool</a:t>
            </a:r>
          </a:p>
          <a:p>
            <a:pPr marL="0" indent="0" algn="ctr">
              <a:lnSpc>
                <a:spcPct val="100000"/>
              </a:lnSpc>
              <a:spcBef>
                <a:spcPts val="0"/>
              </a:spcBef>
              <a:buNone/>
            </a:pPr>
            <a:r>
              <a:rPr lang="en-US" sz="3200" dirty="0">
                <a:latin typeface="Calibri" panose="020F0502020204030204" pitchFamily="34" charset="0"/>
                <a:cs typeface="Calibri" panose="020F0502020204030204" pitchFamily="34" charset="0"/>
              </a:rPr>
              <a:t>◊ </a:t>
            </a:r>
            <a:r>
              <a:rPr lang="en-US" sz="3200" dirty="0"/>
              <a:t>Fire extinguisher  </a:t>
            </a:r>
            <a:r>
              <a:rPr lang="en-US" sz="3200" dirty="0">
                <a:latin typeface="Calibri" panose="020F0502020204030204" pitchFamily="34" charset="0"/>
                <a:cs typeface="Calibri" panose="020F0502020204030204" pitchFamily="34" charset="0"/>
              </a:rPr>
              <a:t>◊ </a:t>
            </a:r>
            <a:r>
              <a:rPr lang="en-US" sz="3200" dirty="0"/>
              <a:t>First Aid Kit </a:t>
            </a:r>
          </a:p>
          <a:p>
            <a:pPr marL="0" indent="0" algn="ctr">
              <a:lnSpc>
                <a:spcPct val="100000"/>
              </a:lnSpc>
              <a:spcBef>
                <a:spcPts val="0"/>
              </a:spcBef>
              <a:buFont typeface="Arial" panose="020B0604020202020204" pitchFamily="34" charset="0"/>
              <a:buNone/>
            </a:pPr>
            <a:r>
              <a:rPr lang="en-US" sz="3200" dirty="0">
                <a:latin typeface="Calibri" panose="020F0502020204030204" pitchFamily="34" charset="0"/>
                <a:cs typeface="Calibri" panose="020F0502020204030204" pitchFamily="34" charset="0"/>
              </a:rPr>
              <a:t>◊ </a:t>
            </a:r>
            <a:r>
              <a:rPr lang="en-US" sz="3200" dirty="0"/>
              <a:t>Potassium iodide tablets</a:t>
            </a:r>
          </a:p>
          <a:p>
            <a:pPr marL="0" indent="0" algn="ctr">
              <a:lnSpc>
                <a:spcPct val="100000"/>
              </a:lnSpc>
              <a:spcBef>
                <a:spcPts val="0"/>
              </a:spcBef>
              <a:buFont typeface="Arial" panose="020B0604020202020204" pitchFamily="34" charset="0"/>
              <a:buNone/>
            </a:pPr>
            <a:r>
              <a:rPr lang="en-US" sz="3200" dirty="0">
                <a:latin typeface="Calibri" panose="020F0502020204030204" pitchFamily="34" charset="0"/>
                <a:cs typeface="Calibri" panose="020F0502020204030204" pitchFamily="34" charset="0"/>
              </a:rPr>
              <a:t>◊ </a:t>
            </a:r>
            <a:r>
              <a:rPr lang="en-US" sz="3200" dirty="0"/>
              <a:t>Light source </a:t>
            </a:r>
            <a:r>
              <a:rPr lang="en-US" sz="3200" dirty="0">
                <a:latin typeface="Calibri" panose="020F0502020204030204" pitchFamily="34" charset="0"/>
                <a:cs typeface="Calibri" panose="020F0502020204030204" pitchFamily="34" charset="0"/>
              </a:rPr>
              <a:t>◊ </a:t>
            </a:r>
            <a:r>
              <a:rPr lang="en-US" sz="3200" dirty="0"/>
              <a:t>T. paper </a:t>
            </a:r>
            <a:r>
              <a:rPr lang="en-US" sz="3200" dirty="0">
                <a:latin typeface="Calibri" panose="020F0502020204030204" pitchFamily="34" charset="0"/>
                <a:cs typeface="Calibri" panose="020F0502020204030204" pitchFamily="34" charset="0"/>
              </a:rPr>
              <a:t>◊ </a:t>
            </a:r>
            <a:r>
              <a:rPr lang="en-US" sz="3200" dirty="0"/>
              <a:t>Toilet</a:t>
            </a:r>
          </a:p>
          <a:p>
            <a:pPr marL="0" indent="0" algn="ctr">
              <a:lnSpc>
                <a:spcPct val="100000"/>
              </a:lnSpc>
              <a:spcBef>
                <a:spcPts val="0"/>
              </a:spcBef>
              <a:buNone/>
            </a:pPr>
            <a:r>
              <a:rPr lang="en-US" sz="3200" dirty="0">
                <a:latin typeface="Calibri" panose="020F0502020204030204" pitchFamily="34" charset="0"/>
                <a:cs typeface="Calibri" panose="020F0502020204030204" pitchFamily="34" charset="0"/>
              </a:rPr>
              <a:t>◊ </a:t>
            </a:r>
            <a:r>
              <a:rPr lang="en-US" sz="3200" dirty="0"/>
              <a:t>Bags (paper + plastic) </a:t>
            </a:r>
            <a:r>
              <a:rPr lang="en-US" sz="3200" dirty="0">
                <a:latin typeface="Calibri" panose="020F0502020204030204" pitchFamily="34" charset="0"/>
                <a:cs typeface="Calibri" panose="020F0502020204030204" pitchFamily="34" charset="0"/>
              </a:rPr>
              <a:t>◊ </a:t>
            </a:r>
            <a:r>
              <a:rPr lang="en-US" sz="3200" dirty="0"/>
              <a:t>Soap</a:t>
            </a:r>
          </a:p>
          <a:p>
            <a:pPr marL="0" indent="0" algn="ctr">
              <a:lnSpc>
                <a:spcPct val="100000"/>
              </a:lnSpc>
              <a:spcBef>
                <a:spcPts val="0"/>
              </a:spcBef>
              <a:buNone/>
            </a:pPr>
            <a:r>
              <a:rPr lang="en-US" sz="3200" dirty="0">
                <a:latin typeface="Calibri" panose="020F0502020204030204" pitchFamily="34" charset="0"/>
                <a:cs typeface="Calibri" panose="020F0502020204030204" pitchFamily="34" charset="0"/>
              </a:rPr>
              <a:t>◊ </a:t>
            </a:r>
            <a:r>
              <a:rPr lang="en-US" sz="3200" dirty="0"/>
              <a:t>Air exchanger	</a:t>
            </a:r>
          </a:p>
          <a:p>
            <a:pPr marL="0" indent="0" algn="ctr">
              <a:lnSpc>
                <a:spcPct val="100000"/>
              </a:lnSpc>
              <a:spcBef>
                <a:spcPts val="0"/>
              </a:spcBef>
              <a:buFont typeface="Arial" panose="020B0604020202020204" pitchFamily="34" charset="0"/>
              <a:buNone/>
            </a:pPr>
            <a:endParaRPr lang="en-US" sz="3200" dirty="0"/>
          </a:p>
          <a:p>
            <a:pPr marL="0" indent="0" algn="ctr">
              <a:lnSpc>
                <a:spcPct val="100000"/>
              </a:lnSpc>
              <a:spcBef>
                <a:spcPts val="0"/>
              </a:spcBef>
              <a:buFont typeface="Arial" panose="020B0604020202020204" pitchFamily="34" charset="0"/>
              <a:buNone/>
            </a:pPr>
            <a:endParaRPr lang="en-US" sz="3200" dirty="0"/>
          </a:p>
          <a:p>
            <a:pPr marL="0" indent="0" algn="ctr">
              <a:lnSpc>
                <a:spcPct val="100000"/>
              </a:lnSpc>
              <a:spcBef>
                <a:spcPts val="0"/>
              </a:spcBef>
              <a:buFont typeface="Arial" panose="020B0604020202020204" pitchFamily="34" charset="0"/>
              <a:buNone/>
            </a:pPr>
            <a:r>
              <a:rPr lang="en-US" sz="3200" dirty="0"/>
              <a:t>		 </a:t>
            </a:r>
            <a:endParaRPr lang="en-CA" sz="3200" dirty="0"/>
          </a:p>
        </p:txBody>
      </p:sp>
      <p:sp>
        <p:nvSpPr>
          <p:cNvPr id="14" name="Content Placeholder 2">
            <a:extLst>
              <a:ext uri="{FF2B5EF4-FFF2-40B4-BE49-F238E27FC236}">
                <a16:creationId xmlns:a16="http://schemas.microsoft.com/office/drawing/2014/main" id="{C1913987-7DFE-4527-BDDA-11A7BAC329EB}"/>
              </a:ext>
            </a:extLst>
          </p:cNvPr>
          <p:cNvSpPr txBox="1">
            <a:spLocks/>
          </p:cNvSpPr>
          <p:nvPr/>
        </p:nvSpPr>
        <p:spPr>
          <a:xfrm>
            <a:off x="6095997" y="2383390"/>
            <a:ext cx="5994184" cy="4032701"/>
          </a:xfrm>
          <a:prstGeom prst="rect">
            <a:avLst/>
          </a:prstGeom>
          <a:solidFill>
            <a:srgbClr val="FFFF00"/>
          </a:solidFill>
          <a:ln w="19050">
            <a:solidFill>
              <a:srgbClr val="C0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3200" b="1" u="sng" dirty="0"/>
              <a:t>Very Helpful Items</a:t>
            </a:r>
            <a:r>
              <a:rPr lang="en-US" sz="3200" dirty="0"/>
              <a:t>:</a:t>
            </a:r>
          </a:p>
          <a:p>
            <a:pPr marL="0" indent="0" algn="ctr">
              <a:lnSpc>
                <a:spcPct val="100000"/>
              </a:lnSpc>
              <a:spcBef>
                <a:spcPts val="0"/>
              </a:spcBef>
              <a:buNone/>
            </a:pPr>
            <a:r>
              <a:rPr lang="en-US" sz="3200" dirty="0">
                <a:latin typeface="Calibri" panose="020F0502020204030204" pitchFamily="34" charset="0"/>
                <a:cs typeface="Calibri" panose="020F0502020204030204" pitchFamily="34" charset="0"/>
              </a:rPr>
              <a:t>◊ </a:t>
            </a:r>
            <a:r>
              <a:rPr lang="en-US" sz="3200" dirty="0"/>
              <a:t>Eating utensils </a:t>
            </a:r>
            <a:r>
              <a:rPr lang="en-US" sz="3200" dirty="0">
                <a:latin typeface="Calibri" panose="020F0502020204030204" pitchFamily="34" charset="0"/>
                <a:cs typeface="Calibri" panose="020F0502020204030204" pitchFamily="34" charset="0"/>
              </a:rPr>
              <a:t>◊ </a:t>
            </a:r>
            <a:r>
              <a:rPr lang="en-US" sz="3200" dirty="0"/>
              <a:t>Bedding</a:t>
            </a:r>
          </a:p>
          <a:p>
            <a:pPr marL="0" indent="0" algn="ctr">
              <a:lnSpc>
                <a:spcPct val="100000"/>
              </a:lnSpc>
              <a:spcBef>
                <a:spcPts val="0"/>
              </a:spcBef>
              <a:buNone/>
            </a:pPr>
            <a:r>
              <a:rPr lang="en-US" sz="3200" dirty="0">
                <a:latin typeface="Calibri" panose="020F0502020204030204" pitchFamily="34" charset="0"/>
                <a:cs typeface="Calibri" panose="020F0502020204030204" pitchFamily="34" charset="0"/>
              </a:rPr>
              <a:t>◊ </a:t>
            </a:r>
            <a:r>
              <a:rPr lang="en-US" sz="3200" dirty="0"/>
              <a:t>Clothing (+extra) </a:t>
            </a:r>
            <a:r>
              <a:rPr lang="en-US" sz="3200" dirty="0">
                <a:latin typeface="Calibri" panose="020F0502020204030204" pitchFamily="34" charset="0"/>
                <a:cs typeface="Calibri" panose="020F0502020204030204" pitchFamily="34" charset="0"/>
              </a:rPr>
              <a:t>◊ </a:t>
            </a:r>
            <a:r>
              <a:rPr lang="en-US" sz="3200" dirty="0"/>
              <a:t>Sewing kit</a:t>
            </a:r>
          </a:p>
          <a:p>
            <a:pPr marL="0" indent="0" algn="ctr">
              <a:lnSpc>
                <a:spcPct val="100000"/>
              </a:lnSpc>
              <a:spcBef>
                <a:spcPts val="0"/>
              </a:spcBef>
              <a:buNone/>
            </a:pPr>
            <a:r>
              <a:rPr lang="en-US" sz="3200" dirty="0">
                <a:latin typeface="Calibri" panose="020F0502020204030204" pitchFamily="34" charset="0"/>
                <a:cs typeface="Calibri" panose="020F0502020204030204" pitchFamily="34" charset="0"/>
              </a:rPr>
              <a:t>◊ </a:t>
            </a:r>
            <a:r>
              <a:rPr lang="en-US" sz="3200" dirty="0"/>
              <a:t>Read-ables</a:t>
            </a:r>
            <a:r>
              <a:rPr lang="en-US" sz="3200" dirty="0">
                <a:solidFill>
                  <a:prstClr val="black"/>
                </a:solidFill>
              </a:rPr>
              <a:t> </a:t>
            </a:r>
            <a:r>
              <a:rPr lang="en-US" sz="3200" dirty="0">
                <a:solidFill>
                  <a:prstClr val="black"/>
                </a:solidFill>
                <a:latin typeface="Calibri" panose="020F0502020204030204" pitchFamily="34" charset="0"/>
                <a:cs typeface="Calibri" panose="020F0502020204030204" pitchFamily="34" charset="0"/>
              </a:rPr>
              <a:t>◊ </a:t>
            </a:r>
            <a:r>
              <a:rPr lang="en-US" sz="3200" dirty="0"/>
              <a:t>Sanitary napkins</a:t>
            </a:r>
          </a:p>
          <a:p>
            <a:pPr marL="0" indent="0" algn="ctr">
              <a:lnSpc>
                <a:spcPct val="100000"/>
              </a:lnSpc>
              <a:spcBef>
                <a:spcPts val="0"/>
              </a:spcBef>
              <a:buNone/>
            </a:pPr>
            <a:r>
              <a:rPr lang="en-US" sz="3200" dirty="0">
                <a:latin typeface="Calibri" panose="020F0502020204030204" pitchFamily="34" charset="0"/>
                <a:cs typeface="Calibri" panose="020F0502020204030204" pitchFamily="34" charset="0"/>
              </a:rPr>
              <a:t>◊ Radio (battery)</a:t>
            </a:r>
            <a:r>
              <a:rPr lang="en-US" sz="3200" dirty="0"/>
              <a:t> </a:t>
            </a:r>
            <a:r>
              <a:rPr lang="en-US" sz="3200" dirty="0">
                <a:latin typeface="Calibri" panose="020F0502020204030204" pitchFamily="34" charset="0"/>
                <a:cs typeface="Calibri" panose="020F0502020204030204" pitchFamily="34" charset="0"/>
              </a:rPr>
              <a:t>◊ </a:t>
            </a:r>
            <a:r>
              <a:rPr lang="en-US" sz="3200" dirty="0"/>
              <a:t>Geiger counter</a:t>
            </a:r>
          </a:p>
          <a:p>
            <a:pPr marL="0" indent="0" algn="ctr">
              <a:lnSpc>
                <a:spcPct val="100000"/>
              </a:lnSpc>
              <a:spcBef>
                <a:spcPts val="0"/>
              </a:spcBef>
              <a:buNone/>
            </a:pPr>
            <a:r>
              <a:rPr lang="en-US" sz="3200" dirty="0">
                <a:latin typeface="Calibri" panose="020F0502020204030204" pitchFamily="34" charset="0"/>
                <a:cs typeface="Calibri" panose="020F0502020204030204" pitchFamily="34" charset="0"/>
              </a:rPr>
              <a:t>◊ </a:t>
            </a:r>
            <a:r>
              <a:rPr lang="en-US" sz="3200" dirty="0"/>
              <a:t>Garbage cans + bins </a:t>
            </a:r>
            <a:r>
              <a:rPr lang="en-US" sz="3200" dirty="0">
                <a:latin typeface="Calibri" panose="020F0502020204030204" pitchFamily="34" charset="0"/>
                <a:cs typeface="Calibri" panose="020F0502020204030204" pitchFamily="34" charset="0"/>
              </a:rPr>
              <a:t>◊ </a:t>
            </a:r>
            <a:r>
              <a:rPr lang="en-US" sz="3200" dirty="0"/>
              <a:t>Bleach</a:t>
            </a:r>
          </a:p>
          <a:p>
            <a:pPr marL="0" indent="0" algn="ctr">
              <a:lnSpc>
                <a:spcPct val="100000"/>
              </a:lnSpc>
              <a:spcBef>
                <a:spcPts val="0"/>
              </a:spcBef>
              <a:buNone/>
            </a:pPr>
            <a:r>
              <a:rPr lang="en-US" sz="3200" dirty="0"/>
              <a:t> </a:t>
            </a:r>
            <a:r>
              <a:rPr lang="en-US" sz="3200" dirty="0">
                <a:latin typeface="Calibri" panose="020F0502020204030204" pitchFamily="34" charset="0"/>
                <a:cs typeface="Calibri" panose="020F0502020204030204" pitchFamily="34" charset="0"/>
              </a:rPr>
              <a:t>◊ </a:t>
            </a:r>
            <a:r>
              <a:rPr lang="en-US" sz="3200" dirty="0"/>
              <a:t>Whistle </a:t>
            </a:r>
            <a:r>
              <a:rPr lang="en-US" sz="3200" dirty="0">
                <a:latin typeface="Calibri" panose="020F0502020204030204" pitchFamily="34" charset="0"/>
                <a:cs typeface="Calibri" panose="020F0502020204030204" pitchFamily="34" charset="0"/>
              </a:rPr>
              <a:t>◊ </a:t>
            </a:r>
            <a:r>
              <a:rPr lang="en-US" sz="3200" dirty="0"/>
              <a:t>Legal documents/I.D.’s	</a:t>
            </a:r>
          </a:p>
          <a:p>
            <a:pPr marL="0" indent="0" algn="ctr">
              <a:lnSpc>
                <a:spcPct val="100000"/>
              </a:lnSpc>
              <a:spcBef>
                <a:spcPts val="0"/>
              </a:spcBef>
              <a:buFont typeface="Arial" panose="020B0604020202020204" pitchFamily="34" charset="0"/>
              <a:buNone/>
            </a:pPr>
            <a:endParaRPr lang="en-US" sz="3200" dirty="0"/>
          </a:p>
          <a:p>
            <a:pPr marL="0" indent="0" algn="ctr">
              <a:lnSpc>
                <a:spcPct val="100000"/>
              </a:lnSpc>
              <a:spcBef>
                <a:spcPts val="0"/>
              </a:spcBef>
              <a:buFont typeface="Arial" panose="020B0604020202020204" pitchFamily="34" charset="0"/>
              <a:buNone/>
            </a:pPr>
            <a:r>
              <a:rPr lang="en-US" sz="3200" dirty="0"/>
              <a:t>		 </a:t>
            </a:r>
            <a:endParaRPr lang="en-CA" sz="3200" dirty="0"/>
          </a:p>
        </p:txBody>
      </p:sp>
      <p:sp>
        <p:nvSpPr>
          <p:cNvPr id="11" name="Content Placeholder 2">
            <a:extLst>
              <a:ext uri="{FF2B5EF4-FFF2-40B4-BE49-F238E27FC236}">
                <a16:creationId xmlns:a16="http://schemas.microsoft.com/office/drawing/2014/main" id="{E7B2115F-53FC-4069-A0E8-F39AF8564B2C}"/>
              </a:ext>
            </a:extLst>
          </p:cNvPr>
          <p:cNvSpPr txBox="1">
            <a:spLocks/>
          </p:cNvSpPr>
          <p:nvPr/>
        </p:nvSpPr>
        <p:spPr>
          <a:xfrm>
            <a:off x="1802799" y="6429208"/>
            <a:ext cx="2490395" cy="3487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t>3 points For Each</a:t>
            </a:r>
          </a:p>
        </p:txBody>
      </p:sp>
      <p:sp>
        <p:nvSpPr>
          <p:cNvPr id="15" name="Content Placeholder 2">
            <a:extLst>
              <a:ext uri="{FF2B5EF4-FFF2-40B4-BE49-F238E27FC236}">
                <a16:creationId xmlns:a16="http://schemas.microsoft.com/office/drawing/2014/main" id="{00B3E250-A8CA-4803-A62E-E1CB12F02527}"/>
              </a:ext>
            </a:extLst>
          </p:cNvPr>
          <p:cNvSpPr txBox="1">
            <a:spLocks/>
          </p:cNvSpPr>
          <p:nvPr/>
        </p:nvSpPr>
        <p:spPr>
          <a:xfrm>
            <a:off x="7690824" y="6416091"/>
            <a:ext cx="2807499" cy="361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t>1.5 points For Each</a:t>
            </a:r>
          </a:p>
        </p:txBody>
      </p:sp>
    </p:spTree>
    <p:extLst>
      <p:ext uri="{BB962C8B-B14F-4D97-AF65-F5344CB8AC3E}">
        <p14:creationId xmlns:p14="http://schemas.microsoft.com/office/powerpoint/2010/main" val="298582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7" y="80006"/>
            <a:ext cx="2278883" cy="477898"/>
          </a:xfrm>
          <a:prstGeom prst="rect">
            <a:avLst/>
          </a:prstGeom>
        </p:spPr>
      </p:pic>
      <p:sp>
        <p:nvSpPr>
          <p:cNvPr id="7" name="Content Placeholder 2">
            <a:extLst>
              <a:ext uri="{FF2B5EF4-FFF2-40B4-BE49-F238E27FC236}">
                <a16:creationId xmlns:a16="http://schemas.microsoft.com/office/drawing/2014/main" id="{9794AC64-4165-4C22-9F4B-62FEEB9F3158}"/>
              </a:ext>
            </a:extLst>
          </p:cNvPr>
          <p:cNvSpPr txBox="1">
            <a:spLocks/>
          </p:cNvSpPr>
          <p:nvPr/>
        </p:nvSpPr>
        <p:spPr>
          <a:xfrm>
            <a:off x="2385924" y="36690"/>
            <a:ext cx="7420148" cy="5645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Debrief: Surviving in a bomb shelter</a:t>
            </a:r>
            <a:endParaRPr lang="en-CA" sz="4000" dirty="0">
              <a:solidFill>
                <a:schemeClr val="accent1">
                  <a:lumMod val="75000"/>
                </a:schemeClr>
              </a:solidFill>
              <a:latin typeface="+mj-lt"/>
            </a:endParaRPr>
          </a:p>
        </p:txBody>
      </p:sp>
      <p:sp>
        <p:nvSpPr>
          <p:cNvPr id="2" name="Rectangle 1">
            <a:extLst>
              <a:ext uri="{FF2B5EF4-FFF2-40B4-BE49-F238E27FC236}">
                <a16:creationId xmlns:a16="http://schemas.microsoft.com/office/drawing/2014/main" id="{266BB6BC-4D13-4679-ADFB-3752DA5A067D}"/>
              </a:ext>
            </a:extLst>
          </p:cNvPr>
          <p:cNvSpPr/>
          <p:nvPr/>
        </p:nvSpPr>
        <p:spPr>
          <a:xfrm>
            <a:off x="101817" y="1165750"/>
            <a:ext cx="4427821" cy="5016758"/>
          </a:xfrm>
          <a:prstGeom prst="rect">
            <a:avLst/>
          </a:prstGeom>
        </p:spPr>
        <p:txBody>
          <a:bodyPr wrap="square">
            <a:spAutoFit/>
          </a:bodyPr>
          <a:lstStyle/>
          <a:p>
            <a:r>
              <a:rPr lang="en-CA" sz="3200" dirty="0">
                <a:latin typeface="Calibri" panose="020F0502020204030204" pitchFamily="34" charset="0"/>
                <a:ea typeface="Calibri" panose="020F0502020204030204" pitchFamily="34" charset="0"/>
                <a:cs typeface="Times New Roman" panose="02020603050405020304" pitchFamily="18" charset="0"/>
              </a:rPr>
              <a:t>How did your group decide how to rank the top threats and your survival items and was your method productive?</a:t>
            </a:r>
          </a:p>
          <a:p>
            <a:endParaRPr lang="en-CA" sz="3200" dirty="0">
              <a:latin typeface="Calibri" panose="020F0502020204030204" pitchFamily="34" charset="0"/>
              <a:ea typeface="Calibri" panose="020F0502020204030204" pitchFamily="34" charset="0"/>
              <a:cs typeface="Times New Roman" panose="02020603050405020304" pitchFamily="18" charset="0"/>
            </a:endParaRPr>
          </a:p>
          <a:p>
            <a:r>
              <a:rPr lang="en-CA" sz="3200" dirty="0">
                <a:latin typeface="Calibri" panose="020F0502020204030204" pitchFamily="34" charset="0"/>
                <a:ea typeface="Calibri" panose="020F0502020204030204" pitchFamily="34" charset="0"/>
                <a:cs typeface="Times New Roman" panose="02020603050405020304" pitchFamily="18" charset="0"/>
              </a:rPr>
              <a:t>In this activity, </a:t>
            </a:r>
            <a:r>
              <a:rPr lang="en-US" sz="3200" dirty="0">
                <a:latin typeface="Calibri" panose="020F0502020204030204" pitchFamily="34" charset="0"/>
                <a:ea typeface="Calibri" panose="020F0502020204030204" pitchFamily="34" charset="0"/>
                <a:cs typeface="Times New Roman" panose="02020603050405020304" pitchFamily="18" charset="0"/>
              </a:rPr>
              <a:t>which 3 characteristics are most important for a good teammate to possess?</a:t>
            </a:r>
            <a:endParaRPr lang="en-CA" sz="3200" dirty="0"/>
          </a:p>
        </p:txBody>
      </p:sp>
      <p:pic>
        <p:nvPicPr>
          <p:cNvPr id="9" name="Picture 8">
            <a:extLst>
              <a:ext uri="{FF2B5EF4-FFF2-40B4-BE49-F238E27FC236}">
                <a16:creationId xmlns:a16="http://schemas.microsoft.com/office/drawing/2014/main" id="{E84E2A90-9C76-4664-B848-D0782EB996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51" b="4016"/>
          <a:stretch/>
        </p:blipFill>
        <p:spPr>
          <a:xfrm>
            <a:off x="4670035" y="750690"/>
            <a:ext cx="7420148" cy="5846877"/>
          </a:xfrm>
          <a:prstGeom prst="rect">
            <a:avLst/>
          </a:prstGeom>
          <a:ln w="25400">
            <a:solidFill>
              <a:srgbClr val="C00000"/>
            </a:solidFill>
          </a:ln>
        </p:spPr>
      </p:pic>
      <p:sp>
        <p:nvSpPr>
          <p:cNvPr id="11" name="Rectangle 10">
            <a:extLst>
              <a:ext uri="{FF2B5EF4-FFF2-40B4-BE49-F238E27FC236}">
                <a16:creationId xmlns:a16="http://schemas.microsoft.com/office/drawing/2014/main" id="{7D81BD52-94A8-44DD-A36F-337E6EF3FF44}"/>
              </a:ext>
            </a:extLst>
          </p:cNvPr>
          <p:cNvSpPr/>
          <p:nvPr/>
        </p:nvSpPr>
        <p:spPr>
          <a:xfrm>
            <a:off x="9806072" y="6107310"/>
            <a:ext cx="2248296" cy="461665"/>
          </a:xfrm>
          <a:prstGeom prst="rect">
            <a:avLst/>
          </a:prstGeom>
        </p:spPr>
        <p:txBody>
          <a:bodyPr wrap="square">
            <a:spAutoFit/>
          </a:bodyPr>
          <a:lstStyle/>
          <a:p>
            <a:r>
              <a:rPr lang="en-CA"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“Deluxe” Shelter</a:t>
            </a:r>
            <a:endParaRPr lang="en-CA" sz="2400" dirty="0">
              <a:solidFill>
                <a:schemeClr val="bg1"/>
              </a:solidFill>
            </a:endParaRPr>
          </a:p>
        </p:txBody>
      </p:sp>
    </p:spTree>
    <p:extLst>
      <p:ext uri="{BB962C8B-B14F-4D97-AF65-F5344CB8AC3E}">
        <p14:creationId xmlns:p14="http://schemas.microsoft.com/office/powerpoint/2010/main" val="3393317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A24A7B-15C1-4463-8FD1-D10A7DFE4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568" y="2032013"/>
            <a:ext cx="7300864" cy="2793974"/>
          </a:xfrm>
          <a:prstGeom prst="rect">
            <a:avLst/>
          </a:prstGeom>
        </p:spPr>
      </p:pic>
    </p:spTree>
    <p:extLst>
      <p:ext uri="{BB962C8B-B14F-4D97-AF65-F5344CB8AC3E}">
        <p14:creationId xmlns:p14="http://schemas.microsoft.com/office/powerpoint/2010/main" val="335931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179090" y="813306"/>
            <a:ext cx="6646504" cy="5876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000" u="sng" dirty="0"/>
              <a:t>When</a:t>
            </a:r>
            <a:r>
              <a:rPr lang="en-CA" sz="3000" dirty="0"/>
              <a:t> ? 	</a:t>
            </a:r>
            <a:r>
              <a:rPr lang="en-CA" sz="3600" dirty="0">
                <a:solidFill>
                  <a:schemeClr val="accent1">
                    <a:lumMod val="75000"/>
                  </a:schemeClr>
                </a:solidFill>
              </a:rPr>
              <a:t>1945 to 1991</a:t>
            </a:r>
            <a:endParaRPr lang="en-CA" sz="3000" dirty="0">
              <a:solidFill>
                <a:schemeClr val="accent1">
                  <a:lumMod val="75000"/>
                </a:schemeClr>
              </a:solidFill>
            </a:endParaRPr>
          </a:p>
          <a:p>
            <a:pPr marL="0" indent="0">
              <a:lnSpc>
                <a:spcPct val="100000"/>
              </a:lnSpc>
              <a:spcBef>
                <a:spcPts val="0"/>
              </a:spcBef>
              <a:buNone/>
            </a:pPr>
            <a:endParaRPr lang="en-CA" sz="1200" dirty="0"/>
          </a:p>
          <a:p>
            <a:pPr marL="0" indent="0">
              <a:lnSpc>
                <a:spcPct val="100000"/>
              </a:lnSpc>
              <a:spcBef>
                <a:spcPts val="0"/>
              </a:spcBef>
              <a:buNone/>
            </a:pPr>
            <a:r>
              <a:rPr lang="en-CA" sz="3000" u="sng" dirty="0"/>
              <a:t>Who</a:t>
            </a:r>
            <a:r>
              <a:rPr lang="en-CA" sz="3000" dirty="0"/>
              <a:t> ?          </a:t>
            </a:r>
            <a:r>
              <a:rPr lang="en-CA" sz="3600" dirty="0">
                <a:solidFill>
                  <a:schemeClr val="accent1">
                    <a:lumMod val="75000"/>
                  </a:schemeClr>
                </a:solidFill>
              </a:rPr>
              <a:t>U.S.</a:t>
            </a:r>
            <a:r>
              <a:rPr lang="en-CA" sz="3000" dirty="0"/>
              <a:t> (NATO) </a:t>
            </a:r>
            <a:r>
              <a:rPr lang="en-CA" sz="2400" dirty="0">
                <a:solidFill>
                  <a:schemeClr val="accent1">
                    <a:lumMod val="75000"/>
                  </a:schemeClr>
                </a:solidFill>
              </a:rPr>
              <a:t>capitalists</a:t>
            </a:r>
            <a:r>
              <a:rPr lang="en-CA" sz="3000" dirty="0"/>
              <a:t> </a:t>
            </a:r>
          </a:p>
          <a:p>
            <a:pPr marL="0" indent="0" algn="ctr">
              <a:lnSpc>
                <a:spcPct val="100000"/>
              </a:lnSpc>
              <a:spcBef>
                <a:spcPts val="0"/>
              </a:spcBef>
              <a:buNone/>
            </a:pPr>
            <a:r>
              <a:rPr lang="en-CA" sz="3000" dirty="0"/>
              <a:t>versus </a:t>
            </a:r>
          </a:p>
          <a:p>
            <a:pPr marL="0" indent="0" algn="ctr">
              <a:lnSpc>
                <a:spcPct val="100000"/>
              </a:lnSpc>
              <a:spcBef>
                <a:spcPts val="0"/>
              </a:spcBef>
              <a:buNone/>
            </a:pPr>
            <a:r>
              <a:rPr lang="en-CA" sz="3000" dirty="0"/>
              <a:t>	</a:t>
            </a:r>
            <a:r>
              <a:rPr lang="en-CA" sz="3600" dirty="0">
                <a:solidFill>
                  <a:schemeClr val="accent1">
                    <a:lumMod val="75000"/>
                  </a:schemeClr>
                </a:solidFill>
              </a:rPr>
              <a:t>U.S.S.R.</a:t>
            </a:r>
            <a:r>
              <a:rPr lang="en-CA" sz="3000" dirty="0"/>
              <a:t> (Warsaw Pact) </a:t>
            </a:r>
            <a:r>
              <a:rPr lang="en-CA" sz="2400" dirty="0">
                <a:solidFill>
                  <a:schemeClr val="accent1">
                    <a:lumMod val="75000"/>
                  </a:schemeClr>
                </a:solidFill>
              </a:rPr>
              <a:t>communists</a:t>
            </a:r>
            <a:endParaRPr lang="en-CA" sz="3000" dirty="0">
              <a:solidFill>
                <a:schemeClr val="accent1">
                  <a:lumMod val="75000"/>
                </a:schemeClr>
              </a:solidFill>
            </a:endParaRPr>
          </a:p>
          <a:p>
            <a:pPr marL="0" indent="0">
              <a:lnSpc>
                <a:spcPct val="100000"/>
              </a:lnSpc>
              <a:spcBef>
                <a:spcPts val="0"/>
              </a:spcBef>
              <a:buNone/>
            </a:pPr>
            <a:endParaRPr lang="en-CA" sz="1200" dirty="0"/>
          </a:p>
          <a:p>
            <a:pPr marL="0" indent="0">
              <a:lnSpc>
                <a:spcPct val="100000"/>
              </a:lnSpc>
              <a:spcBef>
                <a:spcPts val="0"/>
              </a:spcBef>
              <a:buNone/>
            </a:pPr>
            <a:r>
              <a:rPr lang="en-CA" sz="3000" u="sng" dirty="0"/>
              <a:t>What</a:t>
            </a:r>
            <a:r>
              <a:rPr lang="en-CA" sz="3000" dirty="0"/>
              <a:t> ? 	</a:t>
            </a:r>
          </a:p>
          <a:p>
            <a:pPr marL="0" indent="0">
              <a:lnSpc>
                <a:spcPct val="100000"/>
              </a:lnSpc>
              <a:spcBef>
                <a:spcPts val="0"/>
              </a:spcBef>
              <a:buNone/>
            </a:pPr>
            <a:r>
              <a:rPr lang="en-CA" sz="3000" dirty="0"/>
              <a:t>	An ideological struggle </a:t>
            </a:r>
            <a:r>
              <a:rPr lang="en-CA" dirty="0"/>
              <a:t>(</a:t>
            </a:r>
            <a:r>
              <a:rPr lang="en-CA" dirty="0">
                <a:solidFill>
                  <a:schemeClr val="accent1">
                    <a:lumMod val="75000"/>
                  </a:schemeClr>
                </a:solidFill>
              </a:rPr>
              <a:t>a war of 	ideas</a:t>
            </a:r>
            <a:r>
              <a:rPr lang="en-CA" dirty="0"/>
              <a:t>)</a:t>
            </a:r>
            <a:r>
              <a:rPr lang="en-CA" sz="3000" dirty="0"/>
              <a:t> rather than a “hot” war 	that includes physical fighting.</a:t>
            </a:r>
          </a:p>
          <a:p>
            <a:pPr marL="0" indent="0">
              <a:lnSpc>
                <a:spcPct val="100000"/>
              </a:lnSpc>
              <a:spcBef>
                <a:spcPts val="0"/>
              </a:spcBef>
              <a:buNone/>
            </a:pPr>
            <a:endParaRPr lang="en-CA" sz="1400" dirty="0"/>
          </a:p>
          <a:p>
            <a:pPr marL="0" indent="0">
              <a:lnSpc>
                <a:spcPct val="100000"/>
              </a:lnSpc>
              <a:spcBef>
                <a:spcPts val="0"/>
              </a:spcBef>
              <a:buNone/>
            </a:pPr>
            <a:r>
              <a:rPr lang="en-CA" sz="3000" u="sng" dirty="0"/>
              <a:t>Where</a:t>
            </a:r>
            <a:r>
              <a:rPr lang="en-CA" sz="3000" dirty="0"/>
              <a:t> ? </a:t>
            </a:r>
          </a:p>
          <a:p>
            <a:pPr marL="0" indent="0">
              <a:lnSpc>
                <a:spcPct val="100000"/>
              </a:lnSpc>
              <a:spcBef>
                <a:spcPts val="0"/>
              </a:spcBef>
              <a:buNone/>
            </a:pPr>
            <a:r>
              <a:rPr lang="en-CA" sz="3000" dirty="0"/>
              <a:t>	Mostly in </a:t>
            </a:r>
            <a:r>
              <a:rPr lang="en-CA" sz="3000" dirty="0">
                <a:solidFill>
                  <a:schemeClr val="accent1">
                    <a:lumMod val="75000"/>
                  </a:schemeClr>
                </a:solidFill>
              </a:rPr>
              <a:t>eastern Europe</a:t>
            </a:r>
            <a:r>
              <a:rPr lang="en-CA" sz="3000" dirty="0"/>
              <a:t>, but the 	effects were often felt </a:t>
            </a:r>
            <a:r>
              <a:rPr lang="en-CA" sz="3000" dirty="0">
                <a:solidFill>
                  <a:schemeClr val="accent1">
                    <a:lumMod val="75000"/>
                  </a:schemeClr>
                </a:solidFill>
              </a:rPr>
              <a:t>world-wide</a:t>
            </a:r>
            <a:r>
              <a:rPr lang="en-CA" sz="3000" dirty="0"/>
              <a:t>.</a:t>
            </a:r>
            <a:endParaRPr lang="en-CA" sz="3000" dirty="0">
              <a:solidFill>
                <a:schemeClr val="accent1">
                  <a:lumMod val="75000"/>
                </a:schemeClr>
              </a:solidFill>
            </a:endParaRPr>
          </a:p>
        </p:txBody>
      </p:sp>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2457974" y="0"/>
            <a:ext cx="4366942" cy="65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The Cold War: 5 W’s</a:t>
            </a:r>
            <a:endParaRPr lang="en-CA" sz="4000" dirty="0">
              <a:solidFill>
                <a:schemeClr val="accent1">
                  <a:lumMod val="75000"/>
                </a:schemeClr>
              </a:solidFill>
              <a:latin typeface="+mj-lt"/>
            </a:endParaRPr>
          </a:p>
        </p:txBody>
      </p:sp>
      <p:pic>
        <p:nvPicPr>
          <p:cNvPr id="7" name="Picture 6">
            <a:extLst>
              <a:ext uri="{FF2B5EF4-FFF2-40B4-BE49-F238E27FC236}">
                <a16:creationId xmlns:a16="http://schemas.microsoft.com/office/drawing/2014/main" id="{00DEF23E-2E11-4F2B-90B0-0F97D17C5538}"/>
              </a:ext>
            </a:extLst>
          </p:cNvPr>
          <p:cNvPicPr>
            <a:picLocks noChangeAspect="1"/>
          </p:cNvPicPr>
          <p:nvPr/>
        </p:nvPicPr>
        <p:blipFill rotWithShape="1">
          <a:blip r:embed="rId4">
            <a:extLst>
              <a:ext uri="{28A0092B-C50C-407E-A947-70E740481C1C}">
                <a14:useLocalDpi xmlns:a14="http://schemas.microsoft.com/office/drawing/2010/main" val="0"/>
              </a:ext>
            </a:extLst>
          </a:blip>
          <a:srcRect l="6337" r="10090"/>
          <a:stretch/>
        </p:blipFill>
        <p:spPr>
          <a:xfrm>
            <a:off x="6913943" y="760916"/>
            <a:ext cx="5197034" cy="5850020"/>
          </a:xfrm>
          <a:prstGeom prst="rect">
            <a:avLst/>
          </a:prstGeom>
          <a:ln w="31750">
            <a:solidFill>
              <a:srgbClr val="C00000"/>
            </a:solidFill>
          </a:ln>
        </p:spPr>
      </p:pic>
    </p:spTree>
    <p:extLst>
      <p:ext uri="{BB962C8B-B14F-4D97-AF65-F5344CB8AC3E}">
        <p14:creationId xmlns:p14="http://schemas.microsoft.com/office/powerpoint/2010/main" val="1047752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7" y="80006"/>
            <a:ext cx="2278883" cy="477898"/>
          </a:xfrm>
          <a:prstGeom prst="rect">
            <a:avLst/>
          </a:prstGeom>
        </p:spPr>
      </p:pic>
      <p:sp>
        <p:nvSpPr>
          <p:cNvPr id="6" name="Content Placeholder 2">
            <a:extLst>
              <a:ext uri="{FF2B5EF4-FFF2-40B4-BE49-F238E27FC236}">
                <a16:creationId xmlns:a16="http://schemas.microsoft.com/office/drawing/2014/main" id="{C3C81854-4A6D-4AC1-A9B3-D53961B33DC4}"/>
              </a:ext>
            </a:extLst>
          </p:cNvPr>
          <p:cNvSpPr txBox="1">
            <a:spLocks/>
          </p:cNvSpPr>
          <p:nvPr/>
        </p:nvSpPr>
        <p:spPr>
          <a:xfrm>
            <a:off x="0" y="726104"/>
            <a:ext cx="12192000" cy="4778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2900" dirty="0"/>
              <a:t>• 1961: Berlin Wall is built	 • 1962: Cuban Missile Crisis  </a:t>
            </a:r>
            <a:r>
              <a:rPr lang="en-CA" sz="2200" dirty="0"/>
              <a:t>(1961 Bay of Pigs Invasion)</a:t>
            </a:r>
          </a:p>
          <a:p>
            <a:pPr marL="0" indent="0">
              <a:lnSpc>
                <a:spcPct val="100000"/>
              </a:lnSpc>
              <a:spcBef>
                <a:spcPts val="0"/>
              </a:spcBef>
              <a:buNone/>
            </a:pPr>
            <a:endParaRPr lang="en-CA" sz="2200" dirty="0"/>
          </a:p>
          <a:p>
            <a:pPr marL="0" indent="0">
              <a:lnSpc>
                <a:spcPct val="100000"/>
              </a:lnSpc>
              <a:spcBef>
                <a:spcPts val="0"/>
              </a:spcBef>
              <a:buNone/>
            </a:pPr>
            <a:endParaRPr lang="en-CA" sz="3200" dirty="0"/>
          </a:p>
        </p:txBody>
      </p:sp>
      <p:pic>
        <p:nvPicPr>
          <p:cNvPr id="3" name="Picture 2">
            <a:extLst>
              <a:ext uri="{FF2B5EF4-FFF2-40B4-BE49-F238E27FC236}">
                <a16:creationId xmlns:a16="http://schemas.microsoft.com/office/drawing/2014/main" id="{ED631096-F219-4954-919F-8B12364F785D}"/>
              </a:ext>
            </a:extLst>
          </p:cNvPr>
          <p:cNvPicPr>
            <a:picLocks noChangeAspect="1"/>
          </p:cNvPicPr>
          <p:nvPr/>
        </p:nvPicPr>
        <p:blipFill rotWithShape="1">
          <a:blip r:embed="rId4">
            <a:extLst>
              <a:ext uri="{28A0092B-C50C-407E-A947-70E740481C1C}">
                <a14:useLocalDpi xmlns:a14="http://schemas.microsoft.com/office/drawing/2010/main" val="0"/>
              </a:ext>
            </a:extLst>
          </a:blip>
          <a:srcRect r="16462"/>
          <a:stretch/>
        </p:blipFill>
        <p:spPr>
          <a:xfrm>
            <a:off x="4614731" y="1372202"/>
            <a:ext cx="7500449" cy="5267248"/>
          </a:xfrm>
          <a:prstGeom prst="rect">
            <a:avLst/>
          </a:prstGeom>
          <a:ln w="25400">
            <a:solidFill>
              <a:srgbClr val="C00000"/>
            </a:solidFill>
          </a:ln>
        </p:spPr>
      </p:pic>
      <p:sp>
        <p:nvSpPr>
          <p:cNvPr id="8" name="Content Placeholder 2">
            <a:extLst>
              <a:ext uri="{FF2B5EF4-FFF2-40B4-BE49-F238E27FC236}">
                <a16:creationId xmlns:a16="http://schemas.microsoft.com/office/drawing/2014/main" id="{29FF095D-4E55-4F8F-9B9F-5421459A5CD0}"/>
              </a:ext>
            </a:extLst>
          </p:cNvPr>
          <p:cNvSpPr txBox="1">
            <a:spLocks/>
          </p:cNvSpPr>
          <p:nvPr/>
        </p:nvSpPr>
        <p:spPr>
          <a:xfrm>
            <a:off x="2987426" y="-9158"/>
            <a:ext cx="6217148" cy="6511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Key Cold War Developments</a:t>
            </a:r>
            <a:endParaRPr lang="en-CA" sz="4000" dirty="0">
              <a:solidFill>
                <a:schemeClr val="accent1">
                  <a:lumMod val="75000"/>
                </a:schemeClr>
              </a:solidFill>
              <a:latin typeface="+mj-lt"/>
            </a:endParaRPr>
          </a:p>
        </p:txBody>
      </p:sp>
      <p:pic>
        <p:nvPicPr>
          <p:cNvPr id="10" name="Picture 9">
            <a:extLst>
              <a:ext uri="{FF2B5EF4-FFF2-40B4-BE49-F238E27FC236}">
                <a16:creationId xmlns:a16="http://schemas.microsoft.com/office/drawing/2014/main" id="{68EB600A-7A45-4637-9321-7C257F0C92E4}"/>
              </a:ext>
            </a:extLst>
          </p:cNvPr>
          <p:cNvPicPr>
            <a:picLocks noChangeAspect="1"/>
          </p:cNvPicPr>
          <p:nvPr/>
        </p:nvPicPr>
        <p:blipFill rotWithShape="1">
          <a:blip r:embed="rId5">
            <a:extLst>
              <a:ext uri="{28A0092B-C50C-407E-A947-70E740481C1C}">
                <a14:useLocalDpi xmlns:a14="http://schemas.microsoft.com/office/drawing/2010/main" val="0"/>
              </a:ext>
            </a:extLst>
          </a:blip>
          <a:srcRect l="12739" r="27516" b="5202"/>
          <a:stretch/>
        </p:blipFill>
        <p:spPr>
          <a:xfrm>
            <a:off x="76820" y="1372202"/>
            <a:ext cx="4464671" cy="5267247"/>
          </a:xfrm>
          <a:prstGeom prst="rect">
            <a:avLst/>
          </a:prstGeom>
          <a:ln w="25400">
            <a:solidFill>
              <a:srgbClr val="C00000"/>
            </a:solidFill>
          </a:ln>
        </p:spPr>
      </p:pic>
    </p:spTree>
    <p:extLst>
      <p:ext uri="{BB962C8B-B14F-4D97-AF65-F5344CB8AC3E}">
        <p14:creationId xmlns:p14="http://schemas.microsoft.com/office/powerpoint/2010/main" val="201257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38" y="2931172"/>
            <a:ext cx="12015924" cy="3792943"/>
          </a:xfrm>
          <a:prstGeom prst="rect">
            <a:avLst/>
          </a:prstGeom>
          <a:ln w="31750">
            <a:solidFill>
              <a:srgbClr val="C00000"/>
            </a:solidFill>
          </a:ln>
        </p:spPr>
      </p:pic>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3094277" y="81072"/>
            <a:ext cx="6003446" cy="6511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Cuban Missile Crisis (1962) </a:t>
            </a:r>
            <a:endParaRPr lang="en-CA" sz="4000" dirty="0">
              <a:solidFill>
                <a:schemeClr val="accent1">
                  <a:lumMod val="75000"/>
                </a:schemeClr>
              </a:solidFill>
              <a:latin typeface="+mj-lt"/>
            </a:endParaRPr>
          </a:p>
        </p:txBody>
      </p:sp>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88038" y="587979"/>
            <a:ext cx="12012910" cy="23350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2900" dirty="0"/>
              <a:t>• U.S.S.R. secretly placed nuclear missiles in Cuba that threatened the U.S.</a:t>
            </a:r>
          </a:p>
          <a:p>
            <a:pPr marL="0" indent="0">
              <a:lnSpc>
                <a:spcPct val="100000"/>
              </a:lnSpc>
              <a:spcBef>
                <a:spcPts val="0"/>
              </a:spcBef>
              <a:buNone/>
            </a:pPr>
            <a:r>
              <a:rPr lang="en-CA" sz="2900" dirty="0"/>
              <a:t>• Kruschev would not remove them and the tension ratcheted up repeatedly during the negotiations.</a:t>
            </a:r>
          </a:p>
          <a:p>
            <a:pPr marL="0" indent="0">
              <a:lnSpc>
                <a:spcPct val="100000"/>
              </a:lnSpc>
              <a:spcBef>
                <a:spcPts val="0"/>
              </a:spcBef>
              <a:buNone/>
            </a:pPr>
            <a:r>
              <a:rPr lang="en-CA" sz="2900" dirty="0"/>
              <a:t>• After 13 days (Oct.16-28) and DEFCON 2 (only twice: Oct. 24 and on 9-11), a deal was made to withdraw U.S. missiles from Turkey for those in Cuba.							</a:t>
            </a:r>
          </a:p>
        </p:txBody>
      </p:sp>
      <p:sp>
        <p:nvSpPr>
          <p:cNvPr id="2" name="TextBox 1">
            <a:extLst>
              <a:ext uri="{FF2B5EF4-FFF2-40B4-BE49-F238E27FC236}">
                <a16:creationId xmlns:a16="http://schemas.microsoft.com/office/drawing/2014/main" id="{0A4A64D1-1711-49A4-B05F-A9D952D5567A}"/>
              </a:ext>
            </a:extLst>
          </p:cNvPr>
          <p:cNvSpPr txBox="1"/>
          <p:nvPr/>
        </p:nvSpPr>
        <p:spPr>
          <a:xfrm>
            <a:off x="9097723" y="6200895"/>
            <a:ext cx="2177744" cy="523220"/>
          </a:xfrm>
          <a:prstGeom prst="rect">
            <a:avLst/>
          </a:prstGeom>
          <a:solidFill>
            <a:schemeClr val="accent3">
              <a:lumMod val="40000"/>
              <a:lumOff val="60000"/>
            </a:schemeClr>
          </a:solidFill>
        </p:spPr>
        <p:txBody>
          <a:bodyPr wrap="square" rtlCol="0">
            <a:spAutoFit/>
          </a:bodyPr>
          <a:lstStyle/>
          <a:p>
            <a:pPr algn="ctr"/>
            <a:r>
              <a:rPr lang="en-CA" sz="2800" dirty="0"/>
              <a:t>Castro (Cuba)</a:t>
            </a:r>
          </a:p>
        </p:txBody>
      </p:sp>
      <p:sp>
        <p:nvSpPr>
          <p:cNvPr id="8" name="TextBox 7">
            <a:extLst>
              <a:ext uri="{FF2B5EF4-FFF2-40B4-BE49-F238E27FC236}">
                <a16:creationId xmlns:a16="http://schemas.microsoft.com/office/drawing/2014/main" id="{1436788C-FA3F-4EEB-A9CF-19FB6D064A58}"/>
              </a:ext>
            </a:extLst>
          </p:cNvPr>
          <p:cNvSpPr txBox="1"/>
          <p:nvPr/>
        </p:nvSpPr>
        <p:spPr>
          <a:xfrm>
            <a:off x="4354606" y="2938546"/>
            <a:ext cx="2941877" cy="523220"/>
          </a:xfrm>
          <a:prstGeom prst="rect">
            <a:avLst/>
          </a:prstGeom>
          <a:solidFill>
            <a:schemeClr val="accent3">
              <a:lumMod val="40000"/>
              <a:lumOff val="60000"/>
            </a:schemeClr>
          </a:solidFill>
        </p:spPr>
        <p:txBody>
          <a:bodyPr wrap="square" rtlCol="0">
            <a:spAutoFit/>
          </a:bodyPr>
          <a:lstStyle/>
          <a:p>
            <a:pPr algn="ctr"/>
            <a:r>
              <a:rPr lang="en-CA" sz="2800" dirty="0"/>
              <a:t>Kruschev (U.S.S.R.)</a:t>
            </a:r>
          </a:p>
        </p:txBody>
      </p:sp>
      <p:sp>
        <p:nvSpPr>
          <p:cNvPr id="10" name="TextBox 9">
            <a:extLst>
              <a:ext uri="{FF2B5EF4-FFF2-40B4-BE49-F238E27FC236}">
                <a16:creationId xmlns:a16="http://schemas.microsoft.com/office/drawing/2014/main" id="{C546217E-CAF7-4784-B919-F5C41506F6D2}"/>
              </a:ext>
            </a:extLst>
          </p:cNvPr>
          <p:cNvSpPr txBox="1"/>
          <p:nvPr/>
        </p:nvSpPr>
        <p:spPr>
          <a:xfrm>
            <a:off x="630119" y="6192719"/>
            <a:ext cx="2464158" cy="523220"/>
          </a:xfrm>
          <a:prstGeom prst="rect">
            <a:avLst/>
          </a:prstGeom>
          <a:solidFill>
            <a:schemeClr val="accent3">
              <a:lumMod val="40000"/>
              <a:lumOff val="60000"/>
            </a:schemeClr>
          </a:solidFill>
          <a:ln>
            <a:noFill/>
          </a:ln>
        </p:spPr>
        <p:txBody>
          <a:bodyPr wrap="square" rtlCol="0">
            <a:spAutoFit/>
          </a:bodyPr>
          <a:lstStyle/>
          <a:p>
            <a:pPr algn="ctr"/>
            <a:r>
              <a:rPr lang="en-CA" sz="2800" dirty="0"/>
              <a:t>Kennedy (U.S.)</a:t>
            </a:r>
          </a:p>
        </p:txBody>
      </p:sp>
    </p:spTree>
    <p:extLst>
      <p:ext uri="{BB962C8B-B14F-4D97-AF65-F5344CB8AC3E}">
        <p14:creationId xmlns:p14="http://schemas.microsoft.com/office/powerpoint/2010/main" val="3719709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2531314" y="78292"/>
            <a:ext cx="7129372" cy="65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Cuban Missile Crisis: Aftermath</a:t>
            </a:r>
            <a:endParaRPr lang="en-CA" sz="4000" dirty="0">
              <a:solidFill>
                <a:schemeClr val="accent1">
                  <a:lumMod val="75000"/>
                </a:schemeClr>
              </a:solidFill>
              <a:latin typeface="+mj-lt"/>
            </a:endParaRPr>
          </a:p>
        </p:txBody>
      </p:sp>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0" y="813306"/>
            <a:ext cx="12192000" cy="60446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CA" sz="2900" dirty="0"/>
              <a:t>The CMC took the world to the cliff-edge. Soon after, the world (and its leaders) seemed to collectively say “</a:t>
            </a:r>
            <a:r>
              <a:rPr lang="en-CA" sz="2900" u="sng" dirty="0"/>
              <a:t>    (insert appropriate word/phrase here)   </a:t>
            </a:r>
            <a:r>
              <a:rPr lang="en-CA" sz="2900" dirty="0"/>
              <a:t>!”</a:t>
            </a:r>
          </a:p>
          <a:p>
            <a:pPr marL="0" indent="0">
              <a:lnSpc>
                <a:spcPct val="100000"/>
              </a:lnSpc>
              <a:spcBef>
                <a:spcPts val="0"/>
              </a:spcBef>
              <a:buNone/>
            </a:pPr>
            <a:endParaRPr lang="en-US" sz="1200" dirty="0"/>
          </a:p>
          <a:p>
            <a:pPr marL="0" indent="0" algn="ctr">
              <a:lnSpc>
                <a:spcPct val="100000"/>
              </a:lnSpc>
              <a:spcBef>
                <a:spcPts val="0"/>
              </a:spcBef>
              <a:buNone/>
            </a:pPr>
            <a:r>
              <a:rPr lang="en-US" sz="2900" dirty="0">
                <a:solidFill>
                  <a:schemeClr val="accent1">
                    <a:lumMod val="75000"/>
                  </a:schemeClr>
                </a:solidFill>
              </a:rPr>
              <a:t>Ultimately, the tension was dialed back.</a:t>
            </a:r>
          </a:p>
          <a:p>
            <a:pPr marL="0" indent="0" algn="ctr">
              <a:lnSpc>
                <a:spcPct val="100000"/>
              </a:lnSpc>
              <a:spcBef>
                <a:spcPts val="0"/>
              </a:spcBef>
              <a:buNone/>
            </a:pPr>
            <a:endParaRPr lang="en-CA" sz="1200" dirty="0"/>
          </a:p>
          <a:p>
            <a:pPr marL="0" indent="0">
              <a:lnSpc>
                <a:spcPct val="100000"/>
              </a:lnSpc>
              <a:spcBef>
                <a:spcPts val="0"/>
              </a:spcBef>
              <a:buNone/>
            </a:pPr>
            <a:r>
              <a:rPr lang="en-CA" dirty="0"/>
              <a:t>• 1963: A “hot” line (direct) between Washington and Moscow was installed</a:t>
            </a:r>
          </a:p>
          <a:p>
            <a:pPr marL="0" indent="0">
              <a:lnSpc>
                <a:spcPct val="100000"/>
              </a:lnSpc>
              <a:spcBef>
                <a:spcPts val="0"/>
              </a:spcBef>
              <a:buNone/>
            </a:pPr>
            <a:endParaRPr lang="en-CA" sz="1400" dirty="0"/>
          </a:p>
          <a:p>
            <a:pPr marL="0" indent="0">
              <a:lnSpc>
                <a:spcPct val="100000"/>
              </a:lnSpc>
              <a:spcBef>
                <a:spcPts val="0"/>
              </a:spcBef>
              <a:buNone/>
            </a:pPr>
            <a:r>
              <a:rPr lang="en-CA" dirty="0"/>
              <a:t>• 1964: First treaty signed. It facilitated trade       • 1967: Moscow – NY flights begin</a:t>
            </a:r>
          </a:p>
          <a:p>
            <a:pPr marL="0" indent="0">
              <a:lnSpc>
                <a:spcPct val="100000"/>
              </a:lnSpc>
              <a:spcBef>
                <a:spcPts val="0"/>
              </a:spcBef>
              <a:buNone/>
            </a:pPr>
            <a:endParaRPr lang="en-CA" sz="800" dirty="0"/>
          </a:p>
          <a:p>
            <a:pPr marL="0" indent="0" algn="ctr">
              <a:lnSpc>
                <a:spcPct val="100000"/>
              </a:lnSpc>
              <a:spcBef>
                <a:spcPts val="0"/>
              </a:spcBef>
              <a:buNone/>
            </a:pPr>
            <a:r>
              <a:rPr lang="en-US" sz="1400" dirty="0"/>
              <a:t>-  -  -  -  -  -  -  -  -  -  -  -  -  -  -  -  -  -  -  -  -  -  -  -  -  -  -  -  -  -  -  -  -  -  -  -  -</a:t>
            </a:r>
          </a:p>
          <a:p>
            <a:pPr marL="0" indent="0" algn="ctr">
              <a:lnSpc>
                <a:spcPct val="100000"/>
              </a:lnSpc>
              <a:spcBef>
                <a:spcPts val="0"/>
              </a:spcBef>
              <a:buNone/>
            </a:pPr>
            <a:r>
              <a:rPr lang="en-CA" sz="2900" b="1" u="sng" dirty="0"/>
              <a:t>Don’t Forget Vietnam!</a:t>
            </a:r>
            <a:r>
              <a:rPr lang="en-CA" sz="2900" dirty="0"/>
              <a:t> In ‘61, U.S. begins supporting South Vietnamese. During the late 60’s there was a </a:t>
            </a:r>
            <a:r>
              <a:rPr lang="en-CA" sz="2900" b="1" dirty="0"/>
              <a:t>wide-spread Peace movement</a:t>
            </a:r>
            <a:r>
              <a:rPr lang="en-CA" sz="2900" dirty="0"/>
              <a:t> in North America.</a:t>
            </a:r>
          </a:p>
          <a:p>
            <a:pPr algn="ctr">
              <a:lnSpc>
                <a:spcPct val="100000"/>
              </a:lnSpc>
              <a:spcBef>
                <a:spcPts val="0"/>
              </a:spcBef>
              <a:buFontTx/>
              <a:buChar char="-"/>
            </a:pPr>
            <a:r>
              <a:rPr lang="en-US" sz="1400" dirty="0"/>
              <a:t>-  -  -  -  -  -  -  -  -  -  -  -  -  -  -  -  -  -  -  -  -  -  -  -  -  -  -  -  -  -  -  -  -  -  -  -</a:t>
            </a:r>
          </a:p>
          <a:p>
            <a:pPr algn="ctr">
              <a:lnSpc>
                <a:spcPct val="100000"/>
              </a:lnSpc>
              <a:spcBef>
                <a:spcPts val="0"/>
              </a:spcBef>
              <a:buFontTx/>
              <a:buChar char="-"/>
            </a:pPr>
            <a:endParaRPr lang="en-US" sz="800" dirty="0"/>
          </a:p>
          <a:p>
            <a:pPr marL="0" indent="0">
              <a:lnSpc>
                <a:spcPct val="100000"/>
              </a:lnSpc>
              <a:spcBef>
                <a:spcPts val="0"/>
              </a:spcBef>
              <a:buNone/>
            </a:pPr>
            <a:r>
              <a:rPr lang="en-CA" dirty="0"/>
              <a:t>• 1969 - 79: SALT Treaties negotiated </a:t>
            </a:r>
            <a:r>
              <a:rPr lang="en-CA" sz="2400" dirty="0"/>
              <a:t>(Strategic Arms Limitation Talks)</a:t>
            </a:r>
            <a:r>
              <a:rPr lang="en-CA" dirty="0"/>
              <a:t>. </a:t>
            </a:r>
            <a:r>
              <a:rPr lang="en-CA" sz="2900" dirty="0"/>
              <a:t>“</a:t>
            </a:r>
            <a:r>
              <a:rPr lang="en-CA" sz="2900" dirty="0">
                <a:solidFill>
                  <a:schemeClr val="accent1">
                    <a:lumMod val="75000"/>
                  </a:schemeClr>
                </a:solidFill>
              </a:rPr>
              <a:t>Détente</a:t>
            </a:r>
            <a:r>
              <a:rPr lang="en-CA" sz="2900" dirty="0"/>
              <a:t>”</a:t>
            </a:r>
          </a:p>
          <a:p>
            <a:pPr marL="0" indent="0">
              <a:lnSpc>
                <a:spcPct val="100000"/>
              </a:lnSpc>
              <a:spcBef>
                <a:spcPts val="0"/>
              </a:spcBef>
              <a:buNone/>
            </a:pPr>
            <a:endParaRPr lang="en-US" sz="1400" dirty="0"/>
          </a:p>
          <a:p>
            <a:pPr marL="0" indent="0" algn="ctr">
              <a:lnSpc>
                <a:spcPct val="100000"/>
              </a:lnSpc>
              <a:spcBef>
                <a:spcPts val="0"/>
              </a:spcBef>
              <a:buNone/>
            </a:pPr>
            <a:r>
              <a:rPr lang="en-US" sz="2900" dirty="0">
                <a:highlight>
                  <a:srgbClr val="FFFF00"/>
                </a:highlight>
              </a:rPr>
              <a:t>However, there is another Cold War Event that entered the Canadian Psyche </a:t>
            </a:r>
            <a:r>
              <a:rPr lang="en-US" dirty="0">
                <a:highlight>
                  <a:srgbClr val="FFFF00"/>
                </a:highlight>
              </a:rPr>
              <a:t>. . .</a:t>
            </a:r>
          </a:p>
          <a:p>
            <a:pPr marL="0" indent="0" algn="ctr">
              <a:lnSpc>
                <a:spcPct val="100000"/>
              </a:lnSpc>
              <a:spcBef>
                <a:spcPts val="0"/>
              </a:spcBef>
              <a:buNone/>
            </a:pPr>
            <a:r>
              <a:rPr lang="en-US" dirty="0">
                <a:highlight>
                  <a:srgbClr val="FFFF00"/>
                </a:highlight>
              </a:rPr>
              <a:t>THINK 1972 . . . </a:t>
            </a:r>
            <a:endParaRPr lang="en-CA" dirty="0">
              <a:highlight>
                <a:srgbClr val="FFFF00"/>
              </a:highlight>
            </a:endParaRPr>
          </a:p>
          <a:p>
            <a:pPr marL="0" indent="0">
              <a:lnSpc>
                <a:spcPct val="100000"/>
              </a:lnSpc>
              <a:spcBef>
                <a:spcPts val="0"/>
              </a:spcBef>
              <a:buNone/>
            </a:pPr>
            <a:endParaRPr lang="en-CA" dirty="0"/>
          </a:p>
          <a:p>
            <a:pPr marL="0" indent="0">
              <a:lnSpc>
                <a:spcPct val="100000"/>
              </a:lnSpc>
              <a:spcBef>
                <a:spcPts val="0"/>
              </a:spcBef>
              <a:buNone/>
            </a:pPr>
            <a:r>
              <a:rPr lang="en-CA" dirty="0"/>
              <a:t>  </a:t>
            </a:r>
            <a:r>
              <a:rPr lang="en-CA" sz="2900" dirty="0"/>
              <a:t>						</a:t>
            </a:r>
          </a:p>
        </p:txBody>
      </p:sp>
    </p:spTree>
    <p:extLst>
      <p:ext uri="{BB962C8B-B14F-4D97-AF65-F5344CB8AC3E}">
        <p14:creationId xmlns:p14="http://schemas.microsoft.com/office/powerpoint/2010/main" val="4027255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902132" y="320021"/>
            <a:ext cx="2387735" cy="3933389"/>
          </a:xfrm>
        </p:spPr>
        <p:txBody>
          <a:bodyPr>
            <a:noAutofit/>
          </a:bodyPr>
          <a:lstStyle/>
          <a:p>
            <a:pPr marL="0" indent="0" algn="ctr">
              <a:lnSpc>
                <a:spcPct val="100000"/>
              </a:lnSpc>
              <a:spcBef>
                <a:spcPts val="0"/>
              </a:spcBef>
              <a:buNone/>
            </a:pPr>
            <a:r>
              <a:rPr lang="en-US" sz="26000" dirty="0"/>
              <a:t>?</a:t>
            </a:r>
            <a:endParaRPr lang="en-CA" sz="16000" dirty="0"/>
          </a:p>
        </p:txBody>
      </p:sp>
      <p:sp>
        <p:nvSpPr>
          <p:cNvPr id="14" name="Content Placeholder 2">
            <a:extLst>
              <a:ext uri="{FF2B5EF4-FFF2-40B4-BE49-F238E27FC236}">
                <a16:creationId xmlns:a16="http://schemas.microsoft.com/office/drawing/2014/main" id="{AAD1FDEC-4AB1-4D18-9337-31E43193A736}"/>
              </a:ext>
            </a:extLst>
          </p:cNvPr>
          <p:cNvSpPr txBox="1">
            <a:spLocks/>
          </p:cNvSpPr>
          <p:nvPr/>
        </p:nvSpPr>
        <p:spPr>
          <a:xfrm>
            <a:off x="179091" y="1312531"/>
            <a:ext cx="6680562" cy="4547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6000" u="sng" dirty="0">
                <a:solidFill>
                  <a:schemeClr val="accent1">
                    <a:lumMod val="75000"/>
                  </a:schemeClr>
                </a:solidFill>
              </a:rPr>
              <a:t>The</a:t>
            </a:r>
          </a:p>
          <a:p>
            <a:pPr marL="0" indent="0" algn="ctr">
              <a:lnSpc>
                <a:spcPct val="100000"/>
              </a:lnSpc>
              <a:spcBef>
                <a:spcPts val="0"/>
              </a:spcBef>
              <a:buFont typeface="Arial" panose="020B0604020202020204" pitchFamily="34" charset="0"/>
              <a:buNone/>
            </a:pPr>
            <a:r>
              <a:rPr lang="en-US" sz="6000" u="sng" dirty="0">
                <a:solidFill>
                  <a:schemeClr val="accent1">
                    <a:lumMod val="75000"/>
                  </a:schemeClr>
                </a:solidFill>
              </a:rPr>
              <a:t>Summit</a:t>
            </a:r>
          </a:p>
          <a:p>
            <a:pPr marL="0" indent="0" algn="ctr">
              <a:lnSpc>
                <a:spcPct val="100000"/>
              </a:lnSpc>
              <a:spcBef>
                <a:spcPts val="0"/>
              </a:spcBef>
              <a:buFont typeface="Arial" panose="020B0604020202020204" pitchFamily="34" charset="0"/>
              <a:buNone/>
            </a:pPr>
            <a:r>
              <a:rPr lang="en-US" sz="6000" u="sng" dirty="0">
                <a:solidFill>
                  <a:schemeClr val="accent1">
                    <a:lumMod val="75000"/>
                  </a:schemeClr>
                </a:solidFill>
              </a:rPr>
              <a:t>Series</a:t>
            </a:r>
          </a:p>
          <a:p>
            <a:pPr marL="0" indent="0" algn="ctr">
              <a:lnSpc>
                <a:spcPct val="100000"/>
              </a:lnSpc>
              <a:spcBef>
                <a:spcPts val="0"/>
              </a:spcBef>
              <a:buFont typeface="Arial" panose="020B0604020202020204" pitchFamily="34" charset="0"/>
              <a:buNone/>
            </a:pPr>
            <a:endParaRPr lang="en-US" sz="6000" u="sng" dirty="0">
              <a:solidFill>
                <a:schemeClr val="accent1">
                  <a:lumMod val="75000"/>
                </a:schemeClr>
              </a:solidFill>
            </a:endParaRPr>
          </a:p>
          <a:p>
            <a:pPr marL="0" indent="0" algn="ctr">
              <a:lnSpc>
                <a:spcPct val="100000"/>
              </a:lnSpc>
              <a:spcBef>
                <a:spcPts val="0"/>
              </a:spcBef>
              <a:buFont typeface="Arial" panose="020B0604020202020204" pitchFamily="34" charset="0"/>
              <a:buNone/>
            </a:pPr>
            <a:r>
              <a:rPr lang="en-US" sz="4000" dirty="0">
                <a:solidFill>
                  <a:schemeClr val="accent1">
                    <a:lumMod val="75000"/>
                  </a:schemeClr>
                </a:solidFill>
              </a:rPr>
              <a:t>- 8 games in September 1972 -</a:t>
            </a:r>
            <a:endParaRPr lang="en-CA" sz="4000" dirty="0">
              <a:solidFill>
                <a:schemeClr val="accent1">
                  <a:lumMod val="75000"/>
                </a:schemeClr>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9" name="Content Placeholder 2">
            <a:extLst>
              <a:ext uri="{FF2B5EF4-FFF2-40B4-BE49-F238E27FC236}">
                <a16:creationId xmlns:a16="http://schemas.microsoft.com/office/drawing/2014/main" id="{F2D6430B-2F7E-47EA-8144-EA5D176C6DBC}"/>
              </a:ext>
            </a:extLst>
          </p:cNvPr>
          <p:cNvSpPr txBox="1">
            <a:spLocks/>
          </p:cNvSpPr>
          <p:nvPr/>
        </p:nvSpPr>
        <p:spPr>
          <a:xfrm>
            <a:off x="3246286" y="77210"/>
            <a:ext cx="1354173" cy="6511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1972:</a:t>
            </a:r>
            <a:endParaRPr lang="en-CA" sz="4000" dirty="0">
              <a:solidFill>
                <a:schemeClr val="accent1">
                  <a:lumMod val="75000"/>
                </a:schemeClr>
              </a:solidFill>
              <a:latin typeface="+mj-lt"/>
            </a:endParaRPr>
          </a:p>
        </p:txBody>
      </p:sp>
      <p:sp>
        <p:nvSpPr>
          <p:cNvPr id="10" name="Content Placeholder 2">
            <a:extLst>
              <a:ext uri="{FF2B5EF4-FFF2-40B4-BE49-F238E27FC236}">
                <a16:creationId xmlns:a16="http://schemas.microsoft.com/office/drawing/2014/main" id="{A310C6FE-35D8-4DEC-9EC4-48BE00F18258}"/>
              </a:ext>
            </a:extLst>
          </p:cNvPr>
          <p:cNvSpPr txBox="1">
            <a:spLocks/>
          </p:cNvSpPr>
          <p:nvPr/>
        </p:nvSpPr>
        <p:spPr>
          <a:xfrm>
            <a:off x="4600459" y="82770"/>
            <a:ext cx="5725306" cy="6456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3600" dirty="0">
                <a:solidFill>
                  <a:schemeClr val="accent1">
                    <a:lumMod val="75000"/>
                  </a:schemeClr>
                </a:solidFill>
                <a:latin typeface="+mj-lt"/>
              </a:rPr>
              <a:t>Sept. 28 . . .  in Moscow . . .</a:t>
            </a:r>
            <a:endParaRPr lang="en-CA" sz="3600" dirty="0">
              <a:solidFill>
                <a:schemeClr val="accent1">
                  <a:lumMod val="75000"/>
                </a:schemeClr>
              </a:solidFill>
              <a:latin typeface="+mj-lt"/>
            </a:endParaRPr>
          </a:p>
        </p:txBody>
      </p:sp>
      <p:pic>
        <p:nvPicPr>
          <p:cNvPr id="5" name="Henderson Goal 1m16">
            <a:hlinkClick r:id="" action="ppaction://media"/>
            <a:extLst>
              <a:ext uri="{FF2B5EF4-FFF2-40B4-BE49-F238E27FC236}">
                <a16:creationId xmlns:a16="http://schemas.microsoft.com/office/drawing/2014/main" id="{93320823-2EAA-4194-AC04-6FC93D70A0C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62161" y="157142"/>
            <a:ext cx="487363" cy="487363"/>
          </a:xfrm>
          <a:prstGeom prst="rect">
            <a:avLst/>
          </a:prstGeom>
        </p:spPr>
      </p:pic>
      <p:pic>
        <p:nvPicPr>
          <p:cNvPr id="11" name="Picture 10">
            <a:extLst>
              <a:ext uri="{FF2B5EF4-FFF2-40B4-BE49-F238E27FC236}">
                <a16:creationId xmlns:a16="http://schemas.microsoft.com/office/drawing/2014/main" id="{4851FF8B-AD96-4908-BC4F-6A27998D8BA1}"/>
              </a:ext>
            </a:extLst>
          </p:cNvPr>
          <p:cNvPicPr>
            <a:picLocks noChangeAspect="1"/>
          </p:cNvPicPr>
          <p:nvPr/>
        </p:nvPicPr>
        <p:blipFill rotWithShape="1">
          <a:blip r:embed="rId7">
            <a:extLst>
              <a:ext uri="{28A0092B-C50C-407E-A947-70E740481C1C}">
                <a14:useLocalDpi xmlns:a14="http://schemas.microsoft.com/office/drawing/2010/main" val="0"/>
              </a:ext>
            </a:extLst>
          </a:blip>
          <a:srcRect b="6003"/>
          <a:stretch/>
        </p:blipFill>
        <p:spPr>
          <a:xfrm>
            <a:off x="333637" y="795375"/>
            <a:ext cx="6350004" cy="5541031"/>
          </a:xfrm>
          <a:prstGeom prst="rect">
            <a:avLst/>
          </a:prstGeom>
          <a:ln w="25400">
            <a:solidFill>
              <a:srgbClr val="C00000"/>
            </a:solidFill>
          </a:ln>
        </p:spPr>
      </p:pic>
      <p:sp>
        <p:nvSpPr>
          <p:cNvPr id="12" name="Content Placeholder 2">
            <a:extLst>
              <a:ext uri="{FF2B5EF4-FFF2-40B4-BE49-F238E27FC236}">
                <a16:creationId xmlns:a16="http://schemas.microsoft.com/office/drawing/2014/main" id="{C335ABC5-3C8F-4CEA-98C0-3703BA4B007A}"/>
              </a:ext>
            </a:extLst>
          </p:cNvPr>
          <p:cNvSpPr txBox="1">
            <a:spLocks/>
          </p:cNvSpPr>
          <p:nvPr/>
        </p:nvSpPr>
        <p:spPr>
          <a:xfrm>
            <a:off x="6859652" y="721037"/>
            <a:ext cx="5332348" cy="5583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2900" u="sng" dirty="0"/>
              <a:t>Eight game series</a:t>
            </a:r>
            <a:r>
              <a:rPr lang="en-CA" sz="2900" dirty="0"/>
              <a:t>:</a:t>
            </a:r>
          </a:p>
          <a:p>
            <a:pPr marL="0" indent="0">
              <a:lnSpc>
                <a:spcPct val="100000"/>
              </a:lnSpc>
              <a:spcBef>
                <a:spcPts val="0"/>
              </a:spcBef>
              <a:buNone/>
            </a:pPr>
            <a:r>
              <a:rPr lang="en-CA" sz="2900" dirty="0">
                <a:highlight>
                  <a:srgbClr val="FFFF00"/>
                </a:highlight>
              </a:rPr>
              <a:t>USSR</a:t>
            </a:r>
            <a:r>
              <a:rPr lang="en-CA" sz="2900" dirty="0"/>
              <a:t> 7 – 3 at Canada (Montreal)</a:t>
            </a:r>
          </a:p>
          <a:p>
            <a:pPr marL="0" indent="0">
              <a:lnSpc>
                <a:spcPct val="100000"/>
              </a:lnSpc>
              <a:spcBef>
                <a:spcPts val="0"/>
              </a:spcBef>
              <a:buNone/>
            </a:pPr>
            <a:r>
              <a:rPr lang="en-CA" sz="2900" dirty="0"/>
              <a:t>USSR 1 – 4 at </a:t>
            </a:r>
            <a:r>
              <a:rPr lang="en-CA" sz="2900" dirty="0">
                <a:highlight>
                  <a:srgbClr val="FFFF00"/>
                </a:highlight>
              </a:rPr>
              <a:t>Canada</a:t>
            </a:r>
            <a:r>
              <a:rPr lang="en-CA" sz="2900" dirty="0"/>
              <a:t> (Toronto)</a:t>
            </a:r>
          </a:p>
          <a:p>
            <a:pPr marL="0" indent="0">
              <a:lnSpc>
                <a:spcPct val="100000"/>
              </a:lnSpc>
              <a:spcBef>
                <a:spcPts val="0"/>
              </a:spcBef>
              <a:buNone/>
            </a:pPr>
            <a:r>
              <a:rPr lang="en-US" sz="2900" dirty="0"/>
              <a:t>U</a:t>
            </a:r>
            <a:r>
              <a:rPr lang="en-CA" sz="2900" dirty="0"/>
              <a:t>SSR </a:t>
            </a:r>
            <a:r>
              <a:rPr lang="en-CA" sz="2900" dirty="0">
                <a:highlight>
                  <a:srgbClr val="00FFFF"/>
                </a:highlight>
              </a:rPr>
              <a:t>4 – 4</a:t>
            </a:r>
            <a:r>
              <a:rPr lang="en-CA" sz="2900" dirty="0"/>
              <a:t> at Canada (Winnipeg)</a:t>
            </a:r>
          </a:p>
          <a:p>
            <a:pPr marL="0" indent="0">
              <a:lnSpc>
                <a:spcPct val="100000"/>
              </a:lnSpc>
              <a:spcBef>
                <a:spcPts val="0"/>
              </a:spcBef>
              <a:buNone/>
            </a:pPr>
            <a:r>
              <a:rPr lang="en-US" sz="2900" dirty="0">
                <a:highlight>
                  <a:srgbClr val="FFFF00"/>
                </a:highlight>
              </a:rPr>
              <a:t>U</a:t>
            </a:r>
            <a:r>
              <a:rPr lang="en-CA" sz="2900" dirty="0">
                <a:highlight>
                  <a:srgbClr val="FFFF00"/>
                </a:highlight>
              </a:rPr>
              <a:t>SSR </a:t>
            </a:r>
            <a:r>
              <a:rPr lang="en-CA" sz="2900" dirty="0"/>
              <a:t>5 – 3 at Canada (Vancouver)</a:t>
            </a:r>
          </a:p>
          <a:p>
            <a:pPr marL="0" indent="0">
              <a:lnSpc>
                <a:spcPct val="100000"/>
              </a:lnSpc>
              <a:spcBef>
                <a:spcPts val="0"/>
              </a:spcBef>
              <a:buNone/>
            </a:pPr>
            <a:endParaRPr lang="en-US" sz="1400" dirty="0"/>
          </a:p>
          <a:p>
            <a:pPr marL="0" indent="0">
              <a:lnSpc>
                <a:spcPct val="100000"/>
              </a:lnSpc>
              <a:spcBef>
                <a:spcPts val="0"/>
              </a:spcBef>
              <a:buNone/>
            </a:pPr>
            <a:r>
              <a:rPr lang="en-US" sz="2900" dirty="0"/>
              <a:t>C</a:t>
            </a:r>
            <a:r>
              <a:rPr lang="en-CA" sz="2900" dirty="0"/>
              <a:t>anada 4 – 5 at </a:t>
            </a:r>
            <a:r>
              <a:rPr lang="en-CA" sz="2900" dirty="0">
                <a:highlight>
                  <a:srgbClr val="FFFF00"/>
                </a:highlight>
              </a:rPr>
              <a:t>USSR</a:t>
            </a:r>
            <a:r>
              <a:rPr lang="en-CA" sz="2900" dirty="0"/>
              <a:t> (Moscow)</a:t>
            </a:r>
          </a:p>
          <a:p>
            <a:pPr marL="0" indent="0">
              <a:lnSpc>
                <a:spcPct val="100000"/>
              </a:lnSpc>
              <a:spcBef>
                <a:spcPts val="0"/>
              </a:spcBef>
              <a:buNone/>
            </a:pPr>
            <a:r>
              <a:rPr lang="en-US" sz="2900" dirty="0">
                <a:highlight>
                  <a:srgbClr val="FFFF00"/>
                </a:highlight>
              </a:rPr>
              <a:t>C</a:t>
            </a:r>
            <a:r>
              <a:rPr lang="en-CA" sz="2900" dirty="0">
                <a:highlight>
                  <a:srgbClr val="FFFF00"/>
                </a:highlight>
              </a:rPr>
              <a:t>anada</a:t>
            </a:r>
            <a:r>
              <a:rPr lang="en-CA" sz="2900" dirty="0"/>
              <a:t> 3 – 2 at USSR (Moscow)</a:t>
            </a:r>
          </a:p>
          <a:p>
            <a:pPr marL="0" indent="0">
              <a:lnSpc>
                <a:spcPct val="100000"/>
              </a:lnSpc>
              <a:spcBef>
                <a:spcPts val="0"/>
              </a:spcBef>
              <a:buNone/>
            </a:pPr>
            <a:r>
              <a:rPr lang="en-US" sz="2900" dirty="0">
                <a:highlight>
                  <a:srgbClr val="FFFF00"/>
                </a:highlight>
              </a:rPr>
              <a:t>C</a:t>
            </a:r>
            <a:r>
              <a:rPr lang="en-CA" sz="2900" dirty="0">
                <a:highlight>
                  <a:srgbClr val="FFFF00"/>
                </a:highlight>
              </a:rPr>
              <a:t>anada</a:t>
            </a:r>
            <a:r>
              <a:rPr lang="en-CA" sz="2900" dirty="0"/>
              <a:t> 4 – 3 at USSR (Moscow)</a:t>
            </a:r>
          </a:p>
          <a:p>
            <a:pPr marL="0" indent="0">
              <a:lnSpc>
                <a:spcPct val="100000"/>
              </a:lnSpc>
              <a:spcBef>
                <a:spcPts val="0"/>
              </a:spcBef>
              <a:buNone/>
            </a:pPr>
            <a:r>
              <a:rPr lang="en-US" sz="2900" dirty="0">
                <a:highlight>
                  <a:srgbClr val="FFFF00"/>
                </a:highlight>
              </a:rPr>
              <a:t>C</a:t>
            </a:r>
            <a:r>
              <a:rPr lang="en-CA" sz="2900" dirty="0">
                <a:highlight>
                  <a:srgbClr val="FFFF00"/>
                </a:highlight>
              </a:rPr>
              <a:t>anada</a:t>
            </a:r>
            <a:r>
              <a:rPr lang="en-CA" sz="2900" dirty="0"/>
              <a:t> 6 – 5 at USSR (Moscow)</a:t>
            </a:r>
          </a:p>
          <a:p>
            <a:pPr marL="0" indent="0">
              <a:lnSpc>
                <a:spcPct val="100000"/>
              </a:lnSpc>
              <a:spcBef>
                <a:spcPts val="0"/>
              </a:spcBef>
              <a:buNone/>
            </a:pPr>
            <a:endParaRPr lang="en-US" sz="1800" u="sng" dirty="0"/>
          </a:p>
          <a:p>
            <a:pPr marL="0" indent="0">
              <a:lnSpc>
                <a:spcPct val="100000"/>
              </a:lnSpc>
              <a:spcBef>
                <a:spcPts val="0"/>
              </a:spcBef>
              <a:buNone/>
            </a:pPr>
            <a:r>
              <a:rPr lang="en-US" sz="2900" u="sng" dirty="0"/>
              <a:t>F</a:t>
            </a:r>
            <a:r>
              <a:rPr lang="en-CA" sz="2900" u="sng" dirty="0"/>
              <a:t>inal</a:t>
            </a:r>
            <a:r>
              <a:rPr lang="en-CA" sz="2900" dirty="0"/>
              <a:t>: </a:t>
            </a:r>
          </a:p>
          <a:p>
            <a:pPr marL="0" indent="0">
              <a:lnSpc>
                <a:spcPct val="100000"/>
              </a:lnSpc>
              <a:spcBef>
                <a:spcPts val="0"/>
              </a:spcBef>
              <a:buNone/>
            </a:pPr>
            <a:r>
              <a:rPr lang="en-CA" sz="2900" dirty="0">
                <a:highlight>
                  <a:srgbClr val="FFFF00"/>
                </a:highlight>
              </a:rPr>
              <a:t>Canada 4 Wins, 3 Losses, 1 Tie</a:t>
            </a:r>
          </a:p>
        </p:txBody>
      </p:sp>
      <p:sp>
        <p:nvSpPr>
          <p:cNvPr id="13" name="Content Placeholder 2">
            <a:extLst>
              <a:ext uri="{FF2B5EF4-FFF2-40B4-BE49-F238E27FC236}">
                <a16:creationId xmlns:a16="http://schemas.microsoft.com/office/drawing/2014/main" id="{93EA3FD7-68C4-4FCC-BFF6-CEA9C29F7BD1}"/>
              </a:ext>
            </a:extLst>
          </p:cNvPr>
          <p:cNvSpPr txBox="1">
            <a:spLocks/>
          </p:cNvSpPr>
          <p:nvPr/>
        </p:nvSpPr>
        <p:spPr>
          <a:xfrm>
            <a:off x="0" y="6380101"/>
            <a:ext cx="12192000" cy="4778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2900" dirty="0"/>
              <a:t>• This was their system vs. ours. Intense NATIONALISM dominated both sides.</a:t>
            </a:r>
          </a:p>
        </p:txBody>
      </p:sp>
    </p:spTree>
    <p:extLst>
      <p:ext uri="{BB962C8B-B14F-4D97-AF65-F5344CB8AC3E}">
        <p14:creationId xmlns:p14="http://schemas.microsoft.com/office/powerpoint/2010/main" val="188101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6146"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3" fill="hold" display="0">
                  <p:stCondLst>
                    <p:cond delay="indefinite"/>
                  </p:stCondLst>
                  <p:endCondLst>
                    <p:cond evt="onStopAudio" delay="0">
                      <p:tgtEl>
                        <p:sldTgt/>
                      </p:tgtEl>
                    </p:cond>
                  </p:endCondLst>
                </p:cTn>
                <p:tgtEl>
                  <p:spTgt spid="5"/>
                </p:tgtEl>
              </p:cMediaNode>
            </p:audio>
          </p:childTnLst>
        </p:cTn>
      </p:par>
    </p:tnLst>
    <p:bldLst>
      <p:bldP spid="14"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7" y="80006"/>
            <a:ext cx="2278883" cy="477898"/>
          </a:xfrm>
          <a:prstGeom prst="rect">
            <a:avLst/>
          </a:prstGeom>
        </p:spPr>
      </p:pic>
      <p:sp>
        <p:nvSpPr>
          <p:cNvPr id="8" name="Content Placeholder 2">
            <a:extLst>
              <a:ext uri="{FF2B5EF4-FFF2-40B4-BE49-F238E27FC236}">
                <a16:creationId xmlns:a16="http://schemas.microsoft.com/office/drawing/2014/main" id="{29FF095D-4E55-4F8F-9B9F-5421459A5CD0}"/>
              </a:ext>
            </a:extLst>
          </p:cNvPr>
          <p:cNvSpPr txBox="1">
            <a:spLocks/>
          </p:cNvSpPr>
          <p:nvPr/>
        </p:nvSpPr>
        <p:spPr>
          <a:xfrm>
            <a:off x="3722302" y="-6626"/>
            <a:ext cx="4747396" cy="6511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U.S.S.R. Liberalizes</a:t>
            </a:r>
            <a:endParaRPr lang="en-CA" sz="4000" dirty="0">
              <a:solidFill>
                <a:schemeClr val="accent1">
                  <a:lumMod val="75000"/>
                </a:schemeClr>
              </a:solidFill>
              <a:latin typeface="+mj-lt"/>
            </a:endParaRPr>
          </a:p>
        </p:txBody>
      </p:sp>
      <p:pic>
        <p:nvPicPr>
          <p:cNvPr id="10" name="Picture 9">
            <a:extLst>
              <a:ext uri="{FF2B5EF4-FFF2-40B4-BE49-F238E27FC236}">
                <a16:creationId xmlns:a16="http://schemas.microsoft.com/office/drawing/2014/main" id="{68EB600A-7A45-4637-9321-7C257F0C92E4}"/>
              </a:ext>
            </a:extLst>
          </p:cNvPr>
          <p:cNvPicPr>
            <a:picLocks noChangeAspect="1"/>
          </p:cNvPicPr>
          <p:nvPr/>
        </p:nvPicPr>
        <p:blipFill rotWithShape="1">
          <a:blip r:embed="rId4">
            <a:extLst>
              <a:ext uri="{28A0092B-C50C-407E-A947-70E740481C1C}">
                <a14:useLocalDpi xmlns:a14="http://schemas.microsoft.com/office/drawing/2010/main" val="0"/>
              </a:ext>
            </a:extLst>
          </a:blip>
          <a:srcRect b="17429"/>
          <a:stretch/>
        </p:blipFill>
        <p:spPr>
          <a:xfrm>
            <a:off x="7592291" y="2006086"/>
            <a:ext cx="4231977" cy="4780961"/>
          </a:xfrm>
          <a:prstGeom prst="rect">
            <a:avLst/>
          </a:prstGeom>
          <a:ln w="25400">
            <a:solidFill>
              <a:srgbClr val="C00000"/>
            </a:solidFill>
          </a:ln>
        </p:spPr>
      </p:pic>
      <p:sp>
        <p:nvSpPr>
          <p:cNvPr id="7" name="Content Placeholder 2">
            <a:extLst>
              <a:ext uri="{FF2B5EF4-FFF2-40B4-BE49-F238E27FC236}">
                <a16:creationId xmlns:a16="http://schemas.microsoft.com/office/drawing/2014/main" id="{7764D7D0-20B0-454A-A8D4-C82AB860451A}"/>
              </a:ext>
            </a:extLst>
          </p:cNvPr>
          <p:cNvSpPr txBox="1">
            <a:spLocks/>
          </p:cNvSpPr>
          <p:nvPr/>
        </p:nvSpPr>
        <p:spPr>
          <a:xfrm>
            <a:off x="0" y="558620"/>
            <a:ext cx="12192000" cy="20044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2900" dirty="0"/>
              <a:t>• 1970’s – early 1980’s: 	“</a:t>
            </a:r>
            <a:r>
              <a:rPr lang="en-CA" sz="2900" b="1" dirty="0">
                <a:solidFill>
                  <a:schemeClr val="accent1">
                    <a:lumMod val="75000"/>
                  </a:schemeClr>
                </a:solidFill>
              </a:rPr>
              <a:t>Détente</a:t>
            </a:r>
            <a:r>
              <a:rPr lang="en-CA" sz="2900" dirty="0"/>
              <a:t>”- relaxation of tensions</a:t>
            </a:r>
          </a:p>
          <a:p>
            <a:pPr marL="0" indent="0">
              <a:lnSpc>
                <a:spcPct val="100000"/>
              </a:lnSpc>
              <a:spcBef>
                <a:spcPts val="0"/>
              </a:spcBef>
              <a:buNone/>
            </a:pPr>
            <a:endParaRPr lang="en-CA" sz="400" dirty="0"/>
          </a:p>
          <a:p>
            <a:pPr marL="0" indent="0">
              <a:lnSpc>
                <a:spcPct val="100000"/>
              </a:lnSpc>
              <a:spcBef>
                <a:spcPts val="0"/>
              </a:spcBef>
              <a:buNone/>
            </a:pPr>
            <a:r>
              <a:rPr lang="en-CA" sz="2900" dirty="0"/>
              <a:t>• mid-1980’s onward: 	U.S.S.R. liberalizes + democratizes (Mikhail Gorbachev) </a:t>
            </a:r>
          </a:p>
          <a:p>
            <a:pPr marL="0" indent="0">
              <a:lnSpc>
                <a:spcPct val="100000"/>
              </a:lnSpc>
              <a:spcBef>
                <a:spcPts val="0"/>
              </a:spcBef>
              <a:buNone/>
            </a:pPr>
            <a:r>
              <a:rPr lang="en-CA" sz="2900" dirty="0"/>
              <a:t>	“</a:t>
            </a:r>
            <a:r>
              <a:rPr lang="en-CA" sz="2900" b="1" dirty="0">
                <a:solidFill>
                  <a:schemeClr val="accent1">
                    <a:lumMod val="75000"/>
                  </a:schemeClr>
                </a:solidFill>
              </a:rPr>
              <a:t>Perestroika</a:t>
            </a:r>
            <a:r>
              <a:rPr lang="en-CA" sz="2900" dirty="0"/>
              <a:t>” : restructuring of political and economic systems</a:t>
            </a:r>
          </a:p>
          <a:p>
            <a:pPr marL="0" indent="0">
              <a:lnSpc>
                <a:spcPct val="100000"/>
              </a:lnSpc>
              <a:spcBef>
                <a:spcPts val="0"/>
              </a:spcBef>
              <a:buNone/>
            </a:pPr>
            <a:r>
              <a:rPr lang="en-CA" sz="2900" dirty="0"/>
              <a:t>	“</a:t>
            </a:r>
            <a:r>
              <a:rPr lang="en-CA" sz="2900" b="1" dirty="0">
                <a:solidFill>
                  <a:schemeClr val="accent1">
                    <a:lumMod val="75000"/>
                  </a:schemeClr>
                </a:solidFill>
              </a:rPr>
              <a:t>Glasnost</a:t>
            </a:r>
            <a:r>
              <a:rPr lang="en-CA" sz="2900" dirty="0"/>
              <a:t>” : transparency and openness</a:t>
            </a:r>
          </a:p>
        </p:txBody>
      </p:sp>
      <p:sp>
        <p:nvSpPr>
          <p:cNvPr id="6" name="Content Placeholder 2">
            <a:extLst>
              <a:ext uri="{FF2B5EF4-FFF2-40B4-BE49-F238E27FC236}">
                <a16:creationId xmlns:a16="http://schemas.microsoft.com/office/drawing/2014/main" id="{11596F40-5A7A-434C-8929-487D500EC5A4}"/>
              </a:ext>
            </a:extLst>
          </p:cNvPr>
          <p:cNvSpPr txBox="1">
            <a:spLocks/>
          </p:cNvSpPr>
          <p:nvPr/>
        </p:nvSpPr>
        <p:spPr>
          <a:xfrm>
            <a:off x="-2" y="2399474"/>
            <a:ext cx="6658377" cy="1510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2900" dirty="0"/>
              <a:t>• 1989: Berlin Wall falls</a:t>
            </a:r>
          </a:p>
          <a:p>
            <a:pPr marL="0" indent="0">
              <a:lnSpc>
                <a:spcPct val="100000"/>
              </a:lnSpc>
              <a:spcBef>
                <a:spcPts val="0"/>
              </a:spcBef>
              <a:buNone/>
            </a:pPr>
            <a:endParaRPr lang="en-CA" sz="400" dirty="0"/>
          </a:p>
          <a:p>
            <a:pPr marL="1316038" indent="-1316038">
              <a:lnSpc>
                <a:spcPct val="100000"/>
              </a:lnSpc>
              <a:spcBef>
                <a:spcPts val="0"/>
              </a:spcBef>
              <a:buNone/>
            </a:pPr>
            <a:r>
              <a:rPr lang="en-CA" sz="2900" dirty="0"/>
              <a:t>• 1991: Dissolution of the U.S.S.R. into 15 independent republics (states)</a:t>
            </a:r>
          </a:p>
        </p:txBody>
      </p:sp>
      <p:pic>
        <p:nvPicPr>
          <p:cNvPr id="9" name="Picture 8">
            <a:extLst>
              <a:ext uri="{FF2B5EF4-FFF2-40B4-BE49-F238E27FC236}">
                <a16:creationId xmlns:a16="http://schemas.microsoft.com/office/drawing/2014/main" id="{1D8D8C96-27F0-4913-B6AE-03E66EF284D9}"/>
              </a:ext>
            </a:extLst>
          </p:cNvPr>
          <p:cNvPicPr>
            <a:picLocks noChangeAspect="1"/>
          </p:cNvPicPr>
          <p:nvPr/>
        </p:nvPicPr>
        <p:blipFill rotWithShape="1">
          <a:blip r:embed="rId5">
            <a:extLst>
              <a:ext uri="{28A0092B-C50C-407E-A947-70E740481C1C}">
                <a14:useLocalDpi xmlns:a14="http://schemas.microsoft.com/office/drawing/2010/main" val="0"/>
              </a:ext>
            </a:extLst>
          </a:blip>
          <a:srcRect t="15669" b="4497"/>
          <a:stretch/>
        </p:blipFill>
        <p:spPr>
          <a:xfrm>
            <a:off x="735508" y="3850663"/>
            <a:ext cx="6106733" cy="2925132"/>
          </a:xfrm>
          <a:prstGeom prst="rect">
            <a:avLst/>
          </a:prstGeom>
          <a:ln w="25400">
            <a:solidFill>
              <a:srgbClr val="C00000"/>
            </a:solidFill>
          </a:ln>
        </p:spPr>
      </p:pic>
    </p:spTree>
    <p:extLst>
      <p:ext uri="{BB962C8B-B14F-4D97-AF65-F5344CB8AC3E}">
        <p14:creationId xmlns:p14="http://schemas.microsoft.com/office/powerpoint/2010/main" val="3592355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7" y="80006"/>
            <a:ext cx="2278883" cy="477898"/>
          </a:xfrm>
          <a:prstGeom prst="rect">
            <a:avLst/>
          </a:prstGeom>
        </p:spPr>
      </p:pic>
      <p:sp>
        <p:nvSpPr>
          <p:cNvPr id="6" name="Content Placeholder 2">
            <a:extLst>
              <a:ext uri="{FF2B5EF4-FFF2-40B4-BE49-F238E27FC236}">
                <a16:creationId xmlns:a16="http://schemas.microsoft.com/office/drawing/2014/main" id="{C3C81854-4A6D-4AC1-A9B3-D53961B33DC4}"/>
              </a:ext>
            </a:extLst>
          </p:cNvPr>
          <p:cNvSpPr txBox="1">
            <a:spLocks/>
          </p:cNvSpPr>
          <p:nvPr/>
        </p:nvSpPr>
        <p:spPr>
          <a:xfrm>
            <a:off x="0" y="645128"/>
            <a:ext cx="12192000" cy="1064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900" b="1" dirty="0">
                <a:solidFill>
                  <a:schemeClr val="accent1">
                    <a:lumMod val="75000"/>
                  </a:schemeClr>
                </a:solidFill>
              </a:rPr>
              <a:t>The Cold War</a:t>
            </a:r>
            <a:r>
              <a:rPr lang="en-US" sz="2900" dirty="0"/>
              <a:t>: </a:t>
            </a:r>
            <a:r>
              <a:rPr lang="en-CA" sz="2900" dirty="0"/>
              <a:t>a tense period in the 20</a:t>
            </a:r>
            <a:r>
              <a:rPr lang="en-CA" sz="2900" baseline="30000" dirty="0"/>
              <a:t>th</a:t>
            </a:r>
            <a:r>
              <a:rPr lang="en-CA" sz="2900" dirty="0"/>
              <a:t> century that was characterized by an arms race, espionage, propaganda, sanctions, and small, non-nuclear conflicts.</a:t>
            </a:r>
          </a:p>
        </p:txBody>
      </p:sp>
      <p:sp>
        <p:nvSpPr>
          <p:cNvPr id="8" name="Content Placeholder 2">
            <a:extLst>
              <a:ext uri="{FF2B5EF4-FFF2-40B4-BE49-F238E27FC236}">
                <a16:creationId xmlns:a16="http://schemas.microsoft.com/office/drawing/2014/main" id="{29FF095D-4E55-4F8F-9B9F-5421459A5CD0}"/>
              </a:ext>
            </a:extLst>
          </p:cNvPr>
          <p:cNvSpPr txBox="1">
            <a:spLocks/>
          </p:cNvSpPr>
          <p:nvPr/>
        </p:nvSpPr>
        <p:spPr>
          <a:xfrm>
            <a:off x="2987426" y="7819"/>
            <a:ext cx="6217148" cy="6511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The End of the Cold War</a:t>
            </a:r>
            <a:endParaRPr lang="en-CA" sz="4000" dirty="0">
              <a:solidFill>
                <a:schemeClr val="accent1">
                  <a:lumMod val="75000"/>
                </a:schemeClr>
              </a:solidFill>
              <a:latin typeface="+mj-lt"/>
            </a:endParaRPr>
          </a:p>
        </p:txBody>
      </p:sp>
      <p:pic>
        <p:nvPicPr>
          <p:cNvPr id="10" name="Picture 9">
            <a:extLst>
              <a:ext uri="{FF2B5EF4-FFF2-40B4-BE49-F238E27FC236}">
                <a16:creationId xmlns:a16="http://schemas.microsoft.com/office/drawing/2014/main" id="{68EB600A-7A45-4637-9321-7C257F0C92E4}"/>
              </a:ext>
            </a:extLst>
          </p:cNvPr>
          <p:cNvPicPr>
            <a:picLocks noChangeAspect="1"/>
          </p:cNvPicPr>
          <p:nvPr/>
        </p:nvPicPr>
        <p:blipFill rotWithShape="1">
          <a:blip r:embed="rId4">
            <a:extLst>
              <a:ext uri="{28A0092B-C50C-407E-A947-70E740481C1C}">
                <a14:useLocalDpi xmlns:a14="http://schemas.microsoft.com/office/drawing/2010/main" val="0"/>
              </a:ext>
            </a:extLst>
          </a:blip>
          <a:srcRect t="5448" r="1368"/>
          <a:stretch/>
        </p:blipFill>
        <p:spPr>
          <a:xfrm>
            <a:off x="101817" y="1660354"/>
            <a:ext cx="7573991" cy="5046195"/>
          </a:xfrm>
          <a:prstGeom prst="rect">
            <a:avLst/>
          </a:prstGeom>
          <a:ln w="25400">
            <a:solidFill>
              <a:srgbClr val="C00000"/>
            </a:solidFill>
          </a:ln>
        </p:spPr>
      </p:pic>
      <p:sp>
        <p:nvSpPr>
          <p:cNvPr id="11" name="Content Placeholder 2">
            <a:extLst>
              <a:ext uri="{FF2B5EF4-FFF2-40B4-BE49-F238E27FC236}">
                <a16:creationId xmlns:a16="http://schemas.microsoft.com/office/drawing/2014/main" id="{5B4F405E-69D3-4760-BEA3-F4641A8BF602}"/>
              </a:ext>
            </a:extLst>
          </p:cNvPr>
          <p:cNvSpPr txBox="1">
            <a:spLocks/>
          </p:cNvSpPr>
          <p:nvPr/>
        </p:nvSpPr>
        <p:spPr>
          <a:xfrm>
            <a:off x="7980255" y="2807269"/>
            <a:ext cx="3907297" cy="1923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dirty="0"/>
              <a:t>Some say that history rhymes.</a:t>
            </a:r>
          </a:p>
          <a:p>
            <a:pPr marL="0" indent="0" algn="ctr">
              <a:lnSpc>
                <a:spcPct val="100000"/>
              </a:lnSpc>
              <a:spcBef>
                <a:spcPts val="0"/>
              </a:spcBef>
              <a:buNone/>
            </a:pPr>
            <a:endParaRPr lang="en-US" sz="1600" dirty="0"/>
          </a:p>
          <a:p>
            <a:pPr marL="0" indent="0" algn="ctr">
              <a:lnSpc>
                <a:spcPct val="100000"/>
              </a:lnSpc>
              <a:spcBef>
                <a:spcPts val="0"/>
              </a:spcBef>
              <a:buNone/>
            </a:pPr>
            <a:r>
              <a:rPr lang="en-US" sz="3200" dirty="0"/>
              <a:t>Do you hear any?</a:t>
            </a:r>
            <a:endParaRPr lang="en-CA" sz="3200" dirty="0"/>
          </a:p>
        </p:txBody>
      </p:sp>
      <p:sp>
        <p:nvSpPr>
          <p:cNvPr id="7" name="Content Placeholder 2">
            <a:extLst>
              <a:ext uri="{FF2B5EF4-FFF2-40B4-BE49-F238E27FC236}">
                <a16:creationId xmlns:a16="http://schemas.microsoft.com/office/drawing/2014/main" id="{6F7256F7-3D5F-4368-A076-3EA03C4375E0}"/>
              </a:ext>
            </a:extLst>
          </p:cNvPr>
          <p:cNvSpPr txBox="1">
            <a:spLocks/>
          </p:cNvSpPr>
          <p:nvPr/>
        </p:nvSpPr>
        <p:spPr>
          <a:xfrm>
            <a:off x="8994429" y="2257184"/>
            <a:ext cx="1878950" cy="55008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600" b="1" dirty="0">
                <a:latin typeface="+mj-lt"/>
              </a:rPr>
              <a:t>Debrief:</a:t>
            </a:r>
            <a:endParaRPr lang="en-CA" sz="3600" b="1" dirty="0">
              <a:latin typeface="+mj-lt"/>
            </a:endParaRPr>
          </a:p>
        </p:txBody>
      </p:sp>
    </p:spTree>
    <p:extLst>
      <p:ext uri="{BB962C8B-B14F-4D97-AF65-F5344CB8AC3E}">
        <p14:creationId xmlns:p14="http://schemas.microsoft.com/office/powerpoint/2010/main" val="2533874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A24A7B-15C1-4463-8FD1-D10A7DFE4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568" y="2032013"/>
            <a:ext cx="7300864" cy="2793974"/>
          </a:xfrm>
          <a:prstGeom prst="rect">
            <a:avLst/>
          </a:prstGeom>
        </p:spPr>
      </p:pic>
    </p:spTree>
    <p:extLst>
      <p:ext uri="{BB962C8B-B14F-4D97-AF65-F5344CB8AC3E}">
        <p14:creationId xmlns:p14="http://schemas.microsoft.com/office/powerpoint/2010/main" val="102734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4">
            <a:extLst>
              <a:ext uri="{28A0092B-C50C-407E-A947-70E740481C1C}">
                <a14:useLocalDpi xmlns:a14="http://schemas.microsoft.com/office/drawing/2010/main" val="0"/>
              </a:ext>
            </a:extLst>
          </a:blip>
          <a:srcRect l="6337" r="10090"/>
          <a:stretch/>
        </p:blipFill>
        <p:spPr>
          <a:xfrm>
            <a:off x="6913943" y="760916"/>
            <a:ext cx="5197034" cy="5850020"/>
          </a:xfrm>
          <a:prstGeom prst="rect">
            <a:avLst/>
          </a:prstGeom>
          <a:ln w="31750">
            <a:solidFill>
              <a:srgbClr val="C00000"/>
            </a:solidFill>
          </a:ln>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0" y="681556"/>
            <a:ext cx="7096259" cy="60087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2700" dirty="0"/>
              <a:t>  </a:t>
            </a:r>
            <a:r>
              <a:rPr lang="en-CA" sz="3000" u="sng" dirty="0"/>
              <a:t>Why</a:t>
            </a:r>
            <a:r>
              <a:rPr lang="en-CA" sz="3000" dirty="0"/>
              <a:t> ?</a:t>
            </a:r>
            <a:r>
              <a:rPr lang="en-CA" sz="2700" dirty="0"/>
              <a:t> 	</a:t>
            </a:r>
          </a:p>
          <a:p>
            <a:pPr marL="401638" indent="-401638" defTabSz="282575">
              <a:lnSpc>
                <a:spcPct val="100000"/>
              </a:lnSpc>
              <a:spcBef>
                <a:spcPts val="0"/>
              </a:spcBef>
              <a:buNone/>
            </a:pPr>
            <a:r>
              <a:rPr lang="en-CA" sz="2700" dirty="0"/>
              <a:t>	As WWII was winding down </a:t>
            </a:r>
            <a:r>
              <a:rPr lang="en-CA" sz="2700" dirty="0">
                <a:solidFill>
                  <a:schemeClr val="accent1">
                    <a:lumMod val="75000"/>
                  </a:schemeClr>
                </a:solidFill>
              </a:rPr>
              <a:t>distrust</a:t>
            </a:r>
            <a:r>
              <a:rPr lang="en-CA" sz="2700" dirty="0"/>
              <a:t> between the U.S. and U.S.S.R. sprouted and a highly competitive arms race developed.</a:t>
            </a:r>
          </a:p>
          <a:p>
            <a:pPr marL="0" indent="0" defTabSz="282575">
              <a:lnSpc>
                <a:spcPct val="100000"/>
              </a:lnSpc>
              <a:spcBef>
                <a:spcPts val="0"/>
              </a:spcBef>
              <a:buNone/>
            </a:pPr>
            <a:endParaRPr lang="en-CA" sz="1000" dirty="0"/>
          </a:p>
          <a:p>
            <a:pPr>
              <a:lnSpc>
                <a:spcPct val="100000"/>
              </a:lnSpc>
              <a:spcBef>
                <a:spcPts val="0"/>
              </a:spcBef>
              <a:buFontTx/>
              <a:buChar char="-"/>
            </a:pPr>
            <a:r>
              <a:rPr lang="en-CA" sz="2700" dirty="0"/>
              <a:t>U.S.S.R. had proven over the last few years of the war that they were a powerful state.</a:t>
            </a:r>
          </a:p>
          <a:p>
            <a:pPr marL="0" indent="0">
              <a:lnSpc>
                <a:spcPct val="100000"/>
              </a:lnSpc>
              <a:spcBef>
                <a:spcPts val="0"/>
              </a:spcBef>
              <a:buNone/>
            </a:pPr>
            <a:endParaRPr lang="en-CA" sz="1000" dirty="0"/>
          </a:p>
          <a:p>
            <a:pPr>
              <a:lnSpc>
                <a:spcPct val="100000"/>
              </a:lnSpc>
              <a:spcBef>
                <a:spcPts val="0"/>
              </a:spcBef>
              <a:buFontTx/>
              <a:buChar char="-"/>
            </a:pPr>
            <a:r>
              <a:rPr lang="en-CA" sz="2700" dirty="0"/>
              <a:t>The U.S. had the A-bomb (recall Japan).</a:t>
            </a:r>
          </a:p>
          <a:p>
            <a:pPr marL="0" indent="0">
              <a:lnSpc>
                <a:spcPct val="100000"/>
              </a:lnSpc>
              <a:spcBef>
                <a:spcPts val="0"/>
              </a:spcBef>
              <a:buNone/>
            </a:pPr>
            <a:endParaRPr lang="en-CA" sz="1000" dirty="0"/>
          </a:p>
          <a:p>
            <a:pPr>
              <a:lnSpc>
                <a:spcPct val="100000"/>
              </a:lnSpc>
              <a:spcBef>
                <a:spcPts val="0"/>
              </a:spcBef>
              <a:buFontTx/>
              <a:buChar char="-"/>
            </a:pPr>
            <a:r>
              <a:rPr lang="en-CA" sz="2700" dirty="0"/>
              <a:t>At war’s end the eastern occupied lands were under control of the U.S.S.R. and the western lands were controlled by Britain, U.S., + France. Germany and Berlin were split into two.</a:t>
            </a:r>
          </a:p>
          <a:p>
            <a:pPr marL="0" indent="0">
              <a:lnSpc>
                <a:spcPct val="100000"/>
              </a:lnSpc>
              <a:spcBef>
                <a:spcPts val="0"/>
              </a:spcBef>
              <a:buNone/>
            </a:pPr>
            <a:endParaRPr lang="en-CA" sz="1000" dirty="0"/>
          </a:p>
          <a:p>
            <a:pPr>
              <a:lnSpc>
                <a:spcPct val="100000"/>
              </a:lnSpc>
              <a:spcBef>
                <a:spcPts val="0"/>
              </a:spcBef>
              <a:buFontTx/>
              <a:buChar char="-"/>
            </a:pPr>
            <a:r>
              <a:rPr lang="en-CA" sz="2700" dirty="0"/>
              <a:t>Yalta </a:t>
            </a:r>
            <a:r>
              <a:rPr lang="en-CA" sz="2400" dirty="0"/>
              <a:t>(Feb. 45) </a:t>
            </a:r>
            <a:r>
              <a:rPr lang="en-CA" sz="2700" dirty="0"/>
              <a:t>and Potsdam </a:t>
            </a:r>
            <a:r>
              <a:rPr lang="en-CA" sz="2400" dirty="0"/>
              <a:t>(Jul. 45) </a:t>
            </a:r>
            <a:r>
              <a:rPr lang="en-CA" sz="2700" dirty="0"/>
              <a:t>Conferences decided this arrangement.</a:t>
            </a:r>
          </a:p>
        </p:txBody>
      </p:sp>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2457974" y="0"/>
            <a:ext cx="4366942" cy="65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The Cold War: 5 W’s</a:t>
            </a:r>
            <a:endParaRPr lang="en-CA" sz="4000" dirty="0">
              <a:solidFill>
                <a:schemeClr val="accent1">
                  <a:lumMod val="75000"/>
                </a:schemeClr>
              </a:solidFill>
              <a:latin typeface="+mj-lt"/>
            </a:endParaRPr>
          </a:p>
        </p:txBody>
      </p:sp>
    </p:spTree>
    <p:extLst>
      <p:ext uri="{BB962C8B-B14F-4D97-AF65-F5344CB8AC3E}">
        <p14:creationId xmlns:p14="http://schemas.microsoft.com/office/powerpoint/2010/main" val="254019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4">
            <a:extLst>
              <a:ext uri="{28A0092B-C50C-407E-A947-70E740481C1C}">
                <a14:useLocalDpi xmlns:a14="http://schemas.microsoft.com/office/drawing/2010/main" val="0"/>
              </a:ext>
            </a:extLst>
          </a:blip>
          <a:srcRect l="5976"/>
          <a:stretch/>
        </p:blipFill>
        <p:spPr>
          <a:xfrm>
            <a:off x="3456363" y="964632"/>
            <a:ext cx="5210585" cy="3887483"/>
          </a:xfrm>
          <a:prstGeom prst="rect">
            <a:avLst/>
          </a:prstGeom>
          <a:ln w="31750">
            <a:solidFill>
              <a:srgbClr val="C00000"/>
            </a:solidFill>
          </a:ln>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157099" y="1106250"/>
            <a:ext cx="3315028" cy="5760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2700" dirty="0"/>
              <a:t>• Property owned by individuals</a:t>
            </a:r>
          </a:p>
          <a:p>
            <a:pPr marL="0" indent="0">
              <a:lnSpc>
                <a:spcPct val="100000"/>
              </a:lnSpc>
              <a:spcBef>
                <a:spcPts val="0"/>
              </a:spcBef>
              <a:buNone/>
            </a:pPr>
            <a:endParaRPr lang="en-CA" sz="1000" dirty="0"/>
          </a:p>
          <a:p>
            <a:pPr marL="0" indent="0">
              <a:lnSpc>
                <a:spcPct val="100000"/>
              </a:lnSpc>
              <a:spcBef>
                <a:spcPts val="0"/>
              </a:spcBef>
              <a:buNone/>
            </a:pPr>
            <a:r>
              <a:rPr lang="en-CA" sz="2700" dirty="0"/>
              <a:t>• Supply and demand markets</a:t>
            </a:r>
          </a:p>
          <a:p>
            <a:pPr marL="0" indent="0">
              <a:lnSpc>
                <a:spcPct val="100000"/>
              </a:lnSpc>
              <a:spcBef>
                <a:spcPts val="0"/>
              </a:spcBef>
              <a:buNone/>
            </a:pPr>
            <a:endParaRPr lang="en-CA" sz="1000" dirty="0"/>
          </a:p>
          <a:p>
            <a:pPr marL="0" indent="0">
              <a:lnSpc>
                <a:spcPct val="100000"/>
              </a:lnSpc>
              <a:spcBef>
                <a:spcPts val="0"/>
              </a:spcBef>
              <a:buNone/>
            </a:pPr>
            <a:r>
              <a:rPr lang="en-CA" sz="2700" dirty="0"/>
              <a:t>• Elections have different parties</a:t>
            </a:r>
          </a:p>
          <a:p>
            <a:pPr marL="0" indent="0">
              <a:lnSpc>
                <a:spcPct val="100000"/>
              </a:lnSpc>
              <a:spcBef>
                <a:spcPts val="0"/>
              </a:spcBef>
              <a:buNone/>
            </a:pPr>
            <a:endParaRPr lang="en-CA" sz="1000" dirty="0"/>
          </a:p>
          <a:p>
            <a:pPr marL="0" indent="0">
              <a:lnSpc>
                <a:spcPct val="100000"/>
              </a:lnSpc>
              <a:spcBef>
                <a:spcPts val="0"/>
              </a:spcBef>
              <a:buNone/>
            </a:pPr>
            <a:r>
              <a:rPr lang="en-CA" sz="2700" dirty="0"/>
              <a:t>• People are stratified into levels of wealth</a:t>
            </a:r>
          </a:p>
          <a:p>
            <a:pPr marL="0" indent="0">
              <a:lnSpc>
                <a:spcPct val="100000"/>
              </a:lnSpc>
              <a:spcBef>
                <a:spcPts val="0"/>
              </a:spcBef>
              <a:buNone/>
            </a:pPr>
            <a:endParaRPr lang="en-CA" sz="1000" dirty="0"/>
          </a:p>
          <a:p>
            <a:pPr marL="0" indent="0">
              <a:lnSpc>
                <a:spcPct val="100000"/>
              </a:lnSpc>
              <a:spcBef>
                <a:spcPts val="0"/>
              </a:spcBef>
              <a:buNone/>
            </a:pPr>
            <a:r>
              <a:rPr lang="en-CA" sz="2700" dirty="0"/>
              <a:t>• Freedom as long as you don’t negatively impact another person</a:t>
            </a:r>
          </a:p>
          <a:p>
            <a:pPr marL="0" indent="0">
              <a:lnSpc>
                <a:spcPct val="100000"/>
              </a:lnSpc>
              <a:spcBef>
                <a:spcPts val="0"/>
              </a:spcBef>
              <a:buNone/>
            </a:pPr>
            <a:endParaRPr lang="en-CA" dirty="0"/>
          </a:p>
          <a:p>
            <a:pPr marL="0" indent="0">
              <a:lnSpc>
                <a:spcPct val="100000"/>
              </a:lnSpc>
              <a:spcBef>
                <a:spcPts val="0"/>
              </a:spcBef>
              <a:buNone/>
            </a:pPr>
            <a:endParaRPr lang="en-CA" sz="2700" dirty="0"/>
          </a:p>
        </p:txBody>
      </p:sp>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2457973" y="85817"/>
            <a:ext cx="7683969" cy="65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Systems: Capitalism and Communism</a:t>
            </a:r>
            <a:endParaRPr lang="en-CA" sz="4000" dirty="0">
              <a:solidFill>
                <a:schemeClr val="accent1">
                  <a:lumMod val="75000"/>
                </a:schemeClr>
              </a:solidFill>
              <a:latin typeface="+mj-lt"/>
            </a:endParaRPr>
          </a:p>
        </p:txBody>
      </p:sp>
      <p:sp>
        <p:nvSpPr>
          <p:cNvPr id="6" name="Content Placeholder 2">
            <a:extLst>
              <a:ext uri="{FF2B5EF4-FFF2-40B4-BE49-F238E27FC236}">
                <a16:creationId xmlns:a16="http://schemas.microsoft.com/office/drawing/2014/main" id="{8DF2C5FB-8C7F-4066-8DFA-5508626BA6C7}"/>
              </a:ext>
            </a:extLst>
          </p:cNvPr>
          <p:cNvSpPr txBox="1">
            <a:spLocks/>
          </p:cNvSpPr>
          <p:nvPr/>
        </p:nvSpPr>
        <p:spPr>
          <a:xfrm>
            <a:off x="8804856" y="1097232"/>
            <a:ext cx="3387144" cy="5760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2700" dirty="0"/>
              <a:t>• Property owned by the state/government</a:t>
            </a:r>
          </a:p>
          <a:p>
            <a:pPr marL="0" indent="0">
              <a:lnSpc>
                <a:spcPct val="100000"/>
              </a:lnSpc>
              <a:spcBef>
                <a:spcPts val="0"/>
              </a:spcBef>
              <a:buNone/>
            </a:pPr>
            <a:endParaRPr lang="en-CA" sz="1000" dirty="0"/>
          </a:p>
          <a:p>
            <a:pPr marL="0" indent="0">
              <a:lnSpc>
                <a:spcPct val="100000"/>
              </a:lnSpc>
              <a:spcBef>
                <a:spcPts val="0"/>
              </a:spcBef>
              <a:buNone/>
            </a:pPr>
            <a:r>
              <a:rPr lang="en-CA" sz="2700" dirty="0"/>
              <a:t>• Price fixing, production quotas</a:t>
            </a:r>
          </a:p>
          <a:p>
            <a:pPr marL="0" indent="0">
              <a:lnSpc>
                <a:spcPct val="100000"/>
              </a:lnSpc>
              <a:spcBef>
                <a:spcPts val="0"/>
              </a:spcBef>
              <a:buNone/>
            </a:pPr>
            <a:endParaRPr lang="en-CA" sz="1000" dirty="0"/>
          </a:p>
          <a:p>
            <a:pPr marL="0" indent="0">
              <a:lnSpc>
                <a:spcPct val="100000"/>
              </a:lnSpc>
              <a:spcBef>
                <a:spcPts val="0"/>
              </a:spcBef>
              <a:buNone/>
            </a:pPr>
            <a:r>
              <a:rPr lang="en-CA" sz="2700" dirty="0"/>
              <a:t>• One party state</a:t>
            </a:r>
          </a:p>
          <a:p>
            <a:pPr marL="0" indent="0">
              <a:lnSpc>
                <a:spcPct val="100000"/>
              </a:lnSpc>
              <a:spcBef>
                <a:spcPts val="0"/>
              </a:spcBef>
              <a:buNone/>
            </a:pPr>
            <a:endParaRPr lang="en-CA" sz="1000" dirty="0"/>
          </a:p>
          <a:p>
            <a:pPr marL="0" indent="0">
              <a:lnSpc>
                <a:spcPct val="100000"/>
              </a:lnSpc>
              <a:spcBef>
                <a:spcPts val="0"/>
              </a:spcBef>
              <a:buNone/>
            </a:pPr>
            <a:r>
              <a:rPr lang="en-CA" sz="2700" dirty="0"/>
              <a:t>• People are all at the same levels socially and economically</a:t>
            </a:r>
          </a:p>
          <a:p>
            <a:pPr marL="0" indent="0">
              <a:lnSpc>
                <a:spcPct val="100000"/>
              </a:lnSpc>
              <a:spcBef>
                <a:spcPts val="0"/>
              </a:spcBef>
              <a:buNone/>
            </a:pPr>
            <a:endParaRPr lang="en-CA" sz="1000" dirty="0"/>
          </a:p>
          <a:p>
            <a:pPr marL="0" indent="0">
              <a:lnSpc>
                <a:spcPct val="100000"/>
              </a:lnSpc>
              <a:spcBef>
                <a:spcPts val="0"/>
              </a:spcBef>
              <a:buNone/>
            </a:pPr>
            <a:r>
              <a:rPr lang="en-CA" sz="2700" dirty="0"/>
              <a:t>• Group success is primary, so many individual freedoms are eliminated</a:t>
            </a:r>
          </a:p>
          <a:p>
            <a:pPr marL="0" indent="0">
              <a:lnSpc>
                <a:spcPct val="100000"/>
              </a:lnSpc>
              <a:spcBef>
                <a:spcPts val="0"/>
              </a:spcBef>
              <a:buNone/>
            </a:pPr>
            <a:endParaRPr lang="en-CA" dirty="0"/>
          </a:p>
          <a:p>
            <a:pPr marL="0" indent="0">
              <a:lnSpc>
                <a:spcPct val="100000"/>
              </a:lnSpc>
              <a:spcBef>
                <a:spcPts val="0"/>
              </a:spcBef>
              <a:buNone/>
            </a:pPr>
            <a:endParaRPr lang="en-CA" sz="2700" dirty="0"/>
          </a:p>
        </p:txBody>
      </p:sp>
      <p:sp>
        <p:nvSpPr>
          <p:cNvPr id="7" name="Content Placeholder 2">
            <a:extLst>
              <a:ext uri="{FF2B5EF4-FFF2-40B4-BE49-F238E27FC236}">
                <a16:creationId xmlns:a16="http://schemas.microsoft.com/office/drawing/2014/main" id="{F89CF708-EB9E-41C7-BA19-917CE95EDDBA}"/>
              </a:ext>
            </a:extLst>
          </p:cNvPr>
          <p:cNvSpPr txBox="1">
            <a:spLocks/>
          </p:cNvSpPr>
          <p:nvPr/>
        </p:nvSpPr>
        <p:spPr>
          <a:xfrm>
            <a:off x="3438924" y="5171145"/>
            <a:ext cx="5314147" cy="1319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CA" sz="2700" b="1" dirty="0"/>
              <a:t>The two superpowers began acting to prevent each other from</a:t>
            </a:r>
          </a:p>
          <a:p>
            <a:pPr marL="0" indent="0" algn="ctr">
              <a:lnSpc>
                <a:spcPct val="100000"/>
              </a:lnSpc>
              <a:spcBef>
                <a:spcPts val="0"/>
              </a:spcBef>
              <a:buNone/>
            </a:pPr>
            <a:r>
              <a:rPr lang="en-CA" sz="2700" b="1" dirty="0"/>
              <a:t>getting stronger.</a:t>
            </a:r>
          </a:p>
        </p:txBody>
      </p:sp>
    </p:spTree>
    <p:extLst>
      <p:ext uri="{BB962C8B-B14F-4D97-AF65-F5344CB8AC3E}">
        <p14:creationId xmlns:p14="http://schemas.microsoft.com/office/powerpoint/2010/main" val="286696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4">
            <a:extLst>
              <a:ext uri="{28A0092B-C50C-407E-A947-70E740481C1C}">
                <a14:useLocalDpi xmlns:a14="http://schemas.microsoft.com/office/drawing/2010/main" val="0"/>
              </a:ext>
            </a:extLst>
          </a:blip>
          <a:srcRect l="1946" r="12130" b="5862"/>
          <a:stretch/>
        </p:blipFill>
        <p:spPr>
          <a:xfrm>
            <a:off x="6478073" y="814884"/>
            <a:ext cx="5535515" cy="5228232"/>
          </a:xfrm>
          <a:prstGeom prst="rect">
            <a:avLst/>
          </a:prstGeom>
          <a:ln w="31750">
            <a:solidFill>
              <a:srgbClr val="C00000"/>
            </a:solidFill>
          </a:ln>
        </p:spPr>
      </p:pic>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178412" y="991085"/>
            <a:ext cx="6299661" cy="49624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2700" dirty="0"/>
              <a:t>Igor Gouzenko was a cipher clerk at the Soviet Embassy in Ottawa. His job: send and receive coded messages to/from Moscow.</a:t>
            </a:r>
          </a:p>
          <a:p>
            <a:pPr marL="0" indent="0">
              <a:lnSpc>
                <a:spcPct val="100000"/>
              </a:lnSpc>
              <a:spcBef>
                <a:spcPts val="0"/>
              </a:spcBef>
              <a:buNone/>
            </a:pPr>
            <a:endParaRPr lang="en-CA" sz="1000" dirty="0"/>
          </a:p>
          <a:p>
            <a:pPr marL="0" indent="0">
              <a:lnSpc>
                <a:spcPct val="100000"/>
              </a:lnSpc>
              <a:spcBef>
                <a:spcPts val="0"/>
              </a:spcBef>
              <a:buNone/>
            </a:pPr>
            <a:r>
              <a:rPr lang="en-CA" sz="2700" dirty="0"/>
              <a:t>On Sept. 5, 1945, only days after WWII ended, he defected with a trove of documents that showed deep Soviet espionage (spying) in North America.</a:t>
            </a:r>
          </a:p>
          <a:p>
            <a:pPr marL="0" indent="0">
              <a:lnSpc>
                <a:spcPct val="100000"/>
              </a:lnSpc>
              <a:spcBef>
                <a:spcPts val="0"/>
              </a:spcBef>
              <a:buNone/>
            </a:pPr>
            <a:endParaRPr lang="en-CA" sz="1000" dirty="0"/>
          </a:p>
          <a:p>
            <a:pPr marL="0" indent="0">
              <a:lnSpc>
                <a:spcPct val="100000"/>
              </a:lnSpc>
              <a:spcBef>
                <a:spcPts val="0"/>
              </a:spcBef>
              <a:buNone/>
            </a:pPr>
            <a:r>
              <a:rPr lang="en-CA" sz="2700" dirty="0"/>
              <a:t>Many see this as </a:t>
            </a:r>
            <a:r>
              <a:rPr lang="en-CA" sz="2700" dirty="0">
                <a:solidFill>
                  <a:schemeClr val="accent1">
                    <a:lumMod val="75000"/>
                  </a:schemeClr>
                </a:solidFill>
              </a:rPr>
              <a:t>the “trigger” that started the Cold War</a:t>
            </a:r>
            <a:r>
              <a:rPr lang="en-CA" sz="2700" dirty="0"/>
              <a:t> because it showed how deep the Soviet spy network was and what they had been able to achieve so far.</a:t>
            </a:r>
          </a:p>
        </p:txBody>
      </p:sp>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2457973" y="81071"/>
            <a:ext cx="6478324" cy="65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Trigger? The Gouzenko Affair</a:t>
            </a:r>
            <a:endParaRPr lang="en-CA" sz="4000" dirty="0">
              <a:solidFill>
                <a:schemeClr val="accent1">
                  <a:lumMod val="75000"/>
                </a:schemeClr>
              </a:solidFill>
              <a:latin typeface="+mj-lt"/>
            </a:endParaRPr>
          </a:p>
        </p:txBody>
      </p:sp>
      <p:sp>
        <p:nvSpPr>
          <p:cNvPr id="6" name="Content Placeholder 2">
            <a:extLst>
              <a:ext uri="{FF2B5EF4-FFF2-40B4-BE49-F238E27FC236}">
                <a16:creationId xmlns:a16="http://schemas.microsoft.com/office/drawing/2014/main" id="{548BD0CD-EC4E-4287-A29A-DDA809BF65F7}"/>
              </a:ext>
            </a:extLst>
          </p:cNvPr>
          <p:cNvSpPr txBox="1">
            <a:spLocks/>
          </p:cNvSpPr>
          <p:nvPr/>
        </p:nvSpPr>
        <p:spPr>
          <a:xfrm>
            <a:off x="0" y="6212398"/>
            <a:ext cx="12192000" cy="610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CA" b="1" dirty="0"/>
              <a:t>Keep in mind: Most of the world sees Canada as a “middle” power at this time.</a:t>
            </a:r>
            <a:endParaRPr lang="en-CA" dirty="0"/>
          </a:p>
        </p:txBody>
      </p:sp>
    </p:spTree>
    <p:extLst>
      <p:ext uri="{BB962C8B-B14F-4D97-AF65-F5344CB8AC3E}">
        <p14:creationId xmlns:p14="http://schemas.microsoft.com/office/powerpoint/2010/main" val="123144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179089" y="660139"/>
            <a:ext cx="7548235" cy="60836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2700" dirty="0"/>
              <a:t>• </a:t>
            </a:r>
            <a:r>
              <a:rPr lang="en-CA" sz="2900" dirty="0"/>
              <a:t>Oct. 1945: </a:t>
            </a:r>
            <a:r>
              <a:rPr lang="en-CA" sz="2900" dirty="0">
                <a:solidFill>
                  <a:schemeClr val="accent1">
                    <a:lumMod val="75000"/>
                  </a:schemeClr>
                </a:solidFill>
              </a:rPr>
              <a:t>United Nations</a:t>
            </a:r>
            <a:r>
              <a:rPr lang="en-CA" sz="2900" dirty="0"/>
              <a:t> created</a:t>
            </a:r>
          </a:p>
          <a:p>
            <a:pPr marL="0" indent="0">
              <a:lnSpc>
                <a:spcPct val="100000"/>
              </a:lnSpc>
              <a:spcBef>
                <a:spcPts val="0"/>
              </a:spcBef>
              <a:buNone/>
            </a:pPr>
            <a:r>
              <a:rPr lang="en-CA" sz="2400" dirty="0"/>
              <a:t>(replaces the former                                    League of Nations)</a:t>
            </a:r>
          </a:p>
          <a:p>
            <a:pPr marL="0" indent="0">
              <a:lnSpc>
                <a:spcPct val="100000"/>
              </a:lnSpc>
              <a:spcBef>
                <a:spcPts val="0"/>
              </a:spcBef>
              <a:buNone/>
            </a:pPr>
            <a:endParaRPr lang="en-CA" sz="2600" dirty="0"/>
          </a:p>
          <a:p>
            <a:pPr marL="0" indent="0">
              <a:lnSpc>
                <a:spcPct val="100000"/>
              </a:lnSpc>
              <a:spcBef>
                <a:spcPts val="0"/>
              </a:spcBef>
              <a:buNone/>
            </a:pPr>
            <a:endParaRPr lang="en-CA" sz="2600" dirty="0"/>
          </a:p>
          <a:p>
            <a:pPr marL="0" indent="0">
              <a:lnSpc>
                <a:spcPct val="100000"/>
              </a:lnSpc>
              <a:spcBef>
                <a:spcPts val="0"/>
              </a:spcBef>
              <a:buNone/>
            </a:pPr>
            <a:endParaRPr lang="en-CA" sz="2600" dirty="0"/>
          </a:p>
          <a:p>
            <a:pPr marL="0" indent="0">
              <a:lnSpc>
                <a:spcPct val="100000"/>
              </a:lnSpc>
              <a:spcBef>
                <a:spcPts val="0"/>
              </a:spcBef>
              <a:buNone/>
            </a:pPr>
            <a:endParaRPr lang="en-CA" sz="2600" dirty="0"/>
          </a:p>
          <a:p>
            <a:pPr marL="401638" indent="-401638" defTabSz="515938">
              <a:lnSpc>
                <a:spcPct val="100000"/>
              </a:lnSpc>
              <a:spcBef>
                <a:spcPts val="0"/>
              </a:spcBef>
              <a:buNone/>
            </a:pPr>
            <a:r>
              <a:rPr lang="en-CA" sz="2700" dirty="0"/>
              <a:t>• </a:t>
            </a:r>
            <a:r>
              <a:rPr lang="en-CA" sz="2900" dirty="0"/>
              <a:t>6 months after Gouzenko, U.K. Prime Minister Winston Churchill delivers the </a:t>
            </a:r>
            <a:r>
              <a:rPr lang="en-CA" sz="2900" dirty="0">
                <a:solidFill>
                  <a:schemeClr val="accent1">
                    <a:lumMod val="75000"/>
                  </a:schemeClr>
                </a:solidFill>
              </a:rPr>
              <a:t>“Iron Curtain” speech</a:t>
            </a:r>
            <a:r>
              <a:rPr lang="en-CA" sz="2900" dirty="0"/>
              <a:t> in the U.S.</a:t>
            </a:r>
          </a:p>
          <a:p>
            <a:pPr marL="0" indent="0">
              <a:lnSpc>
                <a:spcPct val="100000"/>
              </a:lnSpc>
              <a:spcBef>
                <a:spcPts val="0"/>
              </a:spcBef>
              <a:buNone/>
            </a:pPr>
            <a:endParaRPr lang="en-CA" sz="1200" dirty="0"/>
          </a:p>
          <a:p>
            <a:pPr marL="0" indent="0">
              <a:lnSpc>
                <a:spcPct val="100000"/>
              </a:lnSpc>
              <a:spcBef>
                <a:spcPts val="0"/>
              </a:spcBef>
              <a:buNone/>
            </a:pPr>
            <a:r>
              <a:rPr lang="en-CA" sz="2700" dirty="0"/>
              <a:t>• </a:t>
            </a:r>
            <a:r>
              <a:rPr lang="en-CA" sz="2900" dirty="0"/>
              <a:t>1948: UDHR</a:t>
            </a:r>
            <a:r>
              <a:rPr lang="en-CA" sz="2700" dirty="0"/>
              <a:t> </a:t>
            </a:r>
            <a:r>
              <a:rPr lang="en-CA" sz="2600" dirty="0"/>
              <a:t>(United Declaration of Human Rights)</a:t>
            </a:r>
          </a:p>
          <a:p>
            <a:pPr marL="0" indent="0">
              <a:lnSpc>
                <a:spcPct val="100000"/>
              </a:lnSpc>
              <a:spcBef>
                <a:spcPts val="0"/>
              </a:spcBef>
              <a:buNone/>
            </a:pPr>
            <a:endParaRPr lang="en-CA" sz="1200" dirty="0"/>
          </a:p>
          <a:p>
            <a:pPr marL="0" indent="0">
              <a:lnSpc>
                <a:spcPct val="100000"/>
              </a:lnSpc>
              <a:spcBef>
                <a:spcPts val="0"/>
              </a:spcBef>
              <a:buNone/>
            </a:pPr>
            <a:r>
              <a:rPr lang="en-CA" sz="2700" dirty="0"/>
              <a:t>• </a:t>
            </a:r>
            <a:r>
              <a:rPr lang="en-CA" sz="2900" dirty="0"/>
              <a:t>1949: </a:t>
            </a:r>
            <a:r>
              <a:rPr lang="en-CA" sz="2900" dirty="0">
                <a:solidFill>
                  <a:schemeClr val="accent1">
                    <a:lumMod val="75000"/>
                  </a:schemeClr>
                </a:solidFill>
              </a:rPr>
              <a:t>NATO</a:t>
            </a:r>
            <a:r>
              <a:rPr lang="en-CA" sz="2900" dirty="0"/>
              <a:t> </a:t>
            </a:r>
            <a:r>
              <a:rPr lang="en-CA" sz="2600" dirty="0"/>
              <a:t>(North Atlantic Treaty Organization)</a:t>
            </a:r>
          </a:p>
          <a:p>
            <a:pPr marL="512763" indent="0">
              <a:lnSpc>
                <a:spcPct val="100000"/>
              </a:lnSpc>
              <a:spcBef>
                <a:spcPts val="0"/>
              </a:spcBef>
              <a:buNone/>
            </a:pPr>
            <a:r>
              <a:rPr lang="en-CA" sz="2700" dirty="0"/>
              <a:t>Is this </a:t>
            </a:r>
            <a:r>
              <a:rPr lang="en-CA" sz="2700" b="1" dirty="0"/>
              <a:t>alliance</a:t>
            </a:r>
            <a:r>
              <a:rPr lang="en-CA" sz="2700" dirty="0"/>
              <a:t> similar to those prior to WWI?</a:t>
            </a:r>
          </a:p>
          <a:p>
            <a:pPr marL="0" indent="0">
              <a:lnSpc>
                <a:spcPct val="100000"/>
              </a:lnSpc>
              <a:spcBef>
                <a:spcPts val="0"/>
              </a:spcBef>
              <a:buNone/>
            </a:pPr>
            <a:endParaRPr lang="en-CA" sz="1200" dirty="0"/>
          </a:p>
          <a:p>
            <a:pPr marL="0" indent="0">
              <a:lnSpc>
                <a:spcPct val="100000"/>
              </a:lnSpc>
              <a:spcBef>
                <a:spcPts val="0"/>
              </a:spcBef>
              <a:buNone/>
            </a:pPr>
            <a:r>
              <a:rPr lang="en-CA" sz="2900" dirty="0"/>
              <a:t>• 1949: U.S.S.R. develops an A-bomb</a:t>
            </a:r>
          </a:p>
          <a:p>
            <a:pPr marL="0" indent="0">
              <a:lnSpc>
                <a:spcPct val="100000"/>
              </a:lnSpc>
              <a:spcBef>
                <a:spcPts val="0"/>
              </a:spcBef>
              <a:buNone/>
            </a:pPr>
            <a:endParaRPr lang="en-CA" sz="27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6">
            <a:extLst>
              <a:ext uri="{28A0092B-C50C-407E-A947-70E740481C1C}">
                <a14:useLocalDpi xmlns:a14="http://schemas.microsoft.com/office/drawing/2010/main" val="0"/>
              </a:ext>
            </a:extLst>
          </a:blip>
          <a:srcRect l="29357" t="15536" r="26368"/>
          <a:stretch/>
        </p:blipFill>
        <p:spPr>
          <a:xfrm>
            <a:off x="7727325" y="645602"/>
            <a:ext cx="4275786" cy="6083690"/>
          </a:xfrm>
          <a:prstGeom prst="rect">
            <a:avLst/>
          </a:prstGeom>
          <a:ln w="31750">
            <a:solidFill>
              <a:srgbClr val="C00000"/>
            </a:solidFill>
          </a:ln>
        </p:spPr>
      </p:pic>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2522366" y="0"/>
            <a:ext cx="9669633" cy="65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4000" b="1" dirty="0">
                <a:solidFill>
                  <a:schemeClr val="accent1">
                    <a:lumMod val="75000"/>
                  </a:schemeClr>
                </a:solidFill>
                <a:latin typeface="+mj-lt"/>
              </a:rPr>
              <a:t>Key Post-WWII Developments: Cold War begins</a:t>
            </a:r>
            <a:endParaRPr lang="en-CA" sz="4000" dirty="0">
              <a:solidFill>
                <a:schemeClr val="accent1">
                  <a:lumMod val="75000"/>
                </a:schemeClr>
              </a:solidFill>
              <a:latin typeface="+mj-lt"/>
            </a:endParaRPr>
          </a:p>
        </p:txBody>
      </p:sp>
      <p:pic>
        <p:nvPicPr>
          <p:cNvPr id="5" name="Picture 4">
            <a:extLst>
              <a:ext uri="{FF2B5EF4-FFF2-40B4-BE49-F238E27FC236}">
                <a16:creationId xmlns:a16="http://schemas.microsoft.com/office/drawing/2014/main" id="{1ECB794E-C21A-4C26-BA0F-BC9C2B4393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4036" y="1108364"/>
            <a:ext cx="2425975" cy="2092036"/>
          </a:xfrm>
          <a:prstGeom prst="rect">
            <a:avLst/>
          </a:prstGeom>
        </p:spPr>
      </p:pic>
      <p:pic>
        <p:nvPicPr>
          <p:cNvPr id="2" name="Churchill Iron Curtain">
            <a:hlinkClick r:id="" action="ppaction://media"/>
            <a:extLst>
              <a:ext uri="{FF2B5EF4-FFF2-40B4-BE49-F238E27FC236}">
                <a16:creationId xmlns:a16="http://schemas.microsoft.com/office/drawing/2014/main" id="{7952ECD0-B46D-449F-B353-C603DDB4798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99836" y="738356"/>
            <a:ext cx="531813" cy="531813"/>
          </a:xfrm>
          <a:prstGeom prst="rect">
            <a:avLst/>
          </a:prstGeom>
        </p:spPr>
      </p:pic>
    </p:spTree>
    <p:extLst>
      <p:ext uri="{BB962C8B-B14F-4D97-AF65-F5344CB8AC3E}">
        <p14:creationId xmlns:p14="http://schemas.microsoft.com/office/powerpoint/2010/main" val="29328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7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348616" y="0"/>
            <a:ext cx="5494765" cy="701319"/>
          </a:xfrm>
        </p:spPr>
        <p:txBody>
          <a:bodyPr>
            <a:noAutofit/>
          </a:bodyPr>
          <a:lstStyle/>
          <a:p>
            <a:r>
              <a:rPr lang="en-CA" sz="4000" b="1" dirty="0">
                <a:solidFill>
                  <a:schemeClr val="accent1">
                    <a:lumMod val="75000"/>
                  </a:schemeClr>
                </a:solidFill>
              </a:rPr>
              <a:t>1950-53: The Korean War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7" y="80006"/>
            <a:ext cx="2278883" cy="477898"/>
          </a:xfrm>
          <a:prstGeom prst="rect">
            <a:avLst/>
          </a:prstGeom>
        </p:spPr>
      </p:pic>
      <p:pic>
        <p:nvPicPr>
          <p:cNvPr id="5" name="Picture 4">
            <a:extLst>
              <a:ext uri="{FF2B5EF4-FFF2-40B4-BE49-F238E27FC236}">
                <a16:creationId xmlns:a16="http://schemas.microsoft.com/office/drawing/2014/main" id="{12CFA8F6-896E-442B-BCAE-D5F863417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3" y="789017"/>
            <a:ext cx="12067113" cy="5956829"/>
          </a:xfrm>
          <a:prstGeom prst="rect">
            <a:avLst/>
          </a:prstGeom>
          <a:ln w="25400">
            <a:solidFill>
              <a:srgbClr val="C00000"/>
            </a:solidFill>
          </a:ln>
        </p:spPr>
      </p:pic>
    </p:spTree>
    <p:extLst>
      <p:ext uri="{BB962C8B-B14F-4D97-AF65-F5344CB8AC3E}">
        <p14:creationId xmlns:p14="http://schemas.microsoft.com/office/powerpoint/2010/main" val="88722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576945" y="58613"/>
            <a:ext cx="7038109" cy="716619"/>
          </a:xfrm>
        </p:spPr>
        <p:txBody>
          <a:bodyPr>
            <a:normAutofit fontScale="90000"/>
          </a:bodyPr>
          <a:lstStyle/>
          <a:p>
            <a:pPr algn="ctr"/>
            <a:r>
              <a:rPr lang="en-CA" b="1" dirty="0">
                <a:solidFill>
                  <a:schemeClr val="accent1">
                    <a:lumMod val="75000"/>
                  </a:schemeClr>
                </a:solidFill>
              </a:rPr>
              <a:t>1950-53: The Korean War</a:t>
            </a:r>
            <a:r>
              <a:rPr lang="en-CA" sz="3200" dirty="0">
                <a:solidFill>
                  <a:schemeClr val="accent1">
                    <a:lumMod val="75000"/>
                  </a:schemeClr>
                </a:solidFill>
              </a:rPr>
              <a:t> (cont’d)</a:t>
            </a:r>
            <a:endParaRPr lang="en-CA" dirty="0">
              <a:solidFill>
                <a:schemeClr val="accent1">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7" y="80006"/>
            <a:ext cx="2278883" cy="477898"/>
          </a:xfrm>
          <a:prstGeom prst="rect">
            <a:avLst/>
          </a:prstGeom>
        </p:spPr>
      </p:pic>
      <p:sp>
        <p:nvSpPr>
          <p:cNvPr id="6" name="Content Placeholder 2">
            <a:extLst>
              <a:ext uri="{FF2B5EF4-FFF2-40B4-BE49-F238E27FC236}">
                <a16:creationId xmlns:a16="http://schemas.microsoft.com/office/drawing/2014/main" id="{C3C81854-4A6D-4AC1-A9B3-D53961B33DC4}"/>
              </a:ext>
            </a:extLst>
          </p:cNvPr>
          <p:cNvSpPr txBox="1">
            <a:spLocks/>
          </p:cNvSpPr>
          <p:nvPr/>
        </p:nvSpPr>
        <p:spPr>
          <a:xfrm>
            <a:off x="0" y="740907"/>
            <a:ext cx="12192000" cy="591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000" dirty="0"/>
              <a:t>• After WWII, Korea was divided into North </a:t>
            </a:r>
            <a:r>
              <a:rPr lang="en-CA" sz="2600" dirty="0"/>
              <a:t>(China, U.S.S.R.) </a:t>
            </a:r>
            <a:r>
              <a:rPr lang="en-CA" sz="3000" dirty="0"/>
              <a:t>and South </a:t>
            </a:r>
            <a:r>
              <a:rPr lang="en-CA" sz="2600" dirty="0"/>
              <a:t>(U.S.)</a:t>
            </a:r>
            <a:r>
              <a:rPr lang="en-CA" sz="3000" dirty="0"/>
              <a:t>.</a:t>
            </a:r>
          </a:p>
          <a:p>
            <a:pPr marL="0" indent="0" algn="ctr">
              <a:lnSpc>
                <a:spcPct val="100000"/>
              </a:lnSpc>
              <a:spcBef>
                <a:spcPts val="0"/>
              </a:spcBef>
              <a:buNone/>
            </a:pPr>
            <a:r>
              <a:rPr lang="en-CA" sz="3000" dirty="0">
                <a:solidFill>
                  <a:schemeClr val="accent1">
                    <a:lumMod val="75000"/>
                  </a:schemeClr>
                </a:solidFill>
              </a:rPr>
              <a:t>Both Koreas wanted a unified country but under their own government.</a:t>
            </a:r>
          </a:p>
          <a:p>
            <a:pPr marL="0" indent="0">
              <a:lnSpc>
                <a:spcPct val="100000"/>
              </a:lnSpc>
              <a:spcBef>
                <a:spcPts val="0"/>
              </a:spcBef>
              <a:buNone/>
            </a:pPr>
            <a:endParaRPr lang="en-CA" sz="1400" dirty="0"/>
          </a:p>
          <a:p>
            <a:pPr marL="0" indent="0" defTabSz="515938">
              <a:lnSpc>
                <a:spcPct val="100000"/>
              </a:lnSpc>
              <a:spcBef>
                <a:spcPts val="0"/>
              </a:spcBef>
              <a:buNone/>
            </a:pPr>
            <a:r>
              <a:rPr lang="en-CA" sz="3000" dirty="0"/>
              <a:t>• </a:t>
            </a:r>
            <a:r>
              <a:rPr lang="en-CA" sz="3000" b="1" dirty="0">
                <a:solidFill>
                  <a:schemeClr val="accent1">
                    <a:lumMod val="75000"/>
                  </a:schemeClr>
                </a:solidFill>
              </a:rPr>
              <a:t>27,000 Canadians served in Korea</a:t>
            </a:r>
            <a:r>
              <a:rPr lang="en-CA" sz="3000" dirty="0"/>
              <a:t>: 516 died, over 1,200 were wounded</a:t>
            </a:r>
          </a:p>
          <a:p>
            <a:pPr marL="0" indent="0">
              <a:lnSpc>
                <a:spcPct val="100000"/>
              </a:lnSpc>
              <a:spcBef>
                <a:spcPts val="0"/>
              </a:spcBef>
              <a:buNone/>
            </a:pPr>
            <a:endParaRPr lang="en-CA" sz="800" dirty="0"/>
          </a:p>
          <a:p>
            <a:pPr marL="0" indent="0">
              <a:lnSpc>
                <a:spcPct val="100000"/>
              </a:lnSpc>
              <a:spcBef>
                <a:spcPts val="0"/>
              </a:spcBef>
              <a:buNone/>
              <a:tabLst>
                <a:tab pos="290513" algn="l"/>
              </a:tabLst>
            </a:pPr>
            <a:r>
              <a:rPr lang="en-CA" sz="3000" dirty="0"/>
              <a:t>	- Canadian Army Special Force (CASF), aka 25</a:t>
            </a:r>
            <a:r>
              <a:rPr lang="en-CA" sz="3000" baseline="30000" dirty="0"/>
              <a:t>th</a:t>
            </a:r>
            <a:r>
              <a:rPr lang="en-CA" sz="3000" dirty="0"/>
              <a:t> Canadian Infantry BG</a:t>
            </a:r>
          </a:p>
          <a:p>
            <a:pPr marL="0" indent="0">
              <a:lnSpc>
                <a:spcPct val="100000"/>
              </a:lnSpc>
              <a:spcBef>
                <a:spcPts val="0"/>
              </a:spcBef>
              <a:buNone/>
            </a:pPr>
            <a:endParaRPr lang="en-CA" sz="800" dirty="0"/>
          </a:p>
          <a:p>
            <a:pPr marL="0" indent="0" defTabSz="290513">
              <a:lnSpc>
                <a:spcPct val="100000"/>
              </a:lnSpc>
              <a:spcBef>
                <a:spcPts val="0"/>
              </a:spcBef>
              <a:buNone/>
            </a:pPr>
            <a:r>
              <a:rPr lang="en-CA" sz="3000" dirty="0"/>
              <a:t>	- 3 Destroyers: </a:t>
            </a:r>
            <a:r>
              <a:rPr lang="en-CA" sz="3000" i="1" dirty="0"/>
              <a:t>HMCS Athabascan</a:t>
            </a:r>
            <a:r>
              <a:rPr lang="en-CA" sz="3000" dirty="0"/>
              <a:t>, </a:t>
            </a:r>
            <a:r>
              <a:rPr lang="en-CA" sz="3000" i="1" dirty="0"/>
              <a:t>Cayuga</a:t>
            </a:r>
            <a:r>
              <a:rPr lang="en-CA" sz="3000" dirty="0"/>
              <a:t>, and </a:t>
            </a:r>
            <a:r>
              <a:rPr lang="en-CA" sz="3000" i="1" dirty="0"/>
              <a:t>Sioux</a:t>
            </a:r>
            <a:r>
              <a:rPr lang="en-CA" sz="3000" dirty="0"/>
              <a:t>, and</a:t>
            </a:r>
          </a:p>
          <a:p>
            <a:pPr marL="346075" indent="0">
              <a:lnSpc>
                <a:spcPct val="100000"/>
              </a:lnSpc>
              <a:spcBef>
                <a:spcPts val="0"/>
              </a:spcBef>
              <a:buNone/>
            </a:pPr>
            <a:r>
              <a:rPr lang="en-CA" sz="3000" dirty="0"/>
              <a:t>later </a:t>
            </a:r>
            <a:r>
              <a:rPr lang="en-CA" sz="3000" i="1" dirty="0"/>
              <a:t>Crusader</a:t>
            </a:r>
            <a:r>
              <a:rPr lang="en-CA" sz="3000" dirty="0"/>
              <a:t>, </a:t>
            </a:r>
            <a:r>
              <a:rPr lang="en-CA" sz="3000" i="1" dirty="0"/>
              <a:t>Huron</a:t>
            </a:r>
            <a:r>
              <a:rPr lang="en-CA" sz="3000" dirty="0"/>
              <a:t>, </a:t>
            </a:r>
            <a:r>
              <a:rPr lang="en-CA" sz="3000" i="1" dirty="0"/>
              <a:t>Iroquois</a:t>
            </a:r>
            <a:r>
              <a:rPr lang="en-CA" sz="3000" dirty="0"/>
              <a:t>, </a:t>
            </a:r>
            <a:r>
              <a:rPr lang="en-CA" sz="3000" i="1" dirty="0"/>
              <a:t>Nootka</a:t>
            </a:r>
            <a:r>
              <a:rPr lang="en-CA" sz="3000" dirty="0"/>
              <a:t>, and </a:t>
            </a:r>
            <a:r>
              <a:rPr lang="en-CA" sz="3000" i="1" dirty="0"/>
              <a:t>Haida</a:t>
            </a:r>
            <a:r>
              <a:rPr lang="en-CA" sz="3000" dirty="0"/>
              <a:t> were cycled through as part of the “Trainbusters Club” </a:t>
            </a:r>
          </a:p>
          <a:p>
            <a:pPr marL="0" indent="0">
              <a:lnSpc>
                <a:spcPct val="100000"/>
              </a:lnSpc>
              <a:spcBef>
                <a:spcPts val="0"/>
              </a:spcBef>
              <a:buNone/>
            </a:pPr>
            <a:endParaRPr lang="en-CA" sz="800" dirty="0"/>
          </a:p>
          <a:p>
            <a:pPr marL="0" indent="0" defTabSz="290513">
              <a:lnSpc>
                <a:spcPct val="100000"/>
              </a:lnSpc>
              <a:spcBef>
                <a:spcPts val="0"/>
              </a:spcBef>
              <a:buNone/>
            </a:pPr>
            <a:r>
              <a:rPr lang="en-CA" sz="3000" dirty="0"/>
              <a:t>	- No. 426 “Thunderbird” Sqn.</a:t>
            </a:r>
          </a:p>
          <a:p>
            <a:pPr marL="0" indent="0">
              <a:lnSpc>
                <a:spcPct val="100000"/>
              </a:lnSpc>
              <a:spcBef>
                <a:spcPts val="0"/>
              </a:spcBef>
              <a:buNone/>
            </a:pPr>
            <a:endParaRPr lang="en-CA" sz="1400" dirty="0"/>
          </a:p>
          <a:p>
            <a:pPr marL="0" indent="0">
              <a:lnSpc>
                <a:spcPct val="100000"/>
              </a:lnSpc>
              <a:spcBef>
                <a:spcPts val="0"/>
              </a:spcBef>
              <a:buNone/>
            </a:pPr>
            <a:endParaRPr lang="en-CA" sz="1400" dirty="0"/>
          </a:p>
          <a:p>
            <a:pPr marL="0" indent="0">
              <a:lnSpc>
                <a:spcPct val="100000"/>
              </a:lnSpc>
              <a:spcBef>
                <a:spcPts val="0"/>
              </a:spcBef>
              <a:buNone/>
            </a:pPr>
            <a:r>
              <a:rPr lang="en-CA" sz="3000" dirty="0"/>
              <a:t>• 1953 (July)- </a:t>
            </a:r>
            <a:r>
              <a:rPr lang="en-CA" sz="3000" dirty="0">
                <a:solidFill>
                  <a:schemeClr val="accent1">
                    <a:lumMod val="75000"/>
                  </a:schemeClr>
                </a:solidFill>
              </a:rPr>
              <a:t>WAR ENDS. </a:t>
            </a:r>
          </a:p>
          <a:p>
            <a:pPr marL="0" indent="0">
              <a:lnSpc>
                <a:spcPct val="100000"/>
              </a:lnSpc>
              <a:spcBef>
                <a:spcPts val="0"/>
              </a:spcBef>
              <a:buNone/>
            </a:pPr>
            <a:r>
              <a:rPr lang="en-CA" sz="3000" dirty="0">
                <a:solidFill>
                  <a:schemeClr val="accent1">
                    <a:lumMod val="75000"/>
                  </a:schemeClr>
                </a:solidFill>
              </a:rPr>
              <a:t>  DMZ created near 38</a:t>
            </a:r>
            <a:r>
              <a:rPr lang="en-CA" sz="3000" baseline="30000" dirty="0">
                <a:solidFill>
                  <a:schemeClr val="accent1">
                    <a:lumMod val="75000"/>
                  </a:schemeClr>
                </a:solidFill>
              </a:rPr>
              <a:t>th</a:t>
            </a:r>
            <a:r>
              <a:rPr lang="en-CA" sz="3000" dirty="0">
                <a:solidFill>
                  <a:schemeClr val="accent1">
                    <a:lumMod val="75000"/>
                  </a:schemeClr>
                </a:solidFill>
              </a:rPr>
              <a:t> parallel.</a:t>
            </a:r>
          </a:p>
        </p:txBody>
      </p:sp>
      <p:pic>
        <p:nvPicPr>
          <p:cNvPr id="3" name="Picture 2">
            <a:extLst>
              <a:ext uri="{FF2B5EF4-FFF2-40B4-BE49-F238E27FC236}">
                <a16:creationId xmlns:a16="http://schemas.microsoft.com/office/drawing/2014/main" id="{ED631096-F219-4954-919F-8B12364F785D}"/>
              </a:ext>
            </a:extLst>
          </p:cNvPr>
          <p:cNvPicPr>
            <a:picLocks noChangeAspect="1"/>
          </p:cNvPicPr>
          <p:nvPr/>
        </p:nvPicPr>
        <p:blipFill rotWithShape="1">
          <a:blip r:embed="rId4">
            <a:extLst>
              <a:ext uri="{28A0092B-C50C-407E-A947-70E740481C1C}">
                <a14:useLocalDpi xmlns:a14="http://schemas.microsoft.com/office/drawing/2010/main" val="0"/>
              </a:ext>
            </a:extLst>
          </a:blip>
          <a:srcRect t="7536" b="12693"/>
          <a:stretch/>
        </p:blipFill>
        <p:spPr>
          <a:xfrm>
            <a:off x="5291489" y="4072568"/>
            <a:ext cx="6796503" cy="2584325"/>
          </a:xfrm>
          <a:prstGeom prst="rect">
            <a:avLst/>
          </a:prstGeom>
          <a:ln w="25400">
            <a:solidFill>
              <a:srgbClr val="C00000"/>
            </a:solidFill>
          </a:ln>
        </p:spPr>
      </p:pic>
    </p:spTree>
    <p:extLst>
      <p:ext uri="{BB962C8B-B14F-4D97-AF65-F5344CB8AC3E}">
        <p14:creationId xmlns:p14="http://schemas.microsoft.com/office/powerpoint/2010/main" val="186874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1513025" y="6300786"/>
            <a:ext cx="3139100" cy="5645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000" dirty="0"/>
              <a:t>• 1953: Stalin dies</a:t>
            </a:r>
          </a:p>
        </p:txBody>
      </p:sp>
      <p:sp>
        <p:nvSpPr>
          <p:cNvPr id="8" name="Content Placeholder 2">
            <a:extLst>
              <a:ext uri="{FF2B5EF4-FFF2-40B4-BE49-F238E27FC236}">
                <a16:creationId xmlns:a16="http://schemas.microsoft.com/office/drawing/2014/main" id="{010893D8-D2C1-45B5-9741-C63527621B38}"/>
              </a:ext>
            </a:extLst>
          </p:cNvPr>
          <p:cNvSpPr txBox="1">
            <a:spLocks/>
          </p:cNvSpPr>
          <p:nvPr/>
        </p:nvSpPr>
        <p:spPr>
          <a:xfrm>
            <a:off x="5382680" y="6315881"/>
            <a:ext cx="5459443" cy="537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3000" dirty="0"/>
              <a:t>• 1955: Warsaw Pact (</a:t>
            </a:r>
            <a:r>
              <a:rPr lang="en-CA" sz="3000" b="1" dirty="0"/>
              <a:t>alliance</a:t>
            </a:r>
            <a:r>
              <a:rPr lang="en-CA" sz="3000" dirty="0"/>
              <a:t>)</a:t>
            </a:r>
          </a:p>
        </p:txBody>
      </p:sp>
      <p:pic>
        <p:nvPicPr>
          <p:cNvPr id="10" name="Picture 9">
            <a:extLst>
              <a:ext uri="{FF2B5EF4-FFF2-40B4-BE49-F238E27FC236}">
                <a16:creationId xmlns:a16="http://schemas.microsoft.com/office/drawing/2014/main" id="{C8150D18-7A81-4989-9BCB-9A436A4A2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025" y="480882"/>
            <a:ext cx="9165945" cy="5350620"/>
          </a:xfrm>
          <a:prstGeom prst="rect">
            <a:avLst/>
          </a:prstGeom>
          <a:ln w="31750">
            <a:solidFill>
              <a:srgbClr val="C00000"/>
            </a:solidFill>
          </a:ln>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rotWithShape="1">
          <a:blip r:embed="rId4">
            <a:extLst>
              <a:ext uri="{28A0092B-C50C-407E-A947-70E740481C1C}">
                <a14:useLocalDpi xmlns:a14="http://schemas.microsoft.com/office/drawing/2010/main" val="0"/>
              </a:ext>
            </a:extLst>
          </a:blip>
          <a:srcRect t="13356" b="13626"/>
          <a:stretch/>
        </p:blipFill>
        <p:spPr>
          <a:xfrm>
            <a:off x="1513025" y="16598"/>
            <a:ext cx="9165945" cy="6296127"/>
          </a:xfrm>
          <a:prstGeom prst="rect">
            <a:avLst/>
          </a:prstGeom>
          <a:ln w="31750">
            <a:solidFill>
              <a:srgbClr val="C00000"/>
            </a:solidFill>
          </a:ln>
        </p:spPr>
      </p:pic>
    </p:spTree>
    <p:extLst>
      <p:ext uri="{BB962C8B-B14F-4D97-AF65-F5344CB8AC3E}">
        <p14:creationId xmlns:p14="http://schemas.microsoft.com/office/powerpoint/2010/main" val="204453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E0534F3AD0864CB7941310AFCC6F71" ma:contentTypeVersion="12" ma:contentTypeDescription="Create a new document." ma:contentTypeScope="" ma:versionID="0a3a8d3fba2988ffa96884630b8f048b">
  <xsd:schema xmlns:xsd="http://www.w3.org/2001/XMLSchema" xmlns:xs="http://www.w3.org/2001/XMLSchema" xmlns:p="http://schemas.microsoft.com/office/2006/metadata/properties" xmlns:ns2="d613c392-4471-480c-bc9b-ac3ed924c449" xmlns:ns3="a426c755-6ee2-40e2-9243-0b3cad262ef6" targetNamespace="http://schemas.microsoft.com/office/2006/metadata/properties" ma:root="true" ma:fieldsID="3006d007e2d83121175a8918a9b1a9a9" ns2:_="" ns3:_="">
    <xsd:import namespace="d613c392-4471-480c-bc9b-ac3ed924c449"/>
    <xsd:import namespace="a426c755-6ee2-40e2-9243-0b3cad262e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3c392-4471-480c-bc9b-ac3ed924c4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26c755-6ee2-40e2-9243-0b3cad262ef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603770-E027-4895-B247-3E545C175AD0}"/>
</file>

<file path=customXml/itemProps2.xml><?xml version="1.0" encoding="utf-8"?>
<ds:datastoreItem xmlns:ds="http://schemas.openxmlformats.org/officeDocument/2006/customXml" ds:itemID="{02B95FDE-B065-4029-9E52-DE0B4F728D0D}">
  <ds:schemaRefs>
    <ds:schemaRef ds:uri="http://schemas.microsoft.com/sharepoint/v3/contenttype/forms"/>
  </ds:schemaRefs>
</ds:datastoreItem>
</file>

<file path=customXml/itemProps3.xml><?xml version="1.0" encoding="utf-8"?>
<ds:datastoreItem xmlns:ds="http://schemas.openxmlformats.org/officeDocument/2006/customXml" ds:itemID="{C277CFC4-C587-4AE0-A5C1-46ABA18DEC42}">
  <ds:schemaRefs>
    <ds:schemaRef ds:uri="http://purl.org/dc/elements/1.1/"/>
    <ds:schemaRef ds:uri="d613c392-4471-480c-bc9b-ac3ed924c449"/>
    <ds:schemaRef ds:uri="http://purl.org/dc/dcmitype/"/>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a426c755-6ee2-40e2-9243-0b3cad262ef6"/>
  </ds:schemaRefs>
</ds:datastoreItem>
</file>

<file path=docProps/app.xml><?xml version="1.0" encoding="utf-8"?>
<Properties xmlns="http://schemas.openxmlformats.org/officeDocument/2006/extended-properties" xmlns:vt="http://schemas.openxmlformats.org/officeDocument/2006/docPropsVTypes">
  <TotalTime>8094</TotalTime>
  <Words>3106</Words>
  <Application>Microsoft Office PowerPoint</Application>
  <PresentationFormat>Widescreen</PresentationFormat>
  <Paragraphs>329</Paragraphs>
  <Slides>26</Slides>
  <Notes>26</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1950-53: The Korean War</vt:lpstr>
      <vt:lpstr>1950-53: The Korean War (cont’d)</vt:lpstr>
      <vt:lpstr>PowerPoint Presentation</vt:lpstr>
      <vt:lpstr>1956: The Suez Crisis</vt:lpstr>
      <vt:lpstr>PowerPoint Presentation</vt:lpstr>
      <vt:lpstr>1958: AVRO Arrow vs. BOMARC Missiles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Valour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Valour Canada - PPT Template</dc:title>
  <dc:creator>Peter J. Boyle</dc:creator>
  <cp:lastModifiedBy>CMMS</cp:lastModifiedBy>
  <cp:revision>124</cp:revision>
  <cp:lastPrinted>2016-04-18T21:19:02Z</cp:lastPrinted>
  <dcterms:created xsi:type="dcterms:W3CDTF">2016-01-26T15:27:35Z</dcterms:created>
  <dcterms:modified xsi:type="dcterms:W3CDTF">2020-02-27T17:12:55Z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0x010100C7E0534F3AD0864CB7941310AFCC6F71</vt:lpwstr>
  </property>
</Properties>
</file>