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57" r:id="rId6"/>
    <p:sldId id="339" r:id="rId7"/>
    <p:sldId id="345" r:id="rId8"/>
    <p:sldId id="346" r:id="rId9"/>
    <p:sldId id="262" r:id="rId10"/>
    <p:sldId id="340" r:id="rId11"/>
    <p:sldId id="309" r:id="rId12"/>
    <p:sldId id="349" r:id="rId13"/>
    <p:sldId id="341" r:id="rId14"/>
    <p:sldId id="350" r:id="rId15"/>
    <p:sldId id="343" r:id="rId16"/>
    <p:sldId id="347" r:id="rId17"/>
    <p:sldId id="344" r:id="rId18"/>
    <p:sldId id="348" r:id="rId19"/>
    <p:sldId id="351" r:id="rId20"/>
    <p:sldId id="336" r:id="rId21"/>
    <p:sldId id="338" r:id="rId22"/>
    <p:sldId id="292" r:id="rId23"/>
    <p:sldId id="354" r:id="rId24"/>
    <p:sldId id="306" r:id="rId25"/>
    <p:sldId id="32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8D8"/>
    <a:srgbClr val="D2F232"/>
    <a:srgbClr val="C20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6" autoAdjust="0"/>
    <p:restoredTop sz="76130" autoAdjust="0"/>
  </p:normalViewPr>
  <p:slideViewPr>
    <p:cSldViewPr snapToGrid="0">
      <p:cViewPr varScale="1">
        <p:scale>
          <a:sx n="46" d="100"/>
          <a:sy n="46" d="100"/>
        </p:scale>
        <p:origin x="922" y="26"/>
      </p:cViewPr>
      <p:guideLst/>
    </p:cSldViewPr>
  </p:slideViewPr>
  <p:outlineViewPr>
    <p:cViewPr>
      <p:scale>
        <a:sx n="33" d="100"/>
        <a:sy n="33" d="100"/>
      </p:scale>
      <p:origin x="0" y="-36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71D81C-86D0-4D0F-A89F-225EC27F0467}" type="datetimeFigureOut">
              <a:rPr lang="en-CA" smtClean="0"/>
              <a:t>2020-02-28</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96D020-A858-489E-B360-64D37003B5E8}" type="slidenum">
              <a:rPr lang="en-CA" smtClean="0"/>
              <a:t>‹#›</a:t>
            </a:fld>
            <a:endParaRPr lang="en-CA" dirty="0"/>
          </a:p>
        </p:txBody>
      </p:sp>
    </p:spTree>
    <p:extLst>
      <p:ext uri="{BB962C8B-B14F-4D97-AF65-F5344CB8AC3E}">
        <p14:creationId xmlns:p14="http://schemas.microsoft.com/office/powerpoint/2010/main" val="264430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AA6123-D29F-4396-BD2F-AF8A76E08F8E}" type="datetimeFigureOut">
              <a:rPr lang="en-CA" smtClean="0"/>
              <a:t>2020-02-28</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CD7902F-DEA6-4DE7-8CE4-77C711B7CF5C}" type="slidenum">
              <a:rPr lang="en-CA" smtClean="0"/>
              <a:t>‹#›</a:t>
            </a:fld>
            <a:endParaRPr lang="en-CA" dirty="0"/>
          </a:p>
        </p:txBody>
      </p:sp>
    </p:spTree>
    <p:extLst>
      <p:ext uri="{BB962C8B-B14F-4D97-AF65-F5344CB8AC3E}">
        <p14:creationId xmlns:p14="http://schemas.microsoft.com/office/powerpoint/2010/main" val="336774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none" dirty="0"/>
              <a:t>= Prompt the student to look at the map and </a:t>
            </a:r>
            <a:r>
              <a:rPr lang="en-CA" b="1" u="none" dirty="0"/>
              <a:t>ask</a:t>
            </a:r>
            <a:r>
              <a:rPr lang="en-CA" dirty="0"/>
              <a:t>: What can you say about Afghanistan from looking at this map?</a:t>
            </a:r>
          </a:p>
          <a:p>
            <a:r>
              <a:rPr lang="en-CA" u="none" dirty="0"/>
              <a:t>= Population</a:t>
            </a:r>
            <a:r>
              <a:rPr lang="en-CA" dirty="0"/>
              <a:t>: 36 million, like Canada</a:t>
            </a:r>
          </a:p>
          <a:p>
            <a:pPr marL="0" indent="0">
              <a:buFontTx/>
              <a:buNone/>
            </a:pPr>
            <a:r>
              <a:rPr lang="en-CA" dirty="0"/>
              <a:t>  &gt;Key takeaways:</a:t>
            </a:r>
          </a:p>
          <a:p>
            <a:pPr marL="0" indent="0">
              <a:buFontTx/>
              <a:buNone/>
            </a:pPr>
            <a:r>
              <a:rPr lang="en-CA" dirty="0"/>
              <a:t>    A- land-locked (no sea ports), </a:t>
            </a:r>
          </a:p>
          <a:p>
            <a:pPr marL="0" indent="0">
              <a:buFontTx/>
              <a:buNone/>
            </a:pPr>
            <a:r>
              <a:rPr lang="en-CA" dirty="0"/>
              <a:t>    B- many ‘Stans’ surrounding, especially to the north (Russia/USSR? Poverty?)</a:t>
            </a:r>
          </a:p>
          <a:p>
            <a:pPr marL="0" indent="0">
              <a:buFontTx/>
              <a:buNone/>
            </a:pPr>
            <a:r>
              <a:rPr lang="en-CA" dirty="0"/>
              <a:t>    C- central part of south Asia</a:t>
            </a:r>
          </a:p>
        </p:txBody>
      </p:sp>
      <p:sp>
        <p:nvSpPr>
          <p:cNvPr id="4" name="Slide Number Placeholder 3"/>
          <p:cNvSpPr>
            <a:spLocks noGrp="1"/>
          </p:cNvSpPr>
          <p:nvPr>
            <p:ph type="sldNum" sz="quarter" idx="10"/>
          </p:nvPr>
        </p:nvSpPr>
        <p:spPr/>
        <p:txBody>
          <a:bodyPr/>
          <a:lstStyle/>
          <a:p>
            <a:fld id="{4CD7902F-DEA6-4DE7-8CE4-77C711B7CF5C}" type="slidenum">
              <a:rPr lang="en-CA" smtClean="0"/>
              <a:t>1</a:t>
            </a:fld>
            <a:endParaRPr lang="en-CA" dirty="0"/>
          </a:p>
        </p:txBody>
      </p:sp>
    </p:spTree>
    <p:extLst>
      <p:ext uri="{BB962C8B-B14F-4D97-AF65-F5344CB8AC3E}">
        <p14:creationId xmlns:p14="http://schemas.microsoft.com/office/powerpoint/2010/main" val="193699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JTF2: There was no confirmation of JTF2’s combat involvement until an ‘embarrassing’ picture was published showing soldiers escorting Taliban prisoners.</a:t>
            </a:r>
          </a:p>
          <a:p>
            <a:r>
              <a:rPr lang="en-US" dirty="0"/>
              <a:t>= Operation APOLLO – to assist and support US-led operations </a:t>
            </a:r>
          </a:p>
          <a:p>
            <a:endParaRPr lang="en-US" b="1" dirty="0"/>
          </a:p>
          <a:p>
            <a:r>
              <a:rPr lang="en-US" b="1" dirty="0"/>
              <a:t>Image</a:t>
            </a:r>
            <a:r>
              <a:rPr lang="en-US" dirty="0"/>
              <a:t>: </a:t>
            </a:r>
            <a:r>
              <a:rPr lang="en-CA" dirty="0"/>
              <a:t> May 2002, a member of 3 PPCLI, sits atop his pack after disembarking from a U.S. Chinook helicopter in Tora Bora in eastern Afghanistan. (Credit: The Canadian Press) </a:t>
            </a:r>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10</a:t>
            </a:fld>
            <a:endParaRPr lang="en-CA" dirty="0"/>
          </a:p>
        </p:txBody>
      </p:sp>
    </p:spTree>
    <p:extLst>
      <p:ext uri="{BB962C8B-B14F-4D97-AF65-F5344CB8AC3E}">
        <p14:creationId xmlns:p14="http://schemas.microsoft.com/office/powerpoint/2010/main" val="35522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Recent History of Afghanistan</a:t>
            </a:r>
          </a:p>
          <a:p>
            <a:r>
              <a:rPr lang="en-US" dirty="0"/>
              <a:t>  &gt; </a:t>
            </a:r>
            <a:r>
              <a:rPr lang="en-US" u="sng" dirty="0"/>
              <a:t>War</a:t>
            </a:r>
            <a:r>
              <a:rPr lang="en-US" dirty="0"/>
              <a:t> + recent civil and Soviet-Afghan;                                              &gt; </a:t>
            </a:r>
            <a:r>
              <a:rPr lang="en-US" u="sng" dirty="0"/>
              <a:t>Poverty</a:t>
            </a:r>
            <a:r>
              <a:rPr lang="en-US" dirty="0"/>
              <a:t>: lack of clean </a:t>
            </a:r>
            <a:r>
              <a:rPr lang="en-US" dirty="0" err="1"/>
              <a:t>water+food</a:t>
            </a:r>
            <a:r>
              <a:rPr lang="en-US" dirty="0"/>
              <a:t>;</a:t>
            </a:r>
          </a:p>
          <a:p>
            <a:r>
              <a:rPr lang="en-US" dirty="0"/>
              <a:t>  &gt; </a:t>
            </a:r>
            <a:r>
              <a:rPr lang="en-US" u="sng" dirty="0"/>
              <a:t>Corruption</a:t>
            </a:r>
            <a:r>
              <a:rPr lang="en-US" dirty="0"/>
              <a:t> in communities, gov, police, military (i.e. widespread);  &gt; </a:t>
            </a:r>
            <a:r>
              <a:rPr lang="en-US" u="sng" dirty="0"/>
              <a:t>Distrust</a:t>
            </a:r>
            <a:r>
              <a:rPr lang="en-US" dirty="0"/>
              <a:t> of foreigners: they never stick around and finish the job;</a:t>
            </a:r>
          </a:p>
          <a:p>
            <a:r>
              <a:rPr lang="en-US" dirty="0"/>
              <a:t>  &gt; </a:t>
            </a:r>
            <a:r>
              <a:rPr lang="en-US" u="sng" dirty="0"/>
              <a:t>NATO airstrikes</a:t>
            </a:r>
            <a:r>
              <a:rPr lang="en-US" dirty="0"/>
              <a:t>: displace 80,000 Afghans (i.e. internal refugees)     </a:t>
            </a:r>
            <a:r>
              <a:rPr lang="en-US" b="1" dirty="0"/>
              <a:t>&gt; </a:t>
            </a:r>
            <a:r>
              <a:rPr lang="en-US" b="1" u="sng" dirty="0"/>
              <a:t>Opium Production</a:t>
            </a:r>
            <a:r>
              <a:rPr lang="en-US" b="0" u="none" dirty="0"/>
              <a:t> </a:t>
            </a:r>
            <a:r>
              <a:rPr lang="en-US" b="0" dirty="0"/>
              <a:t>(Explain image)</a:t>
            </a:r>
          </a:p>
          <a:p>
            <a:r>
              <a:rPr lang="en-US" b="1" dirty="0"/>
              <a:t>Image</a:t>
            </a:r>
            <a:r>
              <a:rPr lang="en-US" dirty="0"/>
              <a:t>: </a:t>
            </a:r>
            <a:r>
              <a:rPr lang="en-CA" dirty="0"/>
              <a:t> Opium production 2005-07. Note (i) that two largest producing areas are Canadian patrolled provinces, and (ii) </a:t>
            </a:r>
            <a:r>
              <a:rPr lang="en-CA" u="sng" dirty="0"/>
              <a:t>Red</a:t>
            </a:r>
            <a:r>
              <a:rPr lang="en-CA" dirty="0"/>
              <a:t>=strong </a:t>
            </a:r>
            <a:r>
              <a:rPr lang="en-CA" dirty="0" err="1"/>
              <a:t>incr</a:t>
            </a:r>
            <a:r>
              <a:rPr lang="en-CA" dirty="0"/>
              <a:t>, </a:t>
            </a:r>
            <a:r>
              <a:rPr lang="en-CA" u="sng" dirty="0"/>
              <a:t>Orange</a:t>
            </a:r>
            <a:r>
              <a:rPr lang="en-CA" dirty="0"/>
              <a:t>= </a:t>
            </a:r>
            <a:r>
              <a:rPr lang="en-CA" dirty="0" err="1"/>
              <a:t>incr</a:t>
            </a:r>
            <a:r>
              <a:rPr lang="en-CA" dirty="0"/>
              <a:t>, </a:t>
            </a:r>
            <a:r>
              <a:rPr lang="en-CA" u="sng" dirty="0"/>
              <a:t>Yellow</a:t>
            </a:r>
            <a:r>
              <a:rPr lang="en-CA" dirty="0"/>
              <a:t>=stable, </a:t>
            </a:r>
            <a:r>
              <a:rPr lang="en-CA" u="sng" dirty="0"/>
              <a:t>Light Green</a:t>
            </a:r>
            <a:r>
              <a:rPr lang="en-CA" dirty="0"/>
              <a:t>=</a:t>
            </a:r>
            <a:r>
              <a:rPr lang="en-CA" dirty="0" err="1"/>
              <a:t>decr</a:t>
            </a:r>
            <a:r>
              <a:rPr lang="en-CA" dirty="0"/>
              <a:t>, </a:t>
            </a:r>
            <a:r>
              <a:rPr lang="en-CA" u="sng" dirty="0"/>
              <a:t>Dark Green</a:t>
            </a:r>
            <a:r>
              <a:rPr lang="en-CA" dirty="0"/>
              <a:t>=strong </a:t>
            </a:r>
            <a:r>
              <a:rPr lang="en-CA" dirty="0" err="1"/>
              <a:t>decr</a:t>
            </a:r>
            <a:r>
              <a:rPr lang="en-CA" dirty="0"/>
              <a:t>. (Credit: whitehousedrugpolicy.gov) </a:t>
            </a:r>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11</a:t>
            </a:fld>
            <a:endParaRPr lang="en-CA" dirty="0"/>
          </a:p>
        </p:txBody>
      </p:sp>
    </p:spTree>
    <p:extLst>
      <p:ext uri="{BB962C8B-B14F-4D97-AF65-F5344CB8AC3E}">
        <p14:creationId xmlns:p14="http://schemas.microsoft.com/office/powerpoint/2010/main" val="373623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ATHENA (Kabul); ARCHER (Kandahar); MOUNTAIN THRUST (south/southeastern Afghanistan); MEDUSA (Kandahar/</a:t>
            </a:r>
            <a:r>
              <a:rPr lang="en-US" dirty="0" err="1"/>
              <a:t>Panjwaii</a:t>
            </a:r>
            <a:r>
              <a:rPr lang="en-US" dirty="0"/>
              <a:t>)</a:t>
            </a:r>
          </a:p>
          <a:p>
            <a:r>
              <a:rPr lang="en-US" dirty="0"/>
              <a:t>= </a:t>
            </a:r>
            <a:r>
              <a:rPr lang="en-US" dirty="0" err="1"/>
              <a:t>RCR</a:t>
            </a:r>
            <a:r>
              <a:rPr lang="en-US" dirty="0"/>
              <a:t> (Royal Canadian Regiment); </a:t>
            </a:r>
            <a:r>
              <a:rPr lang="en-US" dirty="0" err="1"/>
              <a:t>LdSH</a:t>
            </a:r>
            <a:r>
              <a:rPr lang="en-US" dirty="0"/>
              <a:t> (Lord Strathcona’s Horse Regiment); R22R (Van </a:t>
            </a:r>
            <a:r>
              <a:rPr lang="en-US" dirty="0" err="1"/>
              <a:t>Doos</a:t>
            </a:r>
            <a:r>
              <a:rPr lang="en-US" dirty="0"/>
              <a:t>); </a:t>
            </a:r>
            <a:r>
              <a:rPr lang="en-US" dirty="0" err="1"/>
              <a:t>CMBG</a:t>
            </a:r>
            <a:r>
              <a:rPr lang="en-US" dirty="0"/>
              <a:t> (Canadian Mechanized Brigade Group)</a:t>
            </a:r>
          </a:p>
          <a:p>
            <a:r>
              <a:rPr lang="en-US" dirty="0"/>
              <a:t>= </a:t>
            </a:r>
            <a:r>
              <a:rPr lang="en-US" dirty="0" err="1"/>
              <a:t>KPRT</a:t>
            </a:r>
            <a:r>
              <a:rPr lang="en-US" dirty="0"/>
              <a:t> helps meet 3D goals (Defense, Diplomacy, Development)</a:t>
            </a:r>
          </a:p>
          <a:p>
            <a:endParaRPr lang="en-US" b="1" u="none" dirty="0"/>
          </a:p>
          <a:p>
            <a:r>
              <a:rPr lang="en-US" b="1" u="none" dirty="0"/>
              <a:t>Image</a:t>
            </a:r>
            <a:r>
              <a:rPr lang="en-US" dirty="0"/>
              <a:t>: </a:t>
            </a:r>
            <a:r>
              <a:rPr lang="en-CA" dirty="0"/>
              <a:t>Soldiers conduct operations in the Panjwai district. (Credit: Canadian Forces)</a:t>
            </a:r>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12</a:t>
            </a:fld>
            <a:endParaRPr lang="en-CA" dirty="0"/>
          </a:p>
        </p:txBody>
      </p:sp>
    </p:spTree>
    <p:extLst>
      <p:ext uri="{BB962C8B-B14F-4D97-AF65-F5344CB8AC3E}">
        <p14:creationId xmlns:p14="http://schemas.microsoft.com/office/powerpoint/2010/main" val="147066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Riff on: “Goals are good to have, but they should be rooted in on-the-ground reality”.</a:t>
            </a:r>
          </a:p>
          <a:p>
            <a:r>
              <a:rPr lang="en-US" dirty="0"/>
              <a:t>= Read the blue quote to the audience (to assist slower readers).</a:t>
            </a:r>
          </a:p>
          <a:p>
            <a:r>
              <a:rPr lang="en-US" dirty="0"/>
              <a:t>[the goal of this slide is to communicate to the audience that Canada and its soldiers had a very positive impact on many Afghans and their communities]</a:t>
            </a:r>
          </a:p>
        </p:txBody>
      </p:sp>
      <p:sp>
        <p:nvSpPr>
          <p:cNvPr id="4" name="Slide Number Placeholder 3"/>
          <p:cNvSpPr>
            <a:spLocks noGrp="1"/>
          </p:cNvSpPr>
          <p:nvPr>
            <p:ph type="sldNum" sz="quarter" idx="10"/>
          </p:nvPr>
        </p:nvSpPr>
        <p:spPr/>
        <p:txBody>
          <a:bodyPr/>
          <a:lstStyle/>
          <a:p>
            <a:fld id="{4CD7902F-DEA6-4DE7-8CE4-77C711B7CF5C}" type="slidenum">
              <a:rPr lang="en-CA" smtClean="0"/>
              <a:t>13</a:t>
            </a:fld>
            <a:endParaRPr lang="en-CA" dirty="0"/>
          </a:p>
        </p:txBody>
      </p:sp>
    </p:spTree>
    <p:extLst>
      <p:ext uri="{BB962C8B-B14F-4D97-AF65-F5344CB8AC3E}">
        <p14:creationId xmlns:p14="http://schemas.microsoft.com/office/powerpoint/2010/main" val="3938974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Images:</a:t>
            </a:r>
          </a:p>
          <a:p>
            <a:r>
              <a:rPr lang="en-US" b="1" dirty="0"/>
              <a:t> Left</a:t>
            </a:r>
            <a:r>
              <a:rPr lang="en-US" dirty="0"/>
              <a:t>: A young Afghan girl reading and writing (Credit: Dept. of Foreign Affairs, Trade, and Development 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Right</a:t>
            </a:r>
            <a:r>
              <a:rPr lang="en-US" dirty="0"/>
              <a:t>: Grandfather and grandson. (Credit: unknown)</a:t>
            </a:r>
          </a:p>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14</a:t>
            </a:fld>
            <a:endParaRPr lang="en-CA" dirty="0"/>
          </a:p>
        </p:txBody>
      </p:sp>
    </p:spTree>
    <p:extLst>
      <p:ext uri="{BB962C8B-B14F-4D97-AF65-F5344CB8AC3E}">
        <p14:creationId xmlns:p14="http://schemas.microsoft.com/office/powerpoint/2010/main" val="76288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2006-2009 (in Kandahar) were Canada’s worst years: 115 deaths.</a:t>
            </a:r>
          </a:p>
          <a:p>
            <a:r>
              <a:rPr lang="en-US" b="0" dirty="0"/>
              <a:t>Of the 158 total soldier deaths, 83% are caused by enemy actions. </a:t>
            </a:r>
            <a:r>
              <a:rPr lang="en-US" b="1" dirty="0" err="1"/>
              <a:t>IEDs</a:t>
            </a:r>
            <a:r>
              <a:rPr lang="en-US" b="1" dirty="0"/>
              <a:t> cause 97 of 132 combat deaths</a:t>
            </a:r>
            <a:r>
              <a:rPr lang="en-US" b="0" dirty="0"/>
              <a:t>.</a:t>
            </a:r>
          </a:p>
          <a:p>
            <a:r>
              <a:rPr lang="en-US" b="0" dirty="0"/>
              <a:t>The other 16%= non-combat accidents (15), friendly fire (6), suicide (3), illness (2).</a:t>
            </a:r>
          </a:p>
          <a:p>
            <a:endParaRPr lang="en-US" b="1" dirty="0"/>
          </a:p>
          <a:p>
            <a:r>
              <a:rPr lang="en-US" b="1" dirty="0"/>
              <a:t>Image</a:t>
            </a:r>
            <a:r>
              <a:rPr lang="en-US" dirty="0"/>
              <a:t>: </a:t>
            </a:r>
            <a:r>
              <a:rPr lang="en-CA" dirty="0"/>
              <a:t>Canadian soldiers carry the flag-draped coffin of Lt. Justin </a:t>
            </a:r>
            <a:r>
              <a:rPr lang="en-CA" dirty="0" err="1"/>
              <a:t>Boyes</a:t>
            </a:r>
            <a:r>
              <a:rPr lang="en-CA" dirty="0"/>
              <a:t>, 26, 3 PPCLI (</a:t>
            </a:r>
            <a:r>
              <a:rPr lang="en-CA" dirty="0" err="1"/>
              <a:t>Edm</a:t>
            </a:r>
            <a:r>
              <a:rPr lang="en-CA" dirty="0"/>
              <a:t>) aboard a military transport plane at Kandahar Airfield on Oct. 29, 2009. (Credit: Associated Press)</a:t>
            </a:r>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15</a:t>
            </a:fld>
            <a:endParaRPr lang="en-CA" dirty="0"/>
          </a:p>
        </p:txBody>
      </p:sp>
    </p:spTree>
    <p:extLst>
      <p:ext uri="{BB962C8B-B14F-4D97-AF65-F5344CB8AC3E}">
        <p14:creationId xmlns:p14="http://schemas.microsoft.com/office/powerpoint/2010/main" val="2312876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IED Definition (shown on slide; credit: US Dept of Homeland Security)</a:t>
            </a:r>
          </a:p>
          <a:p>
            <a:r>
              <a:rPr lang="en-US" dirty="0"/>
              <a:t>There is an extremely wide range of devices that can fit inside this category.</a:t>
            </a:r>
          </a:p>
          <a:p>
            <a:endParaRPr lang="en-US" b="1" u="none" dirty="0"/>
          </a:p>
          <a:p>
            <a:r>
              <a:rPr lang="en-US" b="1" u="none" dirty="0"/>
              <a:t>Image </a:t>
            </a:r>
            <a:r>
              <a:rPr lang="en-US" b="0" u="none" dirty="0"/>
              <a:t>(top)</a:t>
            </a:r>
            <a:r>
              <a:rPr lang="en-US" dirty="0"/>
              <a:t>: An </a:t>
            </a:r>
            <a:r>
              <a:rPr lang="en-US" dirty="0" err="1"/>
              <a:t>IED</a:t>
            </a:r>
            <a:r>
              <a:rPr lang="en-US" dirty="0"/>
              <a:t> in Baghdad, Iraq, and found by police in Nov. 2005. Four artillery shells and an anti-tank mine are wired together to detonate together. (Credit: no copyright)</a:t>
            </a:r>
          </a:p>
          <a:p>
            <a:r>
              <a:rPr lang="en-US" b="1" u="none" dirty="0"/>
              <a:t>Image </a:t>
            </a:r>
            <a:r>
              <a:rPr lang="en-US" b="0" u="none" dirty="0"/>
              <a:t>(bottom)</a:t>
            </a:r>
            <a:r>
              <a:rPr lang="en-US" dirty="0"/>
              <a:t>: </a:t>
            </a:r>
            <a:r>
              <a:rPr lang="en-CA" dirty="0"/>
              <a:t>Dec. 12, 2005: 90 km east of Kandahar, the explosion of an </a:t>
            </a:r>
            <a:r>
              <a:rPr lang="en-CA" dirty="0" err="1"/>
              <a:t>IED</a:t>
            </a:r>
            <a:r>
              <a:rPr lang="en-CA" dirty="0"/>
              <a:t> blew this “G Wagon’s” engine 7 metres away from this part of the vehicle. The 3 soldiers and 1 journalist inside all survived with minor injuries. The “G Wagon” was introduced in 2004 to replace the lighter built Bombardier </a:t>
            </a:r>
            <a:r>
              <a:rPr lang="en-CA" dirty="0" err="1"/>
              <a:t>Iltis</a:t>
            </a:r>
            <a:r>
              <a:rPr lang="en-CA" dirty="0"/>
              <a:t>. (Credit: Canadian Forces)</a:t>
            </a:r>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16</a:t>
            </a:fld>
            <a:endParaRPr lang="en-CA" dirty="0"/>
          </a:p>
        </p:txBody>
      </p:sp>
    </p:spTree>
    <p:extLst>
      <p:ext uri="{BB962C8B-B14F-4D97-AF65-F5344CB8AC3E}">
        <p14:creationId xmlns:p14="http://schemas.microsoft.com/office/powerpoint/2010/main" val="252369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4CD7902F-DEA6-4DE7-8CE4-77C711B7CF5C}" type="slidenum">
              <a:rPr lang="en-CA" smtClean="0"/>
              <a:t>17</a:t>
            </a:fld>
            <a:endParaRPr lang="en-CA" dirty="0"/>
          </a:p>
        </p:txBody>
      </p:sp>
    </p:spTree>
    <p:extLst>
      <p:ext uri="{BB962C8B-B14F-4D97-AF65-F5344CB8AC3E}">
        <p14:creationId xmlns:p14="http://schemas.microsoft.com/office/powerpoint/2010/main" val="939760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Introduce Activity: “Situational Awareness” - KIM game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Professions: Heavy equipment operator, race car driver, police officer, detective, firefighter,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Image</a:t>
            </a:r>
            <a:r>
              <a:rPr lang="en-US" dirty="0"/>
              <a:t>: </a:t>
            </a:r>
            <a:r>
              <a:rPr lang="en-CA" dirty="0"/>
              <a:t>A Canadian soldier searches a resident of </a:t>
            </a:r>
            <a:r>
              <a:rPr lang="en-CA" dirty="0" err="1"/>
              <a:t>Hajano</a:t>
            </a:r>
            <a:r>
              <a:rPr lang="en-CA" dirty="0"/>
              <a:t> Kali village in </a:t>
            </a:r>
            <a:r>
              <a:rPr lang="en-CA" dirty="0" err="1"/>
              <a:t>Arghandab</a:t>
            </a:r>
            <a:r>
              <a:rPr lang="en-CA" dirty="0"/>
              <a:t> district, southern Afghanistan, in July 2007. Many young Muslims feel they can't voice criticism of Canada's foreign policy without being branded as radicals. (Credit: Finbarr O'Reilly/Reuters).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That second sentence (in the photo credit) is a good one to draw attention to the difficulty of being perceived as apart from the group and/or criticizing the prevailing narrative/status quo. There are many modern examples. Perhaps the clearest is those who criticize Israel’s foreign policy are labeled anti-Semites immediately.</a:t>
            </a:r>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18</a:t>
            </a:fld>
            <a:endParaRPr lang="en-CA" dirty="0"/>
          </a:p>
        </p:txBody>
      </p:sp>
    </p:spTree>
    <p:extLst>
      <p:ext uri="{BB962C8B-B14F-4D97-AF65-F5344CB8AC3E}">
        <p14:creationId xmlns:p14="http://schemas.microsoft.com/office/powerpoint/2010/main" val="2546832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KIM is from Rudyard Kipling’s novel Kim, written at the very start of the 20</a:t>
            </a:r>
            <a:r>
              <a:rPr lang="en-CA" baseline="30000" dirty="0"/>
              <a:t>th</a:t>
            </a:r>
            <a:r>
              <a:rPr lang="en-CA" dirty="0"/>
              <a:t> century.</a:t>
            </a:r>
          </a:p>
          <a:p>
            <a:r>
              <a:rPr lang="en-CA" dirty="0"/>
              <a:t>The book is set after the Second Afghan War (1878-80), but in India (British-ruled at that time), and is about the orphaned son, now </a:t>
            </a:r>
            <a:r>
              <a:rPr lang="en-CA" dirty="0" err="1"/>
              <a:t>streetkid</a:t>
            </a:r>
            <a:r>
              <a:rPr lang="en-CA" dirty="0"/>
              <a:t>, of poor Irish parents. Kim is eventually trained in espionage and becomes a player in what Kipling called “The Great Game”, the ongoing competition between Russia and Britain in Asia. </a:t>
            </a:r>
          </a:p>
        </p:txBody>
      </p:sp>
      <p:sp>
        <p:nvSpPr>
          <p:cNvPr id="4" name="Slide Number Placeholder 3"/>
          <p:cNvSpPr>
            <a:spLocks noGrp="1"/>
          </p:cNvSpPr>
          <p:nvPr>
            <p:ph type="sldNum" sz="quarter" idx="5"/>
          </p:nvPr>
        </p:nvSpPr>
        <p:spPr/>
        <p:txBody>
          <a:bodyPr/>
          <a:lstStyle/>
          <a:p>
            <a:fld id="{4CD7902F-DEA6-4DE7-8CE4-77C711B7CF5C}" type="slidenum">
              <a:rPr lang="en-CA" smtClean="0"/>
              <a:t>19</a:t>
            </a:fld>
            <a:endParaRPr lang="en-CA" dirty="0"/>
          </a:p>
        </p:txBody>
      </p:sp>
    </p:spTree>
    <p:extLst>
      <p:ext uri="{BB962C8B-B14F-4D97-AF65-F5344CB8AC3E}">
        <p14:creationId xmlns:p14="http://schemas.microsoft.com/office/powerpoint/2010/main" val="166445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Pieces of Afghanistan could be mistaken for place found in Canada. </a:t>
            </a:r>
          </a:p>
          <a:p>
            <a:r>
              <a:rPr lang="en-US" dirty="0"/>
              <a:t>= Afghanistan also has provinces, similar to Canada. E.g., Afghanistan and Saskatchewan are similarly sized.</a:t>
            </a:r>
          </a:p>
          <a:p>
            <a:r>
              <a:rPr lang="en-US" b="1" dirty="0"/>
              <a:t>Pronunciation</a:t>
            </a:r>
            <a:r>
              <a:rPr lang="en-US" dirty="0"/>
              <a:t>-  Badakhshan: </a:t>
            </a:r>
            <a:r>
              <a:rPr lang="en-US" dirty="0" err="1"/>
              <a:t>Badaxshan</a:t>
            </a:r>
            <a:r>
              <a:rPr lang="en-US" dirty="0"/>
              <a:t>      Bamiyan: </a:t>
            </a:r>
            <a:r>
              <a:rPr lang="en-US" dirty="0" err="1"/>
              <a:t>bæmiˈɑːn</a:t>
            </a:r>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2</a:t>
            </a:fld>
            <a:endParaRPr lang="en-CA" dirty="0"/>
          </a:p>
        </p:txBody>
      </p:sp>
    </p:spTree>
    <p:extLst>
      <p:ext uri="{BB962C8B-B14F-4D97-AF65-F5344CB8AC3E}">
        <p14:creationId xmlns:p14="http://schemas.microsoft.com/office/powerpoint/2010/main" val="3774183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Explain the directions for the KIM game (each round will pop up as the slide is clicked through)</a:t>
            </a:r>
          </a:p>
        </p:txBody>
      </p:sp>
      <p:sp>
        <p:nvSpPr>
          <p:cNvPr id="4" name="Slide Number Placeholder 3"/>
          <p:cNvSpPr>
            <a:spLocks noGrp="1"/>
          </p:cNvSpPr>
          <p:nvPr>
            <p:ph type="sldNum" sz="quarter" idx="5"/>
          </p:nvPr>
        </p:nvSpPr>
        <p:spPr/>
        <p:txBody>
          <a:bodyPr/>
          <a:lstStyle/>
          <a:p>
            <a:fld id="{4CD7902F-DEA6-4DE7-8CE4-77C711B7CF5C}" type="slidenum">
              <a:rPr lang="en-CA" smtClean="0"/>
              <a:t>20</a:t>
            </a:fld>
            <a:endParaRPr lang="en-CA" dirty="0"/>
          </a:p>
        </p:txBody>
      </p:sp>
    </p:spTree>
    <p:extLst>
      <p:ext uri="{BB962C8B-B14F-4D97-AF65-F5344CB8AC3E}">
        <p14:creationId xmlns:p14="http://schemas.microsoft.com/office/powerpoint/2010/main" val="2767004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Debrief</a:t>
            </a:r>
          </a:p>
        </p:txBody>
      </p:sp>
      <p:sp>
        <p:nvSpPr>
          <p:cNvPr id="4" name="Slide Number Placeholder 3"/>
          <p:cNvSpPr>
            <a:spLocks noGrp="1"/>
          </p:cNvSpPr>
          <p:nvPr>
            <p:ph type="sldNum" sz="quarter" idx="5"/>
          </p:nvPr>
        </p:nvSpPr>
        <p:spPr/>
        <p:txBody>
          <a:bodyPr/>
          <a:lstStyle/>
          <a:p>
            <a:fld id="{4CD7902F-DEA6-4DE7-8CE4-77C711B7CF5C}" type="slidenum">
              <a:rPr lang="en-CA" smtClean="0"/>
              <a:t>21</a:t>
            </a:fld>
            <a:endParaRPr lang="en-CA" dirty="0"/>
          </a:p>
        </p:txBody>
      </p:sp>
    </p:spTree>
    <p:extLst>
      <p:ext uri="{BB962C8B-B14F-4D97-AF65-F5344CB8AC3E}">
        <p14:creationId xmlns:p14="http://schemas.microsoft.com/office/powerpoint/2010/main" val="1595694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22</a:t>
            </a:fld>
            <a:endParaRPr lang="en-CA" dirty="0"/>
          </a:p>
        </p:txBody>
      </p:sp>
    </p:spTree>
    <p:extLst>
      <p:ext uri="{BB962C8B-B14F-4D97-AF65-F5344CB8AC3E}">
        <p14:creationId xmlns:p14="http://schemas.microsoft.com/office/powerpoint/2010/main" val="382330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Khandahar</a:t>
            </a:r>
            <a:r>
              <a:rPr lang="en-US" dirty="0"/>
              <a:t> (also spelled without the first ‘h’) is where most of Canada’s activities were situated.</a:t>
            </a:r>
          </a:p>
        </p:txBody>
      </p:sp>
      <p:sp>
        <p:nvSpPr>
          <p:cNvPr id="4" name="Slide Number Placeholder 3"/>
          <p:cNvSpPr>
            <a:spLocks noGrp="1"/>
          </p:cNvSpPr>
          <p:nvPr>
            <p:ph type="sldNum" sz="quarter" idx="10"/>
          </p:nvPr>
        </p:nvSpPr>
        <p:spPr/>
        <p:txBody>
          <a:bodyPr/>
          <a:lstStyle/>
          <a:p>
            <a:fld id="{4CD7902F-DEA6-4DE7-8CE4-77C711B7CF5C}" type="slidenum">
              <a:rPr lang="en-CA" smtClean="0"/>
              <a:t>3</a:t>
            </a:fld>
            <a:endParaRPr lang="en-CA" dirty="0"/>
          </a:p>
        </p:txBody>
      </p:sp>
    </p:spTree>
    <p:extLst>
      <p:ext uri="{BB962C8B-B14F-4D97-AF65-F5344CB8AC3E}">
        <p14:creationId xmlns:p14="http://schemas.microsoft.com/office/powerpoint/2010/main" val="357711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Mountains and climate make Afghanistan a difficult area to travel in. However, it’s better than its southern </a:t>
            </a:r>
            <a:r>
              <a:rPr lang="en-US" dirty="0" err="1"/>
              <a:t>neighbours</a:t>
            </a:r>
            <a:r>
              <a:rPr lang="en-US" dirty="0"/>
              <a:t>. </a:t>
            </a:r>
          </a:p>
          <a:p>
            <a:pPr marL="0" indent="0">
              <a:buFontTx/>
              <a:buNone/>
            </a:pPr>
            <a:r>
              <a:rPr lang="en-US" dirty="0"/>
              <a:t>  &gt; Hindu Kush Mtn Range in the N (near “K2” 2</a:t>
            </a:r>
            <a:r>
              <a:rPr lang="en-US" baseline="30000" dirty="0"/>
              <a:t>nd</a:t>
            </a:r>
            <a:r>
              <a:rPr lang="en-US" dirty="0"/>
              <a:t> highest mtn in world), connects to Himalayans (Everest, 1</a:t>
            </a:r>
            <a:r>
              <a:rPr lang="en-US" baseline="30000" dirty="0"/>
              <a:t>st</a:t>
            </a:r>
            <a:r>
              <a:rPr lang="en-US" dirty="0"/>
              <a:t> highest mtn) and is the source of Afghanistan’s two main rivers, both of which travelers followed. </a:t>
            </a:r>
          </a:p>
          <a:p>
            <a:pPr marL="0" indent="0">
              <a:buFontTx/>
              <a:buNone/>
            </a:pPr>
            <a:r>
              <a:rPr lang="en-US" dirty="0"/>
              <a:t>    (1) Helmand (south)- to enter eastern Iran. Helmand drainage is a closed system.</a:t>
            </a:r>
          </a:p>
          <a:p>
            <a:pPr marL="0" indent="0">
              <a:buFontTx/>
              <a:buNone/>
            </a:pPr>
            <a:r>
              <a:rPr lang="en-US" dirty="0"/>
              <a:t>    (2) </a:t>
            </a:r>
            <a:r>
              <a:rPr lang="en-US" dirty="0" err="1"/>
              <a:t>Harirud</a:t>
            </a:r>
            <a:r>
              <a:rPr lang="en-US" dirty="0"/>
              <a:t> (north) to access east/northeastern Iran/southern Turkmenistan.</a:t>
            </a:r>
          </a:p>
          <a:p>
            <a:pPr marL="0" indent="0">
              <a:buFontTx/>
              <a:buNone/>
            </a:pPr>
            <a:r>
              <a:rPr lang="en-US" dirty="0"/>
              <a:t>	Both rivers are referred to in the Rigveda (ancient Hindu text)</a:t>
            </a:r>
          </a:p>
          <a:p>
            <a:pPr marL="0" indent="0">
              <a:buFontTx/>
              <a:buNone/>
            </a:pPr>
            <a:r>
              <a:rPr lang="en-US" dirty="0"/>
              <a:t>  &gt; Note climate image on right shows dryness (and mountains) prevent easy east/west travel in Pakistan and Iran (south of Afghanistan). </a:t>
            </a:r>
          </a:p>
        </p:txBody>
      </p:sp>
      <p:sp>
        <p:nvSpPr>
          <p:cNvPr id="4" name="Slide Number Placeholder 3"/>
          <p:cNvSpPr>
            <a:spLocks noGrp="1"/>
          </p:cNvSpPr>
          <p:nvPr>
            <p:ph type="sldNum" sz="quarter" idx="10"/>
          </p:nvPr>
        </p:nvSpPr>
        <p:spPr/>
        <p:txBody>
          <a:bodyPr/>
          <a:lstStyle/>
          <a:p>
            <a:fld id="{4CD7902F-DEA6-4DE7-8CE4-77C711B7CF5C}" type="slidenum">
              <a:rPr lang="en-CA" smtClean="0"/>
              <a:t>4</a:t>
            </a:fld>
            <a:endParaRPr lang="en-CA" dirty="0"/>
          </a:p>
        </p:txBody>
      </p:sp>
    </p:spTree>
    <p:extLst>
      <p:ext uri="{BB962C8B-B14F-4D97-AF65-F5344CB8AC3E}">
        <p14:creationId xmlns:p14="http://schemas.microsoft.com/office/powerpoint/2010/main" val="377252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Afghanistan is, and always has been, a cross-roads between east and west upon the “Silk Road”.</a:t>
            </a:r>
          </a:p>
          <a:p>
            <a:pPr marL="0" indent="0">
              <a:buFontTx/>
              <a:buNone/>
            </a:pPr>
            <a:r>
              <a:rPr lang="en-US" dirty="0"/>
              <a:t>  Note 1: that the green outlined area is Afghanistan.</a:t>
            </a:r>
          </a:p>
          <a:p>
            <a:pPr marL="0" indent="0">
              <a:buFontTx/>
              <a:buNone/>
            </a:pPr>
            <a:r>
              <a:rPr lang="en-US" dirty="0"/>
              <a:t>  Note 2: the dark red lines are the “true” Silk Road and that the lighter lines are secondary routes.</a:t>
            </a:r>
          </a:p>
          <a:p>
            <a:pPr marL="0" indent="0">
              <a:buFontTx/>
              <a:buNone/>
            </a:pPr>
            <a:r>
              <a:rPr lang="en-US" dirty="0"/>
              <a:t>  Note 3: the routes in Afghanistan follow the rivers (water!)</a:t>
            </a:r>
          </a:p>
          <a:p>
            <a:pPr marL="0" indent="0">
              <a:buFontTx/>
              <a:buNone/>
            </a:pPr>
            <a:r>
              <a:rPr lang="en-US" dirty="0"/>
              <a:t>  Note 4 (optional): the map doesn’t show a route between southern Afghanistan and “</a:t>
            </a:r>
            <a:r>
              <a:rPr lang="en-US" dirty="0" err="1"/>
              <a:t>Harmozia</a:t>
            </a:r>
            <a:r>
              <a:rPr lang="en-US" dirty="0"/>
              <a:t>”, but there was one  </a:t>
            </a:r>
          </a:p>
        </p:txBody>
      </p:sp>
      <p:sp>
        <p:nvSpPr>
          <p:cNvPr id="4" name="Slide Number Placeholder 3"/>
          <p:cNvSpPr>
            <a:spLocks noGrp="1"/>
          </p:cNvSpPr>
          <p:nvPr>
            <p:ph type="sldNum" sz="quarter" idx="10"/>
          </p:nvPr>
        </p:nvSpPr>
        <p:spPr/>
        <p:txBody>
          <a:bodyPr/>
          <a:lstStyle/>
          <a:p>
            <a:fld id="{4CD7902F-DEA6-4DE7-8CE4-77C711B7CF5C}" type="slidenum">
              <a:rPr lang="en-CA" smtClean="0"/>
              <a:t>5</a:t>
            </a:fld>
            <a:endParaRPr lang="en-CA" dirty="0"/>
          </a:p>
        </p:txBody>
      </p:sp>
    </p:spTree>
    <p:extLst>
      <p:ext uri="{BB962C8B-B14F-4D97-AF65-F5344CB8AC3E}">
        <p14:creationId xmlns:p14="http://schemas.microsoft.com/office/powerpoint/2010/main" val="37459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B.P. = Before Present (i.e. 1950 A.D. is considered the ‘present’ </a:t>
            </a:r>
            <a:r>
              <a:rPr lang="en-US" dirty="0" err="1"/>
              <a:t>bc</a:t>
            </a:r>
            <a:r>
              <a:rPr lang="en-US" dirty="0"/>
              <a:t> of nuclear weapons’ effect on radio carbon dating )</a:t>
            </a:r>
          </a:p>
          <a:p>
            <a:r>
              <a:rPr lang="en-US" u="none" dirty="0"/>
              <a:t>= </a:t>
            </a:r>
            <a:r>
              <a:rPr lang="en-US" u="sng" dirty="0"/>
              <a:t>Babylon</a:t>
            </a:r>
            <a:r>
              <a:rPr lang="en-US" dirty="0"/>
              <a:t> = modern day Iraq;      </a:t>
            </a:r>
            <a:r>
              <a:rPr lang="en-US" u="sng" dirty="0"/>
              <a:t>Macedonia</a:t>
            </a:r>
            <a:r>
              <a:rPr lang="en-US" dirty="0"/>
              <a:t> = modern day Greece and Balkans;      </a:t>
            </a:r>
            <a:r>
              <a:rPr lang="en-US" u="sng" dirty="0" err="1"/>
              <a:t>Ghazni</a:t>
            </a:r>
            <a:r>
              <a:rPr lang="en-US" dirty="0"/>
              <a:t> was from Afghanistan; </a:t>
            </a:r>
          </a:p>
          <a:p>
            <a:endParaRPr lang="en-US" b="1" dirty="0"/>
          </a:p>
          <a:p>
            <a:r>
              <a:rPr lang="en-US" b="1" dirty="0"/>
              <a:t>Image</a:t>
            </a:r>
            <a:r>
              <a:rPr lang="en-US" dirty="0"/>
              <a:t>: Alexander the Great. (Credit: no copyright)</a:t>
            </a:r>
          </a:p>
        </p:txBody>
      </p:sp>
      <p:sp>
        <p:nvSpPr>
          <p:cNvPr id="4" name="Slide Number Placeholder 3"/>
          <p:cNvSpPr>
            <a:spLocks noGrp="1"/>
          </p:cNvSpPr>
          <p:nvPr>
            <p:ph type="sldNum" sz="quarter" idx="10"/>
          </p:nvPr>
        </p:nvSpPr>
        <p:spPr/>
        <p:txBody>
          <a:bodyPr/>
          <a:lstStyle/>
          <a:p>
            <a:fld id="{4CD7902F-DEA6-4DE7-8CE4-77C711B7CF5C}" type="slidenum">
              <a:rPr lang="en-CA" smtClean="0"/>
              <a:t>6</a:t>
            </a:fld>
            <a:endParaRPr lang="en-CA" dirty="0"/>
          </a:p>
        </p:txBody>
      </p:sp>
    </p:spTree>
    <p:extLst>
      <p:ext uri="{BB962C8B-B14F-4D97-AF65-F5344CB8AC3E}">
        <p14:creationId xmlns:p14="http://schemas.microsoft.com/office/powerpoint/2010/main" val="166427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Soviet-Afghan War was a proxy war between U.S.S.R. and U.S. – Kissinger (US politician) wanted to “give the Soviets their own Vietnam”.</a:t>
            </a:r>
          </a:p>
          <a:p>
            <a:pPr marL="0" indent="0">
              <a:buFontTx/>
              <a:buNone/>
            </a:pPr>
            <a:r>
              <a:rPr lang="en-US" dirty="0"/>
              <a:t>= </a:t>
            </a:r>
            <a:r>
              <a:rPr lang="en-US" dirty="0" err="1"/>
              <a:t>PDPA</a:t>
            </a:r>
            <a:r>
              <a:rPr lang="en-US" dirty="0"/>
              <a:t> = Peoples Democratic Party of Afghanistan (quite liberal for the area)</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a:t>
            </a:r>
            <a:r>
              <a:rPr lang="en-US" dirty="0"/>
              <a:t>: (left) Women in Afghanistan, early 1970’s  (Credit: no copyright).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(right) Women in Afghanistan today (Credit: no copyright). </a:t>
            </a:r>
          </a:p>
          <a:p>
            <a:pPr marL="0" indent="0">
              <a:buFontTx/>
              <a:buNone/>
            </a:pPr>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7</a:t>
            </a:fld>
            <a:endParaRPr lang="en-CA" dirty="0"/>
          </a:p>
        </p:txBody>
      </p:sp>
    </p:spTree>
    <p:extLst>
      <p:ext uri="{BB962C8B-B14F-4D97-AF65-F5344CB8AC3E}">
        <p14:creationId xmlns:p14="http://schemas.microsoft.com/office/powerpoint/2010/main" val="348589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bin Laden was created by the CIA to fight the Soviets</a:t>
            </a:r>
          </a:p>
          <a:p>
            <a:r>
              <a:rPr lang="en-US" b="0" dirty="0"/>
              <a:t>= introduce and explain the term:</a:t>
            </a:r>
          </a:p>
          <a:p>
            <a:r>
              <a:rPr lang="en-US" b="0" dirty="0"/>
              <a:t>   </a:t>
            </a:r>
            <a:r>
              <a:rPr lang="en-US" b="1" dirty="0"/>
              <a:t>BLOWBACK</a:t>
            </a:r>
            <a:r>
              <a:rPr lang="en-US" b="0" dirty="0"/>
              <a:t> – a term created by the CIA that refers to unintended side-effects, repercussions, or consequences.</a:t>
            </a:r>
          </a:p>
          <a:p>
            <a:endParaRPr lang="en-US" b="0" dirty="0"/>
          </a:p>
          <a:p>
            <a:r>
              <a:rPr lang="en-US" b="1" dirty="0"/>
              <a:t>Image</a:t>
            </a:r>
            <a:r>
              <a:rPr lang="en-US" dirty="0"/>
              <a:t>: The Twin Towers burning on Sep. 11/2001. (Credit: no copyright)</a:t>
            </a:r>
          </a:p>
        </p:txBody>
      </p:sp>
      <p:sp>
        <p:nvSpPr>
          <p:cNvPr id="4" name="Slide Number Placeholder 3"/>
          <p:cNvSpPr>
            <a:spLocks noGrp="1"/>
          </p:cNvSpPr>
          <p:nvPr>
            <p:ph type="sldNum" sz="quarter" idx="10"/>
          </p:nvPr>
        </p:nvSpPr>
        <p:spPr/>
        <p:txBody>
          <a:bodyPr/>
          <a:lstStyle/>
          <a:p>
            <a:fld id="{4CD7902F-DEA6-4DE7-8CE4-77C711B7CF5C}" type="slidenum">
              <a:rPr lang="en-CA" smtClean="0"/>
              <a:t>8</a:t>
            </a:fld>
            <a:endParaRPr lang="en-CA" dirty="0"/>
          </a:p>
        </p:txBody>
      </p:sp>
    </p:spTree>
    <p:extLst>
      <p:ext uri="{BB962C8B-B14F-4D97-AF65-F5344CB8AC3E}">
        <p14:creationId xmlns:p14="http://schemas.microsoft.com/office/powerpoint/2010/main" val="215426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“Physical” jihad = armed conflict, as opposed to the “struggle within” (i.e. to live out the Muslim faith)</a:t>
            </a:r>
          </a:p>
          <a:p>
            <a:r>
              <a:rPr lang="en-US" b="0" dirty="0"/>
              <a:t>= Al Qaeda had bombed various US properties in the years leading up to 2001 (e.g. Embassies in Kenya, Tanzania; USS Cole)</a:t>
            </a:r>
          </a:p>
          <a:p>
            <a:r>
              <a:rPr lang="en-US" b="0" dirty="0"/>
              <a:t>= The CIA (</a:t>
            </a:r>
            <a:r>
              <a:rPr lang="en-US" b="1" dirty="0"/>
              <a:t>Operation Cyclone </a:t>
            </a:r>
            <a:r>
              <a:rPr lang="en-US" b="0" dirty="0"/>
              <a:t>–finance mujahideen against </a:t>
            </a:r>
            <a:r>
              <a:rPr lang="en-US" b="0" dirty="0" err="1"/>
              <a:t>marxists</a:t>
            </a:r>
            <a:r>
              <a:rPr lang="en-US" b="0" dirty="0"/>
              <a:t>) created al Qaeda during Soviet-Afghan War.</a:t>
            </a:r>
          </a:p>
          <a:p>
            <a:r>
              <a:rPr lang="en-US" b="0" dirty="0"/>
              <a:t>The Taliban had taken control of Afghanistan in 1996, right around the time al Qaeda started bombing US targets. The Taliban was created by Pakistan’s “Inter-Services Intelligence Agency”, the same group through which the CIA funded al Qaeda via </a:t>
            </a:r>
            <a:r>
              <a:rPr lang="en-US" b="1" dirty="0"/>
              <a:t>Operation Cyclone</a:t>
            </a:r>
            <a:r>
              <a:rPr lang="en-US" b="0" dirty="0"/>
              <a:t>. </a:t>
            </a:r>
          </a:p>
          <a:p>
            <a:endParaRPr lang="en-US" b="1" dirty="0"/>
          </a:p>
          <a:p>
            <a:r>
              <a:rPr lang="en-US" b="1" dirty="0"/>
              <a:t>Images</a:t>
            </a:r>
            <a:r>
              <a:rPr lang="en-US" dirty="0"/>
              <a:t>: Left- Men of the Taliban. (Credit: no copyright). Right- bin Laden (Credit: no copyright)</a:t>
            </a:r>
          </a:p>
        </p:txBody>
      </p:sp>
      <p:sp>
        <p:nvSpPr>
          <p:cNvPr id="4" name="Slide Number Placeholder 3"/>
          <p:cNvSpPr>
            <a:spLocks noGrp="1"/>
          </p:cNvSpPr>
          <p:nvPr>
            <p:ph type="sldNum" sz="quarter" idx="10"/>
          </p:nvPr>
        </p:nvSpPr>
        <p:spPr/>
        <p:txBody>
          <a:bodyPr/>
          <a:lstStyle/>
          <a:p>
            <a:fld id="{4CD7902F-DEA6-4DE7-8CE4-77C711B7CF5C}" type="slidenum">
              <a:rPr lang="en-CA" smtClean="0"/>
              <a:t>9</a:t>
            </a:fld>
            <a:endParaRPr lang="en-CA" dirty="0"/>
          </a:p>
        </p:txBody>
      </p:sp>
    </p:spTree>
    <p:extLst>
      <p:ext uri="{BB962C8B-B14F-4D97-AF65-F5344CB8AC3E}">
        <p14:creationId xmlns:p14="http://schemas.microsoft.com/office/powerpoint/2010/main" val="326976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008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83147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6139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40976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F96EA6-B599-4479-94D0-D07F679D102A}" type="datetimeFigureOut">
              <a:rPr lang="en-CA" smtClean="0"/>
              <a:t>2020-02-28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90001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4F96EA6-B599-4479-94D0-D07F679D102A}" type="datetimeFigureOut">
              <a:rPr lang="en-CA" smtClean="0"/>
              <a:t>2020-02-28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77300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4F96EA6-B599-4479-94D0-D07F679D102A}" type="datetimeFigureOut">
              <a:rPr lang="en-CA" smtClean="0"/>
              <a:t>2020-02-28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5059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4F96EA6-B599-4479-94D0-D07F679D102A}" type="datetimeFigureOut">
              <a:rPr lang="en-CA" smtClean="0"/>
              <a:t>2020-02-28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68516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96EA6-B599-4479-94D0-D07F679D102A}" type="datetimeFigureOut">
              <a:rPr lang="en-CA" smtClean="0"/>
              <a:t>2020-02-28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6097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2020-02-28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25071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2020-02-28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7210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96EA6-B599-4479-94D0-D07F679D102A}" type="datetimeFigureOut">
              <a:rPr lang="en-CA" smtClean="0"/>
              <a:t>2020-02-28</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882C1-DB9B-4A09-B25E-0C30533AD68F}" type="slidenum">
              <a:rPr lang="en-CA" smtClean="0"/>
              <a:t>‹#›</a:t>
            </a:fld>
            <a:endParaRPr lang="en-CA" dirty="0"/>
          </a:p>
        </p:txBody>
      </p:sp>
    </p:spTree>
    <p:extLst>
      <p:ext uri="{BB962C8B-B14F-4D97-AF65-F5344CB8AC3E}">
        <p14:creationId xmlns:p14="http://schemas.microsoft.com/office/powerpoint/2010/main" val="93082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555CD-873F-4262-B1A7-9A7FB137E04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 contrast="20000"/>
                    </a14:imgEffect>
                  </a14:imgLayer>
                </a14:imgProps>
              </a:ext>
              <a:ext uri="{28A0092B-C50C-407E-A947-70E740481C1C}">
                <a14:useLocalDpi xmlns:a14="http://schemas.microsoft.com/office/drawing/2010/main" val="0"/>
              </a:ext>
            </a:extLst>
          </a:blip>
          <a:srcRect l="1" t="5183" r="-296"/>
          <a:stretch/>
        </p:blipFill>
        <p:spPr>
          <a:xfrm>
            <a:off x="-36002" y="0"/>
            <a:ext cx="12228001" cy="6858000"/>
          </a:xfrm>
          <a:prstGeom prst="rect">
            <a:avLst/>
          </a:prstGeom>
        </p:spPr>
      </p:pic>
      <p:sp>
        <p:nvSpPr>
          <p:cNvPr id="9" name="Title 1">
            <a:extLst>
              <a:ext uri="{FF2B5EF4-FFF2-40B4-BE49-F238E27FC236}">
                <a16:creationId xmlns:a16="http://schemas.microsoft.com/office/drawing/2014/main" id="{CD49244D-C487-443A-9CBF-860B0AA72FFA}"/>
              </a:ext>
            </a:extLst>
          </p:cNvPr>
          <p:cNvSpPr txBox="1">
            <a:spLocks/>
          </p:cNvSpPr>
          <p:nvPr/>
        </p:nvSpPr>
        <p:spPr>
          <a:xfrm>
            <a:off x="6300323" y="154379"/>
            <a:ext cx="5891677" cy="9643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8800" b="1" dirty="0">
                <a:solidFill>
                  <a:schemeClr val="accent1">
                    <a:lumMod val="75000"/>
                  </a:schemeClr>
                </a:solidFill>
                <a:latin typeface="+mn-lt"/>
              </a:rPr>
              <a:t>Afghanistan</a:t>
            </a:r>
          </a:p>
        </p:txBody>
      </p:sp>
      <p:pic>
        <p:nvPicPr>
          <p:cNvPr id="11" name="Picture 10">
            <a:extLst>
              <a:ext uri="{FF2B5EF4-FFF2-40B4-BE49-F238E27FC236}">
                <a16:creationId xmlns:a16="http://schemas.microsoft.com/office/drawing/2014/main" id="{4325ABFD-E683-4EA4-B670-663F802924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68788"/>
            <a:ext cx="2995254" cy="689212"/>
          </a:xfrm>
          <a:prstGeom prst="rect">
            <a:avLst/>
          </a:prstGeom>
        </p:spPr>
      </p:pic>
      <p:sp>
        <p:nvSpPr>
          <p:cNvPr id="8" name="Title 1">
            <a:extLst>
              <a:ext uri="{FF2B5EF4-FFF2-40B4-BE49-F238E27FC236}">
                <a16:creationId xmlns:a16="http://schemas.microsoft.com/office/drawing/2014/main" id="{398437D7-40DE-4538-AA16-E79435381B48}"/>
              </a:ext>
            </a:extLst>
          </p:cNvPr>
          <p:cNvSpPr txBox="1">
            <a:spLocks/>
          </p:cNvSpPr>
          <p:nvPr/>
        </p:nvSpPr>
        <p:spPr>
          <a:xfrm>
            <a:off x="9105354" y="1118697"/>
            <a:ext cx="1477532" cy="424928"/>
          </a:xfrm>
          <a:prstGeom prst="rect">
            <a:avLst/>
          </a:prstGeom>
          <a:solidFill>
            <a:schemeClr val="bg1">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CA" sz="7200" b="1" dirty="0">
              <a:solidFill>
                <a:schemeClr val="accent1">
                  <a:lumMod val="75000"/>
                </a:schemeClr>
              </a:solidFill>
            </a:endParaRPr>
          </a:p>
        </p:txBody>
      </p:sp>
      <p:sp>
        <p:nvSpPr>
          <p:cNvPr id="7" name="Title 1">
            <a:extLst>
              <a:ext uri="{FF2B5EF4-FFF2-40B4-BE49-F238E27FC236}">
                <a16:creationId xmlns:a16="http://schemas.microsoft.com/office/drawing/2014/main" id="{E25EB5DE-55C7-4DAB-B50C-FFB02771380D}"/>
              </a:ext>
            </a:extLst>
          </p:cNvPr>
          <p:cNvSpPr txBox="1">
            <a:spLocks/>
          </p:cNvSpPr>
          <p:nvPr/>
        </p:nvSpPr>
        <p:spPr>
          <a:xfrm>
            <a:off x="8078150" y="849002"/>
            <a:ext cx="3890935" cy="964318"/>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b="1" dirty="0">
                <a:solidFill>
                  <a:schemeClr val="accent1">
                    <a:lumMod val="75000"/>
                  </a:schemeClr>
                </a:solidFill>
              </a:rPr>
              <a:t>2001 - 2014</a:t>
            </a:r>
          </a:p>
        </p:txBody>
      </p:sp>
    </p:spTree>
    <p:extLst>
      <p:ext uri="{BB962C8B-B14F-4D97-AF65-F5344CB8AC3E}">
        <p14:creationId xmlns:p14="http://schemas.microsoft.com/office/powerpoint/2010/main" val="133694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l="5238" r="19876"/>
          <a:stretch/>
        </p:blipFill>
        <p:spPr>
          <a:xfrm>
            <a:off x="5892339" y="763448"/>
            <a:ext cx="6108927" cy="5982266"/>
          </a:xfrm>
          <a:prstGeom prst="rect">
            <a:avLst/>
          </a:prstGeom>
          <a:ln w="31750">
            <a:solidFill>
              <a:srgbClr val="C00000"/>
            </a:solidFill>
          </a:ln>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0" y="763448"/>
            <a:ext cx="5892339" cy="598226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200" dirty="0"/>
              <a:t>• October ‘01 – </a:t>
            </a:r>
            <a:r>
              <a:rPr lang="en-CA" sz="3200" b="1" dirty="0"/>
              <a:t>RCN</a:t>
            </a:r>
            <a:r>
              <a:rPr lang="en-CA" sz="3200" dirty="0"/>
              <a:t> supports with HMCS Halifax and Vancouver </a:t>
            </a:r>
          </a:p>
          <a:p>
            <a:pPr marL="0" indent="0">
              <a:lnSpc>
                <a:spcPct val="100000"/>
              </a:lnSpc>
              <a:spcBef>
                <a:spcPts val="0"/>
              </a:spcBef>
              <a:buNone/>
            </a:pPr>
            <a:endParaRPr lang="en-CA" sz="1800" dirty="0"/>
          </a:p>
          <a:p>
            <a:pPr marL="0" indent="0">
              <a:lnSpc>
                <a:spcPct val="100000"/>
              </a:lnSpc>
              <a:spcBef>
                <a:spcPts val="0"/>
              </a:spcBef>
              <a:buNone/>
            </a:pPr>
            <a:r>
              <a:rPr lang="en-CA" sz="3200" dirty="0"/>
              <a:t>• December ‘01 – </a:t>
            </a:r>
            <a:r>
              <a:rPr lang="en-CA" sz="3200" b="1" dirty="0"/>
              <a:t>JTF2</a:t>
            </a:r>
            <a:r>
              <a:rPr lang="en-CA" sz="3200" dirty="0"/>
              <a:t> inserted.</a:t>
            </a:r>
          </a:p>
          <a:p>
            <a:pPr marL="0" indent="0">
              <a:lnSpc>
                <a:spcPct val="100000"/>
              </a:lnSpc>
              <a:spcBef>
                <a:spcPts val="0"/>
              </a:spcBef>
              <a:buNone/>
            </a:pPr>
            <a:r>
              <a:rPr lang="en-CA" sz="3200" dirty="0"/>
              <a:t>Joint Task Force 2 is a super elite unit that was part of a 7-nation operation (K-Bar) to target Taliban</a:t>
            </a:r>
          </a:p>
          <a:p>
            <a:pPr marL="0" indent="0">
              <a:lnSpc>
                <a:spcPct val="100000"/>
              </a:lnSpc>
              <a:spcBef>
                <a:spcPts val="0"/>
              </a:spcBef>
              <a:buNone/>
            </a:pPr>
            <a:endParaRPr lang="en-CA" sz="1800" dirty="0"/>
          </a:p>
          <a:p>
            <a:pPr marL="0" indent="0">
              <a:lnSpc>
                <a:spcPct val="100000"/>
              </a:lnSpc>
              <a:spcBef>
                <a:spcPts val="0"/>
              </a:spcBef>
              <a:buNone/>
            </a:pPr>
            <a:r>
              <a:rPr lang="en-CA" sz="3200" dirty="0"/>
              <a:t>• February ‘02 – </a:t>
            </a:r>
            <a:r>
              <a:rPr lang="en-CA" sz="3200" b="1" dirty="0"/>
              <a:t>3 PPCLI</a:t>
            </a:r>
            <a:r>
              <a:rPr lang="en-CA" sz="3200" dirty="0"/>
              <a:t> inserted. In Kandahar: Operation APOLLO  </a:t>
            </a:r>
          </a:p>
          <a:p>
            <a:pPr marL="0" indent="0">
              <a:lnSpc>
                <a:spcPct val="100000"/>
              </a:lnSpc>
              <a:spcBef>
                <a:spcPts val="0"/>
              </a:spcBef>
              <a:buNone/>
            </a:pPr>
            <a:endParaRPr lang="en-CA" sz="1800" dirty="0">
              <a:highlight>
                <a:srgbClr val="FFFF00"/>
              </a:highlight>
            </a:endParaRPr>
          </a:p>
          <a:p>
            <a:pPr marL="0" indent="0" algn="ctr">
              <a:lnSpc>
                <a:spcPct val="100000"/>
              </a:lnSpc>
              <a:spcBef>
                <a:spcPts val="0"/>
              </a:spcBef>
              <a:buNone/>
            </a:pPr>
            <a:r>
              <a:rPr lang="en-CA" sz="3200" u="sng" dirty="0"/>
              <a:t>Canada’s “</a:t>
            </a:r>
            <a:r>
              <a:rPr lang="en-CA" sz="3200" u="sng" dirty="0">
                <a:highlight>
                  <a:srgbClr val="FFFF00"/>
                </a:highlight>
              </a:rPr>
              <a:t>3D</a:t>
            </a:r>
            <a:r>
              <a:rPr lang="en-CA" sz="3200" u="sng" dirty="0"/>
              <a:t>” goal</a:t>
            </a:r>
            <a:r>
              <a:rPr lang="en-CA" sz="3200" dirty="0"/>
              <a:t>:</a:t>
            </a:r>
          </a:p>
          <a:p>
            <a:pPr marL="0" indent="0" algn="ctr">
              <a:lnSpc>
                <a:spcPct val="100000"/>
              </a:lnSpc>
              <a:spcBef>
                <a:spcPts val="0"/>
              </a:spcBef>
              <a:buNone/>
            </a:pPr>
            <a:r>
              <a:rPr lang="en-CA" sz="3200" dirty="0">
                <a:highlight>
                  <a:srgbClr val="FFFF00"/>
                </a:highlight>
              </a:rPr>
              <a:t>Defence, Diplomacy, Development</a:t>
            </a:r>
          </a:p>
        </p:txBody>
      </p:sp>
      <p:sp>
        <p:nvSpPr>
          <p:cNvPr id="6" name="Content Placeholder 2">
            <a:extLst>
              <a:ext uri="{FF2B5EF4-FFF2-40B4-BE49-F238E27FC236}">
                <a16:creationId xmlns:a16="http://schemas.microsoft.com/office/drawing/2014/main" id="{2649443E-7C4B-4401-955E-32BE69A33CE3}"/>
              </a:ext>
            </a:extLst>
          </p:cNvPr>
          <p:cNvSpPr txBox="1">
            <a:spLocks/>
          </p:cNvSpPr>
          <p:nvPr/>
        </p:nvSpPr>
        <p:spPr>
          <a:xfrm>
            <a:off x="3149830" y="0"/>
            <a:ext cx="5892339" cy="6456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Canada enters Afghanistan</a:t>
            </a:r>
            <a:endParaRPr lang="en-CA" sz="4000" dirty="0">
              <a:solidFill>
                <a:schemeClr val="accent1">
                  <a:lumMod val="75000"/>
                </a:schemeClr>
              </a:solidFill>
              <a:latin typeface="+mj-lt"/>
            </a:endParaRPr>
          </a:p>
        </p:txBody>
      </p:sp>
    </p:spTree>
    <p:extLst>
      <p:ext uri="{BB962C8B-B14F-4D97-AF65-F5344CB8AC3E}">
        <p14:creationId xmlns:p14="http://schemas.microsoft.com/office/powerpoint/2010/main" val="7278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l="9204" r="6269"/>
          <a:stretch/>
        </p:blipFill>
        <p:spPr>
          <a:xfrm>
            <a:off x="5307106" y="627936"/>
            <a:ext cx="6741460" cy="6144899"/>
          </a:xfrm>
          <a:prstGeom prst="rect">
            <a:avLst/>
          </a:prstGeom>
          <a:ln w="31750">
            <a:solidFill>
              <a:srgbClr val="C00000"/>
            </a:solidFill>
          </a:ln>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1" y="627936"/>
            <a:ext cx="5307106" cy="623006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200" dirty="0"/>
              <a:t>• Recent wars</a:t>
            </a:r>
          </a:p>
          <a:p>
            <a:pPr marL="0" indent="0">
              <a:lnSpc>
                <a:spcPct val="100000"/>
              </a:lnSpc>
              <a:spcBef>
                <a:spcPts val="0"/>
              </a:spcBef>
              <a:buNone/>
            </a:pPr>
            <a:endParaRPr lang="en-CA" sz="1000" dirty="0"/>
          </a:p>
          <a:p>
            <a:pPr marL="0" indent="0">
              <a:lnSpc>
                <a:spcPct val="100000"/>
              </a:lnSpc>
              <a:spcBef>
                <a:spcPts val="0"/>
              </a:spcBef>
              <a:buNone/>
            </a:pPr>
            <a:r>
              <a:rPr lang="en-CA" sz="3200" dirty="0"/>
              <a:t>• Poverty</a:t>
            </a:r>
          </a:p>
          <a:p>
            <a:pPr marL="0" indent="0">
              <a:lnSpc>
                <a:spcPct val="100000"/>
              </a:lnSpc>
              <a:spcBef>
                <a:spcPts val="0"/>
              </a:spcBef>
              <a:buNone/>
            </a:pPr>
            <a:endParaRPr lang="en-CA" sz="1000" dirty="0"/>
          </a:p>
          <a:p>
            <a:pPr marL="0" indent="0">
              <a:lnSpc>
                <a:spcPct val="100000"/>
              </a:lnSpc>
              <a:spcBef>
                <a:spcPts val="0"/>
              </a:spcBef>
              <a:buNone/>
            </a:pPr>
            <a:r>
              <a:rPr lang="en-CA" sz="3200" dirty="0"/>
              <a:t>• Extremists and militants</a:t>
            </a:r>
          </a:p>
          <a:p>
            <a:pPr marL="0" indent="0">
              <a:lnSpc>
                <a:spcPct val="100000"/>
              </a:lnSpc>
              <a:spcBef>
                <a:spcPts val="0"/>
              </a:spcBef>
              <a:buNone/>
            </a:pPr>
            <a:endParaRPr lang="en-CA" sz="1000" dirty="0"/>
          </a:p>
          <a:p>
            <a:pPr marL="0" indent="0">
              <a:lnSpc>
                <a:spcPct val="100000"/>
              </a:lnSpc>
              <a:spcBef>
                <a:spcPts val="0"/>
              </a:spcBef>
              <a:buNone/>
            </a:pPr>
            <a:r>
              <a:rPr lang="en-CA" sz="3200" dirty="0"/>
              <a:t>• Opium Production </a:t>
            </a:r>
          </a:p>
          <a:p>
            <a:pPr marL="0" indent="0">
              <a:lnSpc>
                <a:spcPct val="100000"/>
              </a:lnSpc>
              <a:spcBef>
                <a:spcPts val="0"/>
              </a:spcBef>
              <a:buNone/>
            </a:pPr>
            <a:endParaRPr lang="en-CA" sz="1000" dirty="0"/>
          </a:p>
          <a:p>
            <a:pPr marL="0" indent="0">
              <a:lnSpc>
                <a:spcPct val="100000"/>
              </a:lnSpc>
              <a:spcBef>
                <a:spcPts val="0"/>
              </a:spcBef>
              <a:buNone/>
            </a:pPr>
            <a:r>
              <a:rPr lang="en-CA" sz="3200" dirty="0"/>
              <a:t>• Corruption</a:t>
            </a:r>
          </a:p>
          <a:p>
            <a:pPr marL="0" indent="0">
              <a:lnSpc>
                <a:spcPct val="100000"/>
              </a:lnSpc>
              <a:spcBef>
                <a:spcPts val="0"/>
              </a:spcBef>
              <a:buNone/>
            </a:pPr>
            <a:endParaRPr lang="en-CA" sz="1000" dirty="0"/>
          </a:p>
          <a:p>
            <a:pPr marL="0" indent="0">
              <a:lnSpc>
                <a:spcPct val="100000"/>
              </a:lnSpc>
              <a:spcBef>
                <a:spcPts val="0"/>
              </a:spcBef>
              <a:buNone/>
            </a:pPr>
            <a:r>
              <a:rPr lang="en-CA" sz="3200" dirty="0"/>
              <a:t>• Distrust of Foreigners</a:t>
            </a:r>
          </a:p>
          <a:p>
            <a:pPr marL="0" indent="0">
              <a:lnSpc>
                <a:spcPct val="100000"/>
              </a:lnSpc>
              <a:spcBef>
                <a:spcPts val="0"/>
              </a:spcBef>
              <a:buNone/>
            </a:pPr>
            <a:endParaRPr lang="en-CA" sz="1000" dirty="0"/>
          </a:p>
          <a:p>
            <a:pPr marL="0" indent="0">
              <a:lnSpc>
                <a:spcPct val="100000"/>
              </a:lnSpc>
              <a:spcBef>
                <a:spcPts val="0"/>
              </a:spcBef>
              <a:buNone/>
            </a:pPr>
            <a:r>
              <a:rPr lang="en-CA" sz="3200" dirty="0"/>
              <a:t>• NATO Air Strikes</a:t>
            </a:r>
          </a:p>
          <a:p>
            <a:pPr marL="0" indent="0" algn="ctr">
              <a:lnSpc>
                <a:spcPct val="100000"/>
              </a:lnSpc>
              <a:spcBef>
                <a:spcPts val="0"/>
              </a:spcBef>
              <a:buNone/>
            </a:pPr>
            <a:r>
              <a:rPr lang="en-CA" sz="3200" dirty="0"/>
              <a:t> -  -  -  -  -  -  -  -  -  -  -  -  -</a:t>
            </a:r>
          </a:p>
          <a:p>
            <a:pPr marL="0" indent="0">
              <a:lnSpc>
                <a:spcPct val="100000"/>
              </a:lnSpc>
              <a:spcBef>
                <a:spcPts val="0"/>
              </a:spcBef>
              <a:buNone/>
            </a:pPr>
            <a:r>
              <a:rPr lang="en-CA" sz="3200" dirty="0"/>
              <a:t>• Strategic:</a:t>
            </a:r>
          </a:p>
          <a:p>
            <a:pPr marL="0" indent="0" algn="ctr">
              <a:lnSpc>
                <a:spcPct val="100000"/>
              </a:lnSpc>
              <a:spcBef>
                <a:spcPts val="0"/>
              </a:spcBef>
              <a:buNone/>
            </a:pPr>
            <a:r>
              <a:rPr lang="en-CA" sz="3200" dirty="0"/>
              <a:t>Location &amp; Resources</a:t>
            </a:r>
          </a:p>
        </p:txBody>
      </p:sp>
      <p:sp>
        <p:nvSpPr>
          <p:cNvPr id="6" name="Content Placeholder 2">
            <a:extLst>
              <a:ext uri="{FF2B5EF4-FFF2-40B4-BE49-F238E27FC236}">
                <a16:creationId xmlns:a16="http://schemas.microsoft.com/office/drawing/2014/main" id="{2649443E-7C4B-4401-955E-32BE69A33CE3}"/>
              </a:ext>
            </a:extLst>
          </p:cNvPr>
          <p:cNvSpPr txBox="1">
            <a:spLocks/>
          </p:cNvSpPr>
          <p:nvPr/>
        </p:nvSpPr>
        <p:spPr>
          <a:xfrm>
            <a:off x="3149830" y="0"/>
            <a:ext cx="5892339" cy="6456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Problems in Afghanistan</a:t>
            </a:r>
            <a:endParaRPr lang="en-CA" sz="4000" dirty="0">
              <a:solidFill>
                <a:schemeClr val="accent1">
                  <a:lumMod val="75000"/>
                </a:schemeClr>
              </a:solidFill>
              <a:latin typeface="+mj-lt"/>
            </a:endParaRPr>
          </a:p>
        </p:txBody>
      </p:sp>
    </p:spTree>
    <p:extLst>
      <p:ext uri="{BB962C8B-B14F-4D97-AF65-F5344CB8AC3E}">
        <p14:creationId xmlns:p14="http://schemas.microsoft.com/office/powerpoint/2010/main" val="70593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t="7519" b="22537"/>
          <a:stretch/>
        </p:blipFill>
        <p:spPr>
          <a:xfrm>
            <a:off x="6096000" y="743757"/>
            <a:ext cx="5892339" cy="6001957"/>
          </a:xfrm>
          <a:prstGeom prst="rect">
            <a:avLst/>
          </a:prstGeom>
          <a:ln w="31750">
            <a:solidFill>
              <a:srgbClr val="C00000"/>
            </a:solidFill>
          </a:ln>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0" y="763448"/>
            <a:ext cx="6096000" cy="598226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200" dirty="0"/>
              <a:t>• ’03 – ‘10 – Operations ATHENA, ARCHER, MOUNTAIN THRUST, MEDUSA, and others, involving</a:t>
            </a:r>
          </a:p>
          <a:p>
            <a:pPr marL="0" indent="0">
              <a:lnSpc>
                <a:spcPct val="100000"/>
              </a:lnSpc>
              <a:spcBef>
                <a:spcPts val="0"/>
              </a:spcBef>
              <a:buNone/>
            </a:pPr>
            <a:r>
              <a:rPr lang="en-CA" sz="3200" dirty="0"/>
              <a:t>1 </a:t>
            </a:r>
            <a:r>
              <a:rPr lang="en-CA" sz="3200" b="1" dirty="0"/>
              <a:t>PPCLI</a:t>
            </a:r>
            <a:r>
              <a:rPr lang="en-CA" sz="3200" dirty="0"/>
              <a:t>, 1 </a:t>
            </a:r>
            <a:r>
              <a:rPr lang="en-CA" sz="3200" b="1" dirty="0" err="1"/>
              <a:t>RCR</a:t>
            </a:r>
            <a:r>
              <a:rPr lang="en-CA" sz="3200" dirty="0"/>
              <a:t>, </a:t>
            </a:r>
            <a:r>
              <a:rPr lang="en-CA" sz="3200" b="1" dirty="0" err="1"/>
              <a:t>LdSH</a:t>
            </a:r>
            <a:r>
              <a:rPr lang="en-CA" sz="3200" dirty="0"/>
              <a:t>, 2 </a:t>
            </a:r>
            <a:r>
              <a:rPr lang="en-CA" sz="3200" b="1" dirty="0" err="1"/>
              <a:t>RCR</a:t>
            </a:r>
            <a:r>
              <a:rPr lang="en-CA" sz="3200" dirty="0"/>
              <a:t>, 3 </a:t>
            </a:r>
            <a:r>
              <a:rPr lang="en-CA" sz="3200" b="1" dirty="0"/>
              <a:t>R22R</a:t>
            </a:r>
            <a:r>
              <a:rPr lang="en-CA" sz="3200" dirty="0"/>
              <a:t>, 5 </a:t>
            </a:r>
            <a:r>
              <a:rPr lang="en-CA" sz="3200" b="1" dirty="0" err="1"/>
              <a:t>CMBG</a:t>
            </a:r>
            <a:r>
              <a:rPr lang="en-CA" sz="3200" dirty="0"/>
              <a:t>, 3 </a:t>
            </a:r>
            <a:r>
              <a:rPr lang="en-CA" sz="3200" b="1" dirty="0"/>
              <a:t>PPCLI</a:t>
            </a:r>
          </a:p>
          <a:p>
            <a:pPr marL="0" indent="0">
              <a:lnSpc>
                <a:spcPct val="100000"/>
              </a:lnSpc>
              <a:spcBef>
                <a:spcPts val="0"/>
              </a:spcBef>
              <a:buNone/>
            </a:pPr>
            <a:endParaRPr lang="en-CA" sz="1800" dirty="0"/>
          </a:p>
          <a:p>
            <a:pPr marL="0" lvl="0" indent="0">
              <a:lnSpc>
                <a:spcPct val="100000"/>
              </a:lnSpc>
              <a:spcBef>
                <a:spcPts val="0"/>
              </a:spcBef>
              <a:buNone/>
            </a:pPr>
            <a:r>
              <a:rPr lang="en-CA" sz="3200" dirty="0"/>
              <a:t>• ‘05 – ’11 – </a:t>
            </a:r>
            <a:r>
              <a:rPr lang="en-CA" sz="3200" dirty="0" err="1"/>
              <a:t>KPRT</a:t>
            </a:r>
            <a:r>
              <a:rPr lang="en-CA" sz="3200" dirty="0"/>
              <a:t> </a:t>
            </a:r>
            <a:r>
              <a:rPr lang="en-CA" sz="3200" dirty="0">
                <a:solidFill>
                  <a:prstClr val="black"/>
                </a:solidFill>
              </a:rPr>
              <a:t>(Kandahar Provincial Reconstruction Team)</a:t>
            </a:r>
          </a:p>
          <a:p>
            <a:pPr marL="0" lvl="0" indent="0">
              <a:lnSpc>
                <a:spcPct val="100000"/>
              </a:lnSpc>
              <a:spcBef>
                <a:spcPts val="0"/>
              </a:spcBef>
              <a:buNone/>
            </a:pPr>
            <a:endParaRPr lang="en-CA" sz="1800" dirty="0"/>
          </a:p>
          <a:p>
            <a:pPr marL="0" indent="0">
              <a:lnSpc>
                <a:spcPct val="100000"/>
              </a:lnSpc>
              <a:spcBef>
                <a:spcPts val="0"/>
              </a:spcBef>
              <a:buNone/>
            </a:pPr>
            <a:r>
              <a:rPr lang="en-CA" sz="3200" dirty="0"/>
              <a:t>• ‘11 – combat ends and all Canadian soldiers withdrawn</a:t>
            </a:r>
          </a:p>
          <a:p>
            <a:pPr marL="0" indent="0">
              <a:lnSpc>
                <a:spcPct val="100000"/>
              </a:lnSpc>
              <a:spcBef>
                <a:spcPts val="0"/>
              </a:spcBef>
              <a:buNone/>
            </a:pPr>
            <a:endParaRPr lang="en-CA" sz="1800" dirty="0"/>
          </a:p>
          <a:p>
            <a:pPr marL="0" indent="0">
              <a:lnSpc>
                <a:spcPct val="100000"/>
              </a:lnSpc>
              <a:spcBef>
                <a:spcPts val="0"/>
              </a:spcBef>
              <a:buNone/>
            </a:pPr>
            <a:r>
              <a:rPr lang="en-CA" sz="3200" dirty="0"/>
              <a:t>• ‘12 – ‘14 – CF training Afghan personnel for police and army</a:t>
            </a:r>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3149830" y="0"/>
            <a:ext cx="5892339" cy="6456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Canada in Afghanistan</a:t>
            </a:r>
            <a:endParaRPr lang="en-CA" sz="4000" dirty="0">
              <a:solidFill>
                <a:schemeClr val="accent1">
                  <a:lumMod val="75000"/>
                </a:schemeClr>
              </a:solidFill>
              <a:latin typeface="+mj-lt"/>
            </a:endParaRPr>
          </a:p>
        </p:txBody>
      </p:sp>
    </p:spTree>
    <p:extLst>
      <p:ext uri="{BB962C8B-B14F-4D97-AF65-F5344CB8AC3E}">
        <p14:creationId xmlns:p14="http://schemas.microsoft.com/office/powerpoint/2010/main" val="376199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1" y="837554"/>
            <a:ext cx="12192001" cy="55425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CA" sz="3200" dirty="0"/>
              <a:t>Canada’s Goals: Defence, Diplomacy, Development (3D)</a:t>
            </a:r>
          </a:p>
          <a:p>
            <a:pPr marL="0" indent="0" algn="ctr">
              <a:lnSpc>
                <a:spcPct val="100000"/>
              </a:lnSpc>
              <a:spcBef>
                <a:spcPts val="0"/>
              </a:spcBef>
              <a:buNone/>
            </a:pPr>
            <a:endParaRPr lang="en-CA" sz="1000" dirty="0"/>
          </a:p>
          <a:p>
            <a:pPr marL="0" indent="0" algn="ctr">
              <a:lnSpc>
                <a:spcPct val="100000"/>
              </a:lnSpc>
              <a:spcBef>
                <a:spcPts val="0"/>
              </a:spcBef>
              <a:buNone/>
            </a:pPr>
            <a:r>
              <a:rPr lang="en-CA" sz="3200" dirty="0"/>
              <a:t>Some say it was “3W” - War on </a:t>
            </a:r>
            <a:r>
              <a:rPr lang="en-CA" sz="3200" b="1" dirty="0"/>
              <a:t>Poverty</a:t>
            </a:r>
            <a:r>
              <a:rPr lang="en-CA" sz="3200" dirty="0"/>
              <a:t>, War on </a:t>
            </a:r>
            <a:r>
              <a:rPr lang="en-CA" sz="3200" b="1" dirty="0"/>
              <a:t>Terror</a:t>
            </a:r>
            <a:r>
              <a:rPr lang="en-CA" sz="3200" dirty="0"/>
              <a:t>, War on </a:t>
            </a:r>
            <a:r>
              <a:rPr lang="en-CA" sz="3200" b="1" dirty="0"/>
              <a:t>Drugs</a:t>
            </a:r>
          </a:p>
          <a:p>
            <a:pPr marL="0" indent="0">
              <a:lnSpc>
                <a:spcPct val="100000"/>
              </a:lnSpc>
              <a:spcBef>
                <a:spcPts val="0"/>
              </a:spcBef>
              <a:buNone/>
            </a:pPr>
            <a:endParaRPr lang="en-CA" sz="1800" dirty="0"/>
          </a:p>
          <a:p>
            <a:pPr marL="0" indent="0">
              <a:lnSpc>
                <a:spcPct val="100000"/>
              </a:lnSpc>
              <a:spcBef>
                <a:spcPts val="0"/>
              </a:spcBef>
              <a:buNone/>
            </a:pPr>
            <a:r>
              <a:rPr lang="en-CA" sz="3200" u="sng" dirty="0"/>
              <a:t>Many Positive impacts by Canadian soldiers and agencies</a:t>
            </a:r>
            <a:r>
              <a:rPr lang="en-CA" sz="3200" dirty="0"/>
              <a:t>: </a:t>
            </a:r>
          </a:p>
          <a:p>
            <a:pPr marL="0" indent="0">
              <a:lnSpc>
                <a:spcPct val="100000"/>
              </a:lnSpc>
              <a:spcBef>
                <a:spcPts val="0"/>
              </a:spcBef>
              <a:buNone/>
            </a:pPr>
            <a:endParaRPr lang="en-CA" sz="600" dirty="0"/>
          </a:p>
          <a:p>
            <a:pPr marL="0" indent="0">
              <a:lnSpc>
                <a:spcPct val="100000"/>
              </a:lnSpc>
              <a:spcBef>
                <a:spcPts val="0"/>
              </a:spcBef>
              <a:buNone/>
            </a:pPr>
            <a:endParaRPr lang="en-CA" sz="600" dirty="0"/>
          </a:p>
          <a:p>
            <a:pPr marL="288925" indent="0" defTabSz="866775">
              <a:lnSpc>
                <a:spcPct val="100000"/>
              </a:lnSpc>
              <a:spcBef>
                <a:spcPts val="0"/>
              </a:spcBef>
              <a:buNone/>
            </a:pPr>
            <a:r>
              <a:rPr lang="en-CA" sz="3100" dirty="0">
                <a:solidFill>
                  <a:schemeClr val="accent1">
                    <a:lumMod val="75000"/>
                  </a:schemeClr>
                </a:solidFill>
              </a:rPr>
              <a:t>“Within 5 years, more than 6,000 schools have been rebuilt and 6 of 13 million children are now in school. Roads and bridges have been repaired, new roads have been built, and new wells have been dug. Access to health clinics is vastly better than it was 5 years ago and the infant mortality rate is beginning to drop. Programs in . . . transportation, safe drinking water, irrigation, and schools are among the 20,000 projects that are now underway.”</a:t>
            </a:r>
            <a:r>
              <a:rPr lang="en-CA" sz="3200" dirty="0"/>
              <a:t>		</a:t>
            </a:r>
            <a:r>
              <a:rPr lang="en-CA" sz="2400" dirty="0"/>
              <a:t>-Stein and Lang (2008). The Unexpected War.</a:t>
            </a:r>
            <a:endParaRPr lang="en-CA" sz="3200" dirty="0"/>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3204800" y="0"/>
            <a:ext cx="5782397" cy="6511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Afghan Outcomes</a:t>
            </a:r>
            <a:endParaRPr lang="en-CA" sz="4000" dirty="0">
              <a:solidFill>
                <a:schemeClr val="accent1">
                  <a:lumMod val="75000"/>
                </a:schemeClr>
              </a:solidFill>
              <a:latin typeface="+mj-lt"/>
            </a:endParaRPr>
          </a:p>
        </p:txBody>
      </p:sp>
    </p:spTree>
    <p:extLst>
      <p:ext uri="{BB962C8B-B14F-4D97-AF65-F5344CB8AC3E}">
        <p14:creationId xmlns:p14="http://schemas.microsoft.com/office/powerpoint/2010/main" val="279065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l="29106" r="1"/>
          <a:stretch/>
        </p:blipFill>
        <p:spPr>
          <a:xfrm>
            <a:off x="305041" y="694419"/>
            <a:ext cx="5656445" cy="5994779"/>
          </a:xfrm>
          <a:prstGeom prst="rect">
            <a:avLst/>
          </a:prstGeom>
          <a:ln w="31750">
            <a:solidFill>
              <a:srgbClr val="C00000"/>
            </a:solidFill>
          </a:ln>
        </p:spPr>
      </p:pic>
      <p:pic>
        <p:nvPicPr>
          <p:cNvPr id="8" name="Picture 7">
            <a:extLst>
              <a:ext uri="{FF2B5EF4-FFF2-40B4-BE49-F238E27FC236}">
                <a16:creationId xmlns:a16="http://schemas.microsoft.com/office/drawing/2014/main" id="{780A6ACB-471E-4580-8470-398F855205DF}"/>
              </a:ext>
            </a:extLst>
          </p:cNvPr>
          <p:cNvPicPr>
            <a:picLocks noChangeAspect="1"/>
          </p:cNvPicPr>
          <p:nvPr/>
        </p:nvPicPr>
        <p:blipFill rotWithShape="1">
          <a:blip r:embed="rId5">
            <a:extLst>
              <a:ext uri="{28A0092B-C50C-407E-A947-70E740481C1C}">
                <a14:useLocalDpi xmlns:a14="http://schemas.microsoft.com/office/drawing/2010/main" val="0"/>
              </a:ext>
            </a:extLst>
          </a:blip>
          <a:srcRect l="12616" t="3365" r="15989"/>
          <a:stretch/>
        </p:blipFill>
        <p:spPr>
          <a:xfrm>
            <a:off x="6104563" y="694419"/>
            <a:ext cx="5782396" cy="6001386"/>
          </a:xfrm>
          <a:prstGeom prst="rect">
            <a:avLst/>
          </a:prstGeom>
          <a:ln w="31750">
            <a:solidFill>
              <a:srgbClr val="C00000"/>
            </a:solidFill>
          </a:ln>
        </p:spPr>
      </p:pic>
      <p:sp>
        <p:nvSpPr>
          <p:cNvPr id="10" name="Content Placeholder 2">
            <a:extLst>
              <a:ext uri="{FF2B5EF4-FFF2-40B4-BE49-F238E27FC236}">
                <a16:creationId xmlns:a16="http://schemas.microsoft.com/office/drawing/2014/main" id="{7B2FCE5E-5D73-47E6-9E0F-47750EB30FCF}"/>
              </a:ext>
            </a:extLst>
          </p:cNvPr>
          <p:cNvSpPr txBox="1">
            <a:spLocks/>
          </p:cNvSpPr>
          <p:nvPr/>
        </p:nvSpPr>
        <p:spPr>
          <a:xfrm>
            <a:off x="3204800" y="0"/>
            <a:ext cx="5782397" cy="6511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Afghan Outcomes</a:t>
            </a:r>
            <a:endParaRPr lang="en-CA" sz="4000" dirty="0">
              <a:solidFill>
                <a:schemeClr val="accent1">
                  <a:lumMod val="75000"/>
                </a:schemeClr>
              </a:solidFill>
              <a:latin typeface="+mj-lt"/>
            </a:endParaRPr>
          </a:p>
        </p:txBody>
      </p:sp>
    </p:spTree>
    <p:extLst>
      <p:ext uri="{BB962C8B-B14F-4D97-AF65-F5344CB8AC3E}">
        <p14:creationId xmlns:p14="http://schemas.microsoft.com/office/powerpoint/2010/main" val="3963633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9D0148-D408-4128-881F-D34B41E765FD}"/>
              </a:ext>
            </a:extLst>
          </p:cNvPr>
          <p:cNvPicPr>
            <a:picLocks noChangeAspect="1"/>
          </p:cNvPicPr>
          <p:nvPr/>
        </p:nvPicPr>
        <p:blipFill rotWithShape="1">
          <a:blip r:embed="rId3">
            <a:extLst>
              <a:ext uri="{28A0092B-C50C-407E-A947-70E740481C1C}">
                <a14:useLocalDpi xmlns:a14="http://schemas.microsoft.com/office/drawing/2010/main" val="0"/>
              </a:ext>
            </a:extLst>
          </a:blip>
          <a:srcRect b="33473"/>
          <a:stretch/>
        </p:blipFill>
        <p:spPr>
          <a:xfrm>
            <a:off x="954247" y="2888801"/>
            <a:ext cx="10283505" cy="3969199"/>
          </a:xfrm>
          <a:prstGeom prst="rect">
            <a:avLst/>
          </a:prstGeom>
          <a:ln w="31750">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013" y="47513"/>
            <a:ext cx="2278883" cy="477898"/>
          </a:xfrm>
          <a:prstGeom prst="rect">
            <a:avLst/>
          </a:prstGeom>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0" y="488437"/>
            <a:ext cx="6450676" cy="41666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lnSpc>
                <a:spcPct val="100000"/>
              </a:lnSpc>
              <a:spcBef>
                <a:spcPts val="0"/>
              </a:spcBef>
              <a:buNone/>
            </a:pPr>
            <a:r>
              <a:rPr lang="en-CA" sz="3200" dirty="0"/>
              <a:t>• 40,000 CAF personnel served and 5,000 civilians</a:t>
            </a:r>
          </a:p>
          <a:p>
            <a:pPr marL="465138" indent="-465138">
              <a:lnSpc>
                <a:spcPct val="100000"/>
              </a:lnSpc>
              <a:spcBef>
                <a:spcPts val="0"/>
              </a:spcBef>
              <a:buNone/>
            </a:pPr>
            <a:endParaRPr lang="en-CA" sz="600" dirty="0"/>
          </a:p>
          <a:p>
            <a:pPr marL="465138" indent="-465138">
              <a:lnSpc>
                <a:spcPct val="100000"/>
              </a:lnSpc>
              <a:spcBef>
                <a:spcPts val="0"/>
              </a:spcBef>
              <a:buNone/>
            </a:pPr>
            <a:r>
              <a:rPr lang="en-CA" sz="3200" dirty="0"/>
              <a:t>• </a:t>
            </a:r>
            <a:r>
              <a:rPr lang="en-CA" sz="3200" dirty="0">
                <a:highlight>
                  <a:srgbClr val="FFFF00"/>
                </a:highlight>
              </a:rPr>
              <a:t>158 soldiers killed, 2,000 wounded</a:t>
            </a:r>
          </a:p>
          <a:p>
            <a:pPr marL="465138" indent="-465138">
              <a:lnSpc>
                <a:spcPct val="100000"/>
              </a:lnSpc>
              <a:spcBef>
                <a:spcPts val="0"/>
              </a:spcBef>
              <a:buNone/>
            </a:pPr>
            <a:endParaRPr lang="en-CA" sz="600" dirty="0"/>
          </a:p>
          <a:p>
            <a:pPr marL="465138" indent="-465138">
              <a:lnSpc>
                <a:spcPct val="100000"/>
              </a:lnSpc>
              <a:spcBef>
                <a:spcPts val="0"/>
              </a:spcBef>
              <a:buNone/>
            </a:pPr>
            <a:r>
              <a:rPr lang="en-CA" sz="3200" dirty="0"/>
              <a:t>• PTSD –155 active soldiers commit suicide between 2010-2019. </a:t>
            </a:r>
          </a:p>
          <a:p>
            <a:pPr marL="465138" indent="-465138">
              <a:lnSpc>
                <a:spcPct val="100000"/>
              </a:lnSpc>
              <a:spcBef>
                <a:spcPts val="0"/>
              </a:spcBef>
              <a:buNone/>
            </a:pPr>
            <a:r>
              <a:rPr lang="en-CA" sz="3200" dirty="0"/>
              <a:t>	One in ten have PTSD</a:t>
            </a:r>
          </a:p>
          <a:p>
            <a:pPr marL="465138" indent="-465138">
              <a:lnSpc>
                <a:spcPct val="100000"/>
              </a:lnSpc>
              <a:spcBef>
                <a:spcPts val="0"/>
              </a:spcBef>
              <a:buNone/>
            </a:pPr>
            <a:endParaRPr lang="en-CA" sz="600" dirty="0"/>
          </a:p>
          <a:p>
            <a:pPr marL="465138" indent="-465138">
              <a:lnSpc>
                <a:spcPct val="100000"/>
              </a:lnSpc>
              <a:spcBef>
                <a:spcPts val="0"/>
              </a:spcBef>
              <a:buNone/>
            </a:pPr>
            <a:r>
              <a:rPr lang="en-CA" sz="3200" dirty="0"/>
              <a:t>• $18 Billion ($18,000,000,000)</a:t>
            </a:r>
          </a:p>
          <a:p>
            <a:pPr marL="465138" indent="-465138">
              <a:lnSpc>
                <a:spcPct val="100000"/>
              </a:lnSpc>
              <a:spcBef>
                <a:spcPts val="0"/>
              </a:spcBef>
              <a:buNone/>
            </a:pPr>
            <a:r>
              <a:rPr lang="en-CA" sz="3200" dirty="0"/>
              <a:t>	cost</a:t>
            </a:r>
          </a:p>
          <a:p>
            <a:pPr marL="465138" indent="-465138">
              <a:lnSpc>
                <a:spcPct val="100000"/>
              </a:lnSpc>
              <a:spcBef>
                <a:spcPts val="0"/>
              </a:spcBef>
              <a:buNone/>
            </a:pPr>
            <a:endParaRPr lang="en-CA" sz="3200" dirty="0"/>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3842694" y="-5560"/>
            <a:ext cx="4506612" cy="6511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Canadian Cost</a:t>
            </a:r>
            <a:endParaRPr lang="en-CA" sz="4000" dirty="0">
              <a:solidFill>
                <a:schemeClr val="accent1">
                  <a:lumMod val="75000"/>
                </a:schemeClr>
              </a:solidFill>
              <a:latin typeface="+mj-lt"/>
            </a:endParaRPr>
          </a:p>
        </p:txBody>
      </p:sp>
      <p:sp>
        <p:nvSpPr>
          <p:cNvPr id="6" name="Content Placeholder 2">
            <a:extLst>
              <a:ext uri="{FF2B5EF4-FFF2-40B4-BE49-F238E27FC236}">
                <a16:creationId xmlns:a16="http://schemas.microsoft.com/office/drawing/2014/main" id="{7EB3AFF2-9270-4A1C-9327-6C5EA393BB02}"/>
              </a:ext>
            </a:extLst>
          </p:cNvPr>
          <p:cNvSpPr txBox="1">
            <a:spLocks/>
          </p:cNvSpPr>
          <p:nvPr/>
        </p:nvSpPr>
        <p:spPr>
          <a:xfrm>
            <a:off x="6225013" y="488437"/>
            <a:ext cx="5966986" cy="31478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2763" indent="-512763">
              <a:lnSpc>
                <a:spcPct val="100000"/>
              </a:lnSpc>
              <a:spcBef>
                <a:spcPts val="0"/>
              </a:spcBef>
              <a:buNone/>
            </a:pPr>
            <a:r>
              <a:rPr lang="en-CA" sz="3200" dirty="0"/>
              <a:t>• Operation MEDUSA: our largest operation = 1,000 soldiers</a:t>
            </a:r>
          </a:p>
          <a:p>
            <a:pPr marL="512763" indent="-512763">
              <a:lnSpc>
                <a:spcPct val="100000"/>
              </a:lnSpc>
              <a:spcBef>
                <a:spcPts val="0"/>
              </a:spcBef>
              <a:buNone/>
            </a:pPr>
            <a:endParaRPr lang="en-CA" sz="600" dirty="0"/>
          </a:p>
          <a:p>
            <a:pPr marL="512763" indent="-512763">
              <a:lnSpc>
                <a:spcPct val="100000"/>
              </a:lnSpc>
              <a:spcBef>
                <a:spcPts val="0"/>
              </a:spcBef>
              <a:buNone/>
            </a:pPr>
            <a:r>
              <a:rPr lang="en-CA" sz="3200" dirty="0">
                <a:highlight>
                  <a:srgbClr val="FFFF00"/>
                </a:highlight>
              </a:rPr>
              <a:t>• Improvised Explosive Devices </a:t>
            </a:r>
            <a:r>
              <a:rPr lang="en-CA" sz="3200" dirty="0"/>
              <a:t>(</a:t>
            </a:r>
            <a:r>
              <a:rPr lang="en-CA" sz="3200" dirty="0" err="1"/>
              <a:t>IEDs</a:t>
            </a:r>
            <a:r>
              <a:rPr lang="en-CA" sz="3200" dirty="0"/>
              <a:t>) cause ~75% of combat deaths  </a:t>
            </a:r>
          </a:p>
        </p:txBody>
      </p:sp>
    </p:spTree>
    <p:extLst>
      <p:ext uri="{BB962C8B-B14F-4D97-AF65-F5344CB8AC3E}">
        <p14:creationId xmlns:p14="http://schemas.microsoft.com/office/powerpoint/2010/main" val="372572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l="4608" t="9490" r="4537" b="17062"/>
          <a:stretch/>
        </p:blipFill>
        <p:spPr>
          <a:xfrm>
            <a:off x="5761015" y="2975956"/>
            <a:ext cx="6358249" cy="3855091"/>
          </a:xfrm>
          <a:prstGeom prst="rect">
            <a:avLst/>
          </a:prstGeom>
          <a:ln w="31750">
            <a:solidFill>
              <a:srgbClr val="C00000"/>
            </a:solidFill>
          </a:ln>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0" y="763448"/>
            <a:ext cx="5833751" cy="598226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115888">
              <a:lnSpc>
                <a:spcPct val="100000"/>
              </a:lnSpc>
              <a:spcBef>
                <a:spcPts val="0"/>
              </a:spcBef>
              <a:buNone/>
            </a:pPr>
            <a:r>
              <a:rPr lang="en-CA" sz="3200" u="sng" dirty="0"/>
              <a:t>Definition</a:t>
            </a:r>
            <a:r>
              <a:rPr lang="en-CA" sz="3200" dirty="0"/>
              <a:t>: “a homemade bomb designed to destroy, incapacitate, harass, or distract.” </a:t>
            </a:r>
            <a:endParaRPr lang="en-CA" sz="3200" b="1" dirty="0"/>
          </a:p>
          <a:p>
            <a:pPr marL="0" indent="0">
              <a:lnSpc>
                <a:spcPct val="100000"/>
              </a:lnSpc>
              <a:spcBef>
                <a:spcPts val="0"/>
              </a:spcBef>
              <a:buNone/>
            </a:pPr>
            <a:endParaRPr lang="en-CA" sz="1800" dirty="0"/>
          </a:p>
          <a:p>
            <a:pPr marL="0" lvl="0" indent="0">
              <a:lnSpc>
                <a:spcPct val="100000"/>
              </a:lnSpc>
              <a:spcBef>
                <a:spcPts val="0"/>
              </a:spcBef>
              <a:buNone/>
            </a:pPr>
            <a:r>
              <a:rPr lang="en-CA" sz="3200" dirty="0"/>
              <a:t>• Activated by timer, button, switch, pressure, etc.</a:t>
            </a:r>
            <a:endParaRPr lang="en-CA" sz="3200" dirty="0">
              <a:solidFill>
                <a:prstClr val="black"/>
              </a:solidFill>
            </a:endParaRPr>
          </a:p>
          <a:p>
            <a:pPr marL="0" lvl="0" indent="0">
              <a:lnSpc>
                <a:spcPct val="100000"/>
              </a:lnSpc>
              <a:spcBef>
                <a:spcPts val="0"/>
              </a:spcBef>
              <a:buNone/>
            </a:pPr>
            <a:endParaRPr lang="en-CA" sz="1800" dirty="0"/>
          </a:p>
          <a:p>
            <a:pPr marL="0" indent="0">
              <a:lnSpc>
                <a:spcPct val="100000"/>
              </a:lnSpc>
              <a:spcBef>
                <a:spcPts val="0"/>
              </a:spcBef>
              <a:buNone/>
            </a:pPr>
            <a:r>
              <a:rPr lang="en-CA" sz="3200" dirty="0"/>
              <a:t>• Can be as small as a letter in the mail or as big as a delivery truck</a:t>
            </a:r>
          </a:p>
          <a:p>
            <a:pPr marL="0" indent="0">
              <a:lnSpc>
                <a:spcPct val="100000"/>
              </a:lnSpc>
              <a:spcBef>
                <a:spcPts val="0"/>
              </a:spcBef>
              <a:buNone/>
            </a:pPr>
            <a:endParaRPr lang="en-CA" sz="1800" dirty="0"/>
          </a:p>
          <a:p>
            <a:pPr marL="0" indent="0">
              <a:lnSpc>
                <a:spcPct val="100000"/>
              </a:lnSpc>
              <a:spcBef>
                <a:spcPts val="0"/>
              </a:spcBef>
              <a:buNone/>
            </a:pPr>
            <a:r>
              <a:rPr lang="en-CA" sz="3200" dirty="0"/>
              <a:t>• Detection and Protection?</a:t>
            </a:r>
          </a:p>
          <a:p>
            <a:pPr marL="0" indent="0">
              <a:lnSpc>
                <a:spcPct val="100000"/>
              </a:lnSpc>
              <a:spcBef>
                <a:spcPts val="0"/>
              </a:spcBef>
              <a:buNone/>
            </a:pPr>
            <a:r>
              <a:rPr lang="en-CA" sz="1200" dirty="0"/>
              <a:t> </a:t>
            </a:r>
          </a:p>
          <a:p>
            <a:pPr marL="0" indent="0" algn="ctr">
              <a:lnSpc>
                <a:spcPct val="100000"/>
              </a:lnSpc>
              <a:spcBef>
                <a:spcPts val="0"/>
              </a:spcBef>
              <a:buNone/>
            </a:pPr>
            <a:r>
              <a:rPr lang="en-CA" sz="3200" b="1" dirty="0"/>
              <a:t>Situational Awareness</a:t>
            </a:r>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2433897" y="0"/>
            <a:ext cx="7324206" cy="6456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Improvised Explosive Device (</a:t>
            </a:r>
            <a:r>
              <a:rPr lang="en-US" sz="4000" b="1" dirty="0" err="1">
                <a:solidFill>
                  <a:schemeClr val="accent1">
                    <a:lumMod val="75000"/>
                  </a:schemeClr>
                </a:solidFill>
                <a:latin typeface="+mj-lt"/>
              </a:rPr>
              <a:t>IED</a:t>
            </a:r>
            <a:r>
              <a:rPr lang="en-US" sz="4000" b="1" dirty="0">
                <a:solidFill>
                  <a:schemeClr val="accent1">
                    <a:lumMod val="75000"/>
                  </a:schemeClr>
                </a:solidFill>
                <a:latin typeface="+mj-lt"/>
              </a:rPr>
              <a:t>)</a:t>
            </a:r>
            <a:endParaRPr lang="en-CA" sz="4000" dirty="0">
              <a:solidFill>
                <a:schemeClr val="accent1">
                  <a:lumMod val="75000"/>
                </a:schemeClr>
              </a:solidFill>
              <a:latin typeface="+mj-lt"/>
            </a:endParaRPr>
          </a:p>
        </p:txBody>
      </p:sp>
      <p:pic>
        <p:nvPicPr>
          <p:cNvPr id="6" name="Picture 5">
            <a:extLst>
              <a:ext uri="{FF2B5EF4-FFF2-40B4-BE49-F238E27FC236}">
                <a16:creationId xmlns:a16="http://schemas.microsoft.com/office/drawing/2014/main" id="{60DF1569-D8DE-4839-AB03-8D0644F9FF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39" t="16608" r="2603" b="30714"/>
          <a:stretch/>
        </p:blipFill>
        <p:spPr>
          <a:xfrm>
            <a:off x="5761015" y="763447"/>
            <a:ext cx="6365436" cy="2212509"/>
          </a:xfrm>
          <a:prstGeom prst="rect">
            <a:avLst/>
          </a:prstGeom>
          <a:ln w="31750">
            <a:solidFill>
              <a:srgbClr val="C00000"/>
            </a:solidFill>
          </a:ln>
        </p:spPr>
      </p:pic>
    </p:spTree>
    <p:extLst>
      <p:ext uri="{BB962C8B-B14F-4D97-AF65-F5344CB8AC3E}">
        <p14:creationId xmlns:p14="http://schemas.microsoft.com/office/powerpoint/2010/main" val="179678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24A7B-15C1-4463-8FD1-D10A7DFE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568" y="2032013"/>
            <a:ext cx="7300864" cy="2793974"/>
          </a:xfrm>
          <a:prstGeom prst="rect">
            <a:avLst/>
          </a:prstGeom>
        </p:spPr>
      </p:pic>
    </p:spTree>
    <p:extLst>
      <p:ext uri="{BB962C8B-B14F-4D97-AF65-F5344CB8AC3E}">
        <p14:creationId xmlns:p14="http://schemas.microsoft.com/office/powerpoint/2010/main" val="4203123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sp>
        <p:nvSpPr>
          <p:cNvPr id="7" name="Content Placeholder 2">
            <a:extLst>
              <a:ext uri="{FF2B5EF4-FFF2-40B4-BE49-F238E27FC236}">
                <a16:creationId xmlns:a16="http://schemas.microsoft.com/office/drawing/2014/main" id="{9794AC64-4165-4C22-9F4B-62FEEB9F3158}"/>
              </a:ext>
            </a:extLst>
          </p:cNvPr>
          <p:cNvSpPr txBox="1">
            <a:spLocks/>
          </p:cNvSpPr>
          <p:nvPr/>
        </p:nvSpPr>
        <p:spPr>
          <a:xfrm>
            <a:off x="2385924" y="36690"/>
            <a:ext cx="9806076" cy="5645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Situational Awareness Activity: KIM Afghanistan</a:t>
            </a:r>
            <a:endParaRPr lang="en-CA" sz="4000" dirty="0">
              <a:solidFill>
                <a:schemeClr val="accent1">
                  <a:lumMod val="75000"/>
                </a:schemeClr>
              </a:solidFill>
              <a:latin typeface="+mj-lt"/>
            </a:endParaRPr>
          </a:p>
        </p:txBody>
      </p:sp>
      <p:sp>
        <p:nvSpPr>
          <p:cNvPr id="2" name="Rectangle 1">
            <a:extLst>
              <a:ext uri="{FF2B5EF4-FFF2-40B4-BE49-F238E27FC236}">
                <a16:creationId xmlns:a16="http://schemas.microsoft.com/office/drawing/2014/main" id="{266BB6BC-4D13-4679-ADFB-3752DA5A067D}"/>
              </a:ext>
            </a:extLst>
          </p:cNvPr>
          <p:cNvSpPr/>
          <p:nvPr/>
        </p:nvSpPr>
        <p:spPr>
          <a:xfrm>
            <a:off x="0" y="782122"/>
            <a:ext cx="4021975" cy="5293757"/>
          </a:xfrm>
          <a:prstGeom prst="rect">
            <a:avLst/>
          </a:prstGeom>
        </p:spPr>
        <p:txBody>
          <a:bodyPr wrap="square" anchor="ctr">
            <a:spAutoFit/>
          </a:bodyPr>
          <a:lstStyle/>
          <a:p>
            <a:r>
              <a:rPr lang="en-CA" sz="3200" dirty="0">
                <a:latin typeface="Calibri" panose="020F0502020204030204" pitchFamily="34" charset="0"/>
                <a:ea typeface="Calibri" panose="020F0502020204030204" pitchFamily="34" charset="0"/>
                <a:cs typeface="Times New Roman" panose="02020603050405020304" pitchFamily="18" charset="0"/>
              </a:rPr>
              <a:t>Many professions require a high degree of situational awareness.</a:t>
            </a:r>
          </a:p>
          <a:p>
            <a:endParaRPr lang="en-CA" dirty="0">
              <a:latin typeface="Calibri" panose="020F0502020204030204" pitchFamily="34" charset="0"/>
              <a:ea typeface="Calibri" panose="020F0502020204030204" pitchFamily="34" charset="0"/>
              <a:cs typeface="Times New Roman" panose="02020603050405020304" pitchFamily="18" charset="0"/>
            </a:endParaRPr>
          </a:p>
          <a:p>
            <a:r>
              <a:rPr lang="en-CA" sz="3200" dirty="0">
                <a:latin typeface="Calibri" panose="020F0502020204030204" pitchFamily="34" charset="0"/>
                <a:ea typeface="Calibri" panose="020F0502020204030204" pitchFamily="34" charset="0"/>
                <a:cs typeface="Times New Roman" panose="02020603050405020304" pitchFamily="18" charset="0"/>
              </a:rPr>
              <a:t>In this activity, </a:t>
            </a:r>
            <a:r>
              <a:rPr lang="en-US" sz="3200" dirty="0">
                <a:latin typeface="Calibri" panose="020F0502020204030204" pitchFamily="34" charset="0"/>
                <a:ea typeface="Calibri" panose="020F0502020204030204" pitchFamily="34" charset="0"/>
                <a:cs typeface="Times New Roman" panose="02020603050405020304" pitchFamily="18" charset="0"/>
              </a:rPr>
              <a:t>you will get a look, a touch, and a smell of what Canadian soldiers in Afghanistan might have experienced.</a:t>
            </a:r>
            <a:endParaRPr lang="en-CA" sz="3200" dirty="0"/>
          </a:p>
        </p:txBody>
      </p:sp>
      <p:pic>
        <p:nvPicPr>
          <p:cNvPr id="9" name="Picture 8">
            <a:extLst>
              <a:ext uri="{FF2B5EF4-FFF2-40B4-BE49-F238E27FC236}">
                <a16:creationId xmlns:a16="http://schemas.microsoft.com/office/drawing/2014/main" id="{E84E2A90-9C76-4664-B848-D0782EB996A5}"/>
              </a:ext>
            </a:extLst>
          </p:cNvPr>
          <p:cNvPicPr>
            <a:picLocks noChangeAspect="1"/>
          </p:cNvPicPr>
          <p:nvPr/>
        </p:nvPicPr>
        <p:blipFill rotWithShape="1">
          <a:blip r:embed="rId4">
            <a:extLst>
              <a:ext uri="{28A0092B-C50C-407E-A947-70E740481C1C}">
                <a14:useLocalDpi xmlns:a14="http://schemas.microsoft.com/office/drawing/2010/main" val="0"/>
              </a:ext>
            </a:extLst>
          </a:blip>
          <a:srcRect l="1197" r="8328"/>
          <a:stretch/>
        </p:blipFill>
        <p:spPr>
          <a:xfrm>
            <a:off x="3952009" y="676491"/>
            <a:ext cx="8170025" cy="5418134"/>
          </a:xfrm>
          <a:prstGeom prst="rect">
            <a:avLst/>
          </a:prstGeom>
          <a:ln w="25400">
            <a:solidFill>
              <a:srgbClr val="C00000"/>
            </a:solidFill>
          </a:ln>
        </p:spPr>
      </p:pic>
      <p:sp>
        <p:nvSpPr>
          <p:cNvPr id="8" name="Title 1">
            <a:extLst>
              <a:ext uri="{FF2B5EF4-FFF2-40B4-BE49-F238E27FC236}">
                <a16:creationId xmlns:a16="http://schemas.microsoft.com/office/drawing/2014/main" id="{9AEFDBD6-5C5A-4813-9500-9DCC3750EBB9}"/>
              </a:ext>
            </a:extLst>
          </p:cNvPr>
          <p:cNvSpPr txBox="1">
            <a:spLocks/>
          </p:cNvSpPr>
          <p:nvPr/>
        </p:nvSpPr>
        <p:spPr>
          <a:xfrm>
            <a:off x="0" y="6094625"/>
            <a:ext cx="2692883" cy="763375"/>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Your Activity</a:t>
            </a:r>
            <a:endParaRPr lang="en-CA" sz="3600" b="1" dirty="0"/>
          </a:p>
        </p:txBody>
      </p:sp>
      <p:sp>
        <p:nvSpPr>
          <p:cNvPr id="10" name="Content Placeholder 2">
            <a:extLst>
              <a:ext uri="{FF2B5EF4-FFF2-40B4-BE49-F238E27FC236}">
                <a16:creationId xmlns:a16="http://schemas.microsoft.com/office/drawing/2014/main" id="{A2AFF352-3D52-429E-9AD8-26B95509BCD0}"/>
              </a:ext>
            </a:extLst>
          </p:cNvPr>
          <p:cNvSpPr txBox="1">
            <a:spLocks/>
          </p:cNvSpPr>
          <p:nvPr/>
        </p:nvSpPr>
        <p:spPr>
          <a:xfrm>
            <a:off x="4021975" y="6194047"/>
            <a:ext cx="4148050" cy="5645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KIM = Keep In Mind</a:t>
            </a:r>
            <a:endParaRPr lang="en-CA" sz="4000" dirty="0">
              <a:solidFill>
                <a:schemeClr val="accent1">
                  <a:lumMod val="75000"/>
                </a:schemeClr>
              </a:solidFill>
              <a:latin typeface="+mj-lt"/>
            </a:endParaRPr>
          </a:p>
        </p:txBody>
      </p:sp>
    </p:spTree>
    <p:extLst>
      <p:ext uri="{BB962C8B-B14F-4D97-AF65-F5344CB8AC3E}">
        <p14:creationId xmlns:p14="http://schemas.microsoft.com/office/powerpoint/2010/main" val="3393317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D1654C-0ED3-418C-949B-6B560F9A3571}"/>
              </a:ext>
            </a:extLst>
          </p:cNvPr>
          <p:cNvSpPr txBox="1">
            <a:spLocks/>
          </p:cNvSpPr>
          <p:nvPr/>
        </p:nvSpPr>
        <p:spPr>
          <a:xfrm>
            <a:off x="817418" y="3830759"/>
            <a:ext cx="10557163" cy="1713114"/>
          </a:xfrm>
          <a:prstGeom prst="rect">
            <a:avLst/>
          </a:prstGeom>
        </p:spPr>
        <p:txBody>
          <a:bodyPr vert="horz" lIns="68580" tIns="34290" rIns="68580" bIns="3429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u="sng" dirty="0">
                <a:solidFill>
                  <a:schemeClr val="tx1"/>
                </a:solidFill>
                <a:latin typeface="+mn-lt"/>
              </a:rPr>
              <a:t>Each group will have</a:t>
            </a:r>
            <a:r>
              <a:rPr lang="en-CA" sz="3200" dirty="0">
                <a:solidFill>
                  <a:schemeClr val="tx1"/>
                </a:solidFill>
                <a:latin typeface="+mn-lt"/>
              </a:rPr>
              <a:t>:</a:t>
            </a:r>
          </a:p>
          <a:p>
            <a:endParaRPr lang="en-CA" sz="900" dirty="0">
              <a:solidFill>
                <a:schemeClr val="tx1"/>
              </a:solidFill>
              <a:latin typeface="+mn-lt"/>
            </a:endParaRPr>
          </a:p>
          <a:p>
            <a:r>
              <a:rPr lang="en-CA" sz="2800" dirty="0">
                <a:solidFill>
                  <a:schemeClr val="tx1"/>
                </a:solidFill>
                <a:latin typeface="+mn-lt"/>
              </a:rPr>
              <a:t>	</a:t>
            </a:r>
            <a:r>
              <a:rPr lang="en-CA" sz="3200" dirty="0">
                <a:solidFill>
                  <a:schemeClr val="tx1"/>
                </a:solidFill>
                <a:latin typeface="+mn-lt"/>
              </a:rPr>
              <a:t>• 3 Handouts (One for each round) and a few pencils</a:t>
            </a:r>
          </a:p>
          <a:p>
            <a:endParaRPr lang="en-CA" sz="1000" dirty="0">
              <a:solidFill>
                <a:schemeClr val="tx1"/>
              </a:solidFill>
              <a:latin typeface="+mn-lt"/>
            </a:endParaRPr>
          </a:p>
          <a:p>
            <a:pPr algn="ctr"/>
            <a:r>
              <a:rPr lang="en-CA" sz="3200" dirty="0">
                <a:solidFill>
                  <a:schemeClr val="tx1"/>
                </a:solidFill>
                <a:latin typeface="+mn-lt"/>
              </a:rPr>
              <a:t>This is a timed activity!</a:t>
            </a:r>
            <a:endParaRPr lang="en-CA" sz="900" dirty="0">
              <a:solidFill>
                <a:schemeClr val="tx1"/>
              </a:solidFill>
              <a:latin typeface="+mn-lt"/>
            </a:endParaRPr>
          </a:p>
        </p:txBody>
      </p:sp>
      <p:pic>
        <p:nvPicPr>
          <p:cNvPr id="6" name="Picture 5">
            <a:extLst>
              <a:ext uri="{FF2B5EF4-FFF2-40B4-BE49-F238E27FC236}">
                <a16:creationId xmlns:a16="http://schemas.microsoft.com/office/drawing/2014/main" id="{65E23F27-4501-406B-B08A-6B18038D3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
        <p:nvSpPr>
          <p:cNvPr id="7" name="Title 1">
            <a:extLst>
              <a:ext uri="{FF2B5EF4-FFF2-40B4-BE49-F238E27FC236}">
                <a16:creationId xmlns:a16="http://schemas.microsoft.com/office/drawing/2014/main" id="{01DE9D3C-8E97-400A-BB34-62B92A4398BC}"/>
              </a:ext>
            </a:extLst>
          </p:cNvPr>
          <p:cNvSpPr txBox="1">
            <a:spLocks/>
          </p:cNvSpPr>
          <p:nvPr/>
        </p:nvSpPr>
        <p:spPr>
          <a:xfrm>
            <a:off x="0" y="1136454"/>
            <a:ext cx="12192000" cy="2292546"/>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a:solidFill>
                  <a:schemeClr val="tx1"/>
                </a:solidFill>
                <a:latin typeface="+mn-lt"/>
              </a:rPr>
              <a:t>Round 1 - Your task will be to remember what you see.</a:t>
            </a:r>
          </a:p>
          <a:p>
            <a:endParaRPr lang="en-CA" sz="600" dirty="0">
              <a:solidFill>
                <a:schemeClr val="tx1"/>
              </a:solidFill>
              <a:latin typeface="+mn-lt"/>
            </a:endParaRPr>
          </a:p>
          <a:p>
            <a:r>
              <a:rPr lang="en-CA" sz="3200" dirty="0">
                <a:solidFill>
                  <a:schemeClr val="tx1"/>
                </a:solidFill>
                <a:latin typeface="+mn-lt"/>
              </a:rPr>
              <a:t>Round 2 - Your task will be to determine what is missing.</a:t>
            </a:r>
          </a:p>
          <a:p>
            <a:endParaRPr lang="en-CA" sz="600" dirty="0">
              <a:solidFill>
                <a:schemeClr val="tx1"/>
              </a:solidFill>
              <a:latin typeface="+mn-lt"/>
            </a:endParaRPr>
          </a:p>
          <a:p>
            <a:r>
              <a:rPr lang="en-CA" sz="3200" dirty="0">
                <a:solidFill>
                  <a:schemeClr val="tx1"/>
                </a:solidFill>
                <a:latin typeface="+mn-lt"/>
              </a:rPr>
              <a:t>Round 3 – This task will require almost identical skills, but you will have to use logic to determine the correct answer.</a:t>
            </a:r>
          </a:p>
        </p:txBody>
      </p:sp>
      <p:sp>
        <p:nvSpPr>
          <p:cNvPr id="8" name="Content Placeholder 2">
            <a:extLst>
              <a:ext uri="{FF2B5EF4-FFF2-40B4-BE49-F238E27FC236}">
                <a16:creationId xmlns:a16="http://schemas.microsoft.com/office/drawing/2014/main" id="{38CD25A2-A2FB-49E2-A23F-4527D1CCCE2C}"/>
              </a:ext>
            </a:extLst>
          </p:cNvPr>
          <p:cNvSpPr txBox="1">
            <a:spLocks/>
          </p:cNvSpPr>
          <p:nvPr/>
        </p:nvSpPr>
        <p:spPr>
          <a:xfrm>
            <a:off x="2996630" y="43481"/>
            <a:ext cx="8657813" cy="5645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KIM Afghanistan: A Three Round Activity</a:t>
            </a:r>
            <a:endParaRPr lang="en-CA" sz="4000" dirty="0">
              <a:solidFill>
                <a:schemeClr val="accent1">
                  <a:lumMod val="75000"/>
                </a:schemeClr>
              </a:solidFill>
              <a:latin typeface="+mj-lt"/>
            </a:endParaRPr>
          </a:p>
        </p:txBody>
      </p:sp>
    </p:spTree>
    <p:extLst>
      <p:ext uri="{BB962C8B-B14F-4D97-AF65-F5344CB8AC3E}">
        <p14:creationId xmlns:p14="http://schemas.microsoft.com/office/powerpoint/2010/main" val="211144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76481" y="29639"/>
            <a:ext cx="3639037" cy="540343"/>
          </a:xfrm>
        </p:spPr>
        <p:txBody>
          <a:bodyPr>
            <a:noAutofit/>
          </a:bodyPr>
          <a:lstStyle/>
          <a:p>
            <a:r>
              <a:rPr lang="en-CA" sz="4000" b="1" dirty="0">
                <a:solidFill>
                  <a:schemeClr val="accent1">
                    <a:lumMod val="75000"/>
                  </a:schemeClr>
                </a:solidFill>
              </a:rPr>
              <a:t>Rivers and Caves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8" y="62445"/>
            <a:ext cx="2278883" cy="477898"/>
          </a:xfrm>
          <a:prstGeom prst="rect">
            <a:avLst/>
          </a:prstGeom>
        </p:spPr>
      </p:pic>
      <p:pic>
        <p:nvPicPr>
          <p:cNvPr id="5" name="Picture 4">
            <a:extLst>
              <a:ext uri="{FF2B5EF4-FFF2-40B4-BE49-F238E27FC236}">
                <a16:creationId xmlns:a16="http://schemas.microsoft.com/office/drawing/2014/main" id="{12CFA8F6-896E-442B-BCAE-D5F86341758D}"/>
              </a:ext>
            </a:extLst>
          </p:cNvPr>
          <p:cNvPicPr>
            <a:picLocks noChangeAspect="1"/>
          </p:cNvPicPr>
          <p:nvPr/>
        </p:nvPicPr>
        <p:blipFill rotWithShape="1">
          <a:blip r:embed="rId4">
            <a:extLst>
              <a:ext uri="{28A0092B-C50C-407E-A947-70E740481C1C}">
                <a14:useLocalDpi xmlns:a14="http://schemas.microsoft.com/office/drawing/2010/main" val="0"/>
              </a:ext>
            </a:extLst>
          </a:blip>
          <a:srcRect l="28875"/>
          <a:stretch/>
        </p:blipFill>
        <p:spPr>
          <a:xfrm>
            <a:off x="6200776" y="571565"/>
            <a:ext cx="5961616" cy="6286435"/>
          </a:xfrm>
          <a:prstGeom prst="rect">
            <a:avLst/>
          </a:prstGeom>
          <a:ln w="25400">
            <a:solidFill>
              <a:srgbClr val="C00000"/>
            </a:solidFill>
          </a:ln>
        </p:spPr>
      </p:pic>
      <p:pic>
        <p:nvPicPr>
          <p:cNvPr id="6" name="Picture 5">
            <a:extLst>
              <a:ext uri="{FF2B5EF4-FFF2-40B4-BE49-F238E27FC236}">
                <a16:creationId xmlns:a16="http://schemas.microsoft.com/office/drawing/2014/main" id="{079AAA5E-1FBD-4961-AA8E-0A39DDD8495C}"/>
              </a:ext>
            </a:extLst>
          </p:cNvPr>
          <p:cNvPicPr>
            <a:picLocks noChangeAspect="1"/>
          </p:cNvPicPr>
          <p:nvPr/>
        </p:nvPicPr>
        <p:blipFill rotWithShape="1">
          <a:blip r:embed="rId5">
            <a:extLst>
              <a:ext uri="{28A0092B-C50C-407E-A947-70E740481C1C}">
                <a14:useLocalDpi xmlns:a14="http://schemas.microsoft.com/office/drawing/2010/main" val="0"/>
              </a:ext>
            </a:extLst>
          </a:blip>
          <a:srcRect l="20556" r="5832"/>
          <a:stretch/>
        </p:blipFill>
        <p:spPr>
          <a:xfrm>
            <a:off x="29608" y="570510"/>
            <a:ext cx="6171166" cy="6287490"/>
          </a:xfrm>
          <a:prstGeom prst="rect">
            <a:avLst/>
          </a:prstGeom>
          <a:ln w="25400">
            <a:solidFill>
              <a:srgbClr val="C00000"/>
            </a:solidFill>
          </a:ln>
        </p:spPr>
      </p:pic>
      <p:sp>
        <p:nvSpPr>
          <p:cNvPr id="2" name="TextBox 1">
            <a:extLst>
              <a:ext uri="{FF2B5EF4-FFF2-40B4-BE49-F238E27FC236}">
                <a16:creationId xmlns:a16="http://schemas.microsoft.com/office/drawing/2014/main" id="{D04D3013-65CA-4701-BC62-F2E8F912D07D}"/>
              </a:ext>
            </a:extLst>
          </p:cNvPr>
          <p:cNvSpPr txBox="1"/>
          <p:nvPr/>
        </p:nvSpPr>
        <p:spPr>
          <a:xfrm>
            <a:off x="29606" y="569982"/>
            <a:ext cx="3281153" cy="523220"/>
          </a:xfrm>
          <a:prstGeom prst="rect">
            <a:avLst/>
          </a:prstGeom>
          <a:solidFill>
            <a:schemeClr val="bg1"/>
          </a:solidFill>
          <a:ln>
            <a:solidFill>
              <a:srgbClr val="C00000"/>
            </a:solidFill>
          </a:ln>
        </p:spPr>
        <p:txBody>
          <a:bodyPr wrap="square" rtlCol="0">
            <a:spAutoFit/>
          </a:bodyPr>
          <a:lstStyle/>
          <a:p>
            <a:pPr algn="ctr"/>
            <a:r>
              <a:rPr lang="en-CA" sz="2800" dirty="0"/>
              <a:t>Badakhshan Province</a:t>
            </a:r>
          </a:p>
        </p:txBody>
      </p:sp>
      <p:sp>
        <p:nvSpPr>
          <p:cNvPr id="7" name="TextBox 6">
            <a:extLst>
              <a:ext uri="{FF2B5EF4-FFF2-40B4-BE49-F238E27FC236}">
                <a16:creationId xmlns:a16="http://schemas.microsoft.com/office/drawing/2014/main" id="{BE11A40C-72D3-4E03-B820-AFDF7E8BB21B}"/>
              </a:ext>
            </a:extLst>
          </p:cNvPr>
          <p:cNvSpPr txBox="1"/>
          <p:nvPr/>
        </p:nvSpPr>
        <p:spPr>
          <a:xfrm>
            <a:off x="9254359" y="569982"/>
            <a:ext cx="2908032" cy="523220"/>
          </a:xfrm>
          <a:prstGeom prst="rect">
            <a:avLst/>
          </a:prstGeom>
          <a:solidFill>
            <a:schemeClr val="bg1"/>
          </a:solidFill>
          <a:ln>
            <a:solidFill>
              <a:srgbClr val="C00000"/>
            </a:solidFill>
          </a:ln>
        </p:spPr>
        <p:txBody>
          <a:bodyPr wrap="square" rtlCol="0">
            <a:spAutoFit/>
          </a:bodyPr>
          <a:lstStyle/>
          <a:p>
            <a:pPr algn="ctr"/>
            <a:r>
              <a:rPr lang="en-CA" sz="2800" dirty="0"/>
              <a:t>Bamiyan Province</a:t>
            </a:r>
          </a:p>
        </p:txBody>
      </p:sp>
    </p:spTree>
    <p:extLst>
      <p:ext uri="{BB962C8B-B14F-4D97-AF65-F5344CB8AC3E}">
        <p14:creationId xmlns:p14="http://schemas.microsoft.com/office/powerpoint/2010/main" val="88722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E23F27-4501-406B-B08A-6B18038D3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
        <p:nvSpPr>
          <p:cNvPr id="7" name="Title 1">
            <a:extLst>
              <a:ext uri="{FF2B5EF4-FFF2-40B4-BE49-F238E27FC236}">
                <a16:creationId xmlns:a16="http://schemas.microsoft.com/office/drawing/2014/main" id="{01DE9D3C-8E97-400A-BB34-62B92A4398BC}"/>
              </a:ext>
            </a:extLst>
          </p:cNvPr>
          <p:cNvSpPr txBox="1">
            <a:spLocks/>
          </p:cNvSpPr>
          <p:nvPr/>
        </p:nvSpPr>
        <p:spPr>
          <a:xfrm>
            <a:off x="249380" y="644194"/>
            <a:ext cx="11942620" cy="3527529"/>
          </a:xfrm>
          <a:prstGeom prst="rect">
            <a:avLst/>
          </a:prstGeom>
          <a:solidFill>
            <a:schemeClr val="bg1">
              <a:lumMod val="95000"/>
            </a:schemeClr>
          </a:solidFill>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a:solidFill>
                  <a:schemeClr val="tx1"/>
                </a:solidFill>
                <a:latin typeface="+mn-lt"/>
              </a:rPr>
              <a:t>		</a:t>
            </a:r>
            <a:r>
              <a:rPr lang="en-CA" sz="3200" u="sng" dirty="0">
                <a:solidFill>
                  <a:schemeClr val="tx1"/>
                </a:solidFill>
                <a:latin typeface="+mn-lt"/>
              </a:rPr>
              <a:t>Round 1</a:t>
            </a:r>
          </a:p>
          <a:p>
            <a:r>
              <a:rPr lang="en-CA" sz="3200" dirty="0">
                <a:solidFill>
                  <a:schemeClr val="tx1"/>
                </a:solidFill>
                <a:latin typeface="+mn-lt"/>
              </a:rPr>
              <a:t>Step 1: Each group gathers around an “item” table together.</a:t>
            </a:r>
          </a:p>
          <a:p>
            <a:pPr marL="1263650" indent="-1263650"/>
            <a:r>
              <a:rPr lang="en-CA" sz="3200" dirty="0">
                <a:solidFill>
                  <a:schemeClr val="tx1"/>
                </a:solidFill>
                <a:latin typeface="+mn-lt"/>
              </a:rPr>
              <a:t>Step 2: Once the cover is removed, you have 90 seconds to study the objects (Yes, you can touch) before they will be covered again.</a:t>
            </a:r>
          </a:p>
          <a:p>
            <a:pPr marL="1312863" indent="-1312863"/>
            <a:r>
              <a:rPr lang="en-CA" sz="3200" dirty="0">
                <a:solidFill>
                  <a:schemeClr val="tx1"/>
                </a:solidFill>
                <a:latin typeface="+mn-lt"/>
              </a:rPr>
              <a:t>Step 3: Return to your table and using </a:t>
            </a:r>
            <a:r>
              <a:rPr lang="en-CA" sz="3200" b="1" dirty="0">
                <a:solidFill>
                  <a:schemeClr val="tx1"/>
                </a:solidFill>
                <a:latin typeface="+mn-lt"/>
              </a:rPr>
              <a:t>Handout 1</a:t>
            </a:r>
            <a:r>
              <a:rPr lang="en-CA" sz="3200" dirty="0">
                <a:solidFill>
                  <a:schemeClr val="tx1"/>
                </a:solidFill>
                <a:latin typeface="+mn-lt"/>
              </a:rPr>
              <a:t>, you have 3 minutes to record what you saw.</a:t>
            </a:r>
          </a:p>
          <a:p>
            <a:r>
              <a:rPr lang="en-CA" sz="600" dirty="0">
                <a:solidFill>
                  <a:schemeClr val="tx1"/>
                </a:solidFill>
                <a:latin typeface="+mn-lt"/>
              </a:rPr>
              <a:t> </a:t>
            </a:r>
          </a:p>
          <a:p>
            <a:pPr algn="ctr"/>
            <a:r>
              <a:rPr lang="en-CA" sz="3200" b="1" dirty="0">
                <a:solidFill>
                  <a:schemeClr val="tx1"/>
                </a:solidFill>
                <a:latin typeface="+mn-lt"/>
              </a:rPr>
              <a:t>Remember to </a:t>
            </a:r>
            <a:r>
              <a:rPr lang="en-CA" sz="3200" b="1" u="sng" dirty="0">
                <a:solidFill>
                  <a:schemeClr val="tx1"/>
                </a:solidFill>
                <a:latin typeface="+mn-lt"/>
              </a:rPr>
              <a:t>be specific</a:t>
            </a:r>
            <a:r>
              <a:rPr lang="en-CA" sz="3200" b="1" dirty="0">
                <a:solidFill>
                  <a:schemeClr val="tx1"/>
                </a:solidFill>
                <a:latin typeface="+mn-lt"/>
              </a:rPr>
              <a:t>!</a:t>
            </a:r>
            <a:endParaRPr lang="en-CA" sz="3200" dirty="0">
              <a:solidFill>
                <a:schemeClr val="tx1"/>
              </a:solidFill>
              <a:latin typeface="+mn-lt"/>
            </a:endParaRPr>
          </a:p>
        </p:txBody>
      </p:sp>
      <p:sp>
        <p:nvSpPr>
          <p:cNvPr id="8" name="Content Placeholder 2">
            <a:extLst>
              <a:ext uri="{FF2B5EF4-FFF2-40B4-BE49-F238E27FC236}">
                <a16:creationId xmlns:a16="http://schemas.microsoft.com/office/drawing/2014/main" id="{38CD25A2-A2FB-49E2-A23F-4527D1CCCE2C}"/>
              </a:ext>
            </a:extLst>
          </p:cNvPr>
          <p:cNvSpPr txBox="1">
            <a:spLocks/>
          </p:cNvSpPr>
          <p:nvPr/>
        </p:nvSpPr>
        <p:spPr>
          <a:xfrm>
            <a:off x="4073236" y="79664"/>
            <a:ext cx="4006734" cy="5645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KIM Afghanistan</a:t>
            </a:r>
            <a:endParaRPr lang="en-CA" sz="4000" dirty="0">
              <a:solidFill>
                <a:schemeClr val="accent1">
                  <a:lumMod val="75000"/>
                </a:schemeClr>
              </a:solidFill>
              <a:latin typeface="+mj-lt"/>
            </a:endParaRPr>
          </a:p>
        </p:txBody>
      </p:sp>
      <p:sp>
        <p:nvSpPr>
          <p:cNvPr id="10" name="Title 1">
            <a:extLst>
              <a:ext uri="{FF2B5EF4-FFF2-40B4-BE49-F238E27FC236}">
                <a16:creationId xmlns:a16="http://schemas.microsoft.com/office/drawing/2014/main" id="{55119E97-C5F6-4368-B2E1-F78B9F5BEB34}"/>
              </a:ext>
            </a:extLst>
          </p:cNvPr>
          <p:cNvSpPr txBox="1">
            <a:spLocks/>
          </p:cNvSpPr>
          <p:nvPr/>
        </p:nvSpPr>
        <p:spPr>
          <a:xfrm>
            <a:off x="249380" y="3773285"/>
            <a:ext cx="11942619" cy="3012795"/>
          </a:xfrm>
          <a:prstGeom prst="rect">
            <a:avLst/>
          </a:prstGeom>
          <a:solidFill>
            <a:schemeClr val="bg1">
              <a:lumMod val="85000"/>
            </a:schemeClr>
          </a:solidFill>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a:solidFill>
                  <a:schemeClr val="tx1"/>
                </a:solidFill>
                <a:latin typeface="+mn-lt"/>
              </a:rPr>
              <a:t>		</a:t>
            </a:r>
            <a:r>
              <a:rPr lang="en-CA" sz="3200" u="sng" dirty="0">
                <a:solidFill>
                  <a:schemeClr val="tx1"/>
                </a:solidFill>
                <a:latin typeface="+mn-lt"/>
              </a:rPr>
              <a:t>Round 2</a:t>
            </a:r>
          </a:p>
          <a:p>
            <a:r>
              <a:rPr lang="en-CA" sz="3200" dirty="0">
                <a:solidFill>
                  <a:schemeClr val="tx1"/>
                </a:solidFill>
                <a:latin typeface="+mn-lt"/>
              </a:rPr>
              <a:t>Step 1: Each group reconvenes at the same table.</a:t>
            </a:r>
          </a:p>
          <a:p>
            <a:pPr marL="1263650" indent="-1263650"/>
            <a:r>
              <a:rPr lang="en-CA" sz="3200" dirty="0">
                <a:solidFill>
                  <a:schemeClr val="tx1"/>
                </a:solidFill>
                <a:latin typeface="+mn-lt"/>
              </a:rPr>
              <a:t>Step 2: Once the cover is removed, you have 45 seconds to determine what is missing before the table will be covered again.</a:t>
            </a:r>
          </a:p>
          <a:p>
            <a:pPr marL="1312863" indent="-1312863"/>
            <a:r>
              <a:rPr lang="en-CA" sz="3200" dirty="0">
                <a:solidFill>
                  <a:schemeClr val="tx1"/>
                </a:solidFill>
                <a:latin typeface="+mn-lt"/>
              </a:rPr>
              <a:t>Step 3: Return to your table and using </a:t>
            </a:r>
            <a:r>
              <a:rPr lang="en-CA" sz="3200" b="1" dirty="0">
                <a:solidFill>
                  <a:schemeClr val="tx1"/>
                </a:solidFill>
                <a:latin typeface="+mn-lt"/>
              </a:rPr>
              <a:t>Handout 2</a:t>
            </a:r>
            <a:r>
              <a:rPr lang="en-CA" sz="3200" dirty="0">
                <a:solidFill>
                  <a:schemeClr val="tx1"/>
                </a:solidFill>
                <a:latin typeface="+mn-lt"/>
              </a:rPr>
              <a:t>, you have 90</a:t>
            </a:r>
          </a:p>
          <a:p>
            <a:pPr marL="1312863" indent="-50800"/>
            <a:r>
              <a:rPr lang="en-CA" sz="3200" dirty="0">
                <a:solidFill>
                  <a:schemeClr val="tx1"/>
                </a:solidFill>
                <a:latin typeface="+mn-lt"/>
              </a:rPr>
              <a:t>seconds to record what you saw.</a:t>
            </a:r>
            <a:endParaRPr lang="en-CA" sz="600" dirty="0">
              <a:solidFill>
                <a:schemeClr val="tx1"/>
              </a:solidFill>
              <a:latin typeface="+mn-lt"/>
            </a:endParaRPr>
          </a:p>
        </p:txBody>
      </p:sp>
      <p:sp>
        <p:nvSpPr>
          <p:cNvPr id="11" name="Title 1">
            <a:extLst>
              <a:ext uri="{FF2B5EF4-FFF2-40B4-BE49-F238E27FC236}">
                <a16:creationId xmlns:a16="http://schemas.microsoft.com/office/drawing/2014/main" id="{C56C7751-81BC-4A0A-9B66-9613828E8F1C}"/>
              </a:ext>
            </a:extLst>
          </p:cNvPr>
          <p:cNvSpPr txBox="1">
            <a:spLocks/>
          </p:cNvSpPr>
          <p:nvPr/>
        </p:nvSpPr>
        <p:spPr>
          <a:xfrm>
            <a:off x="249379" y="775978"/>
            <a:ext cx="11720945" cy="6010102"/>
          </a:xfrm>
          <a:prstGeom prst="rect">
            <a:avLst/>
          </a:prstGeom>
          <a:solidFill>
            <a:schemeClr val="bg1">
              <a:lumMod val="75000"/>
            </a:schemeClr>
          </a:solidFill>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a:solidFill>
                  <a:schemeClr val="tx1"/>
                </a:solidFill>
                <a:latin typeface="+mn-lt"/>
              </a:rPr>
              <a:t>		</a:t>
            </a:r>
          </a:p>
          <a:p>
            <a:r>
              <a:rPr lang="en-CA" sz="3200" dirty="0">
                <a:solidFill>
                  <a:schemeClr val="tx1"/>
                </a:solidFill>
                <a:latin typeface="+mn-lt"/>
              </a:rPr>
              <a:t>			</a:t>
            </a:r>
            <a:r>
              <a:rPr lang="en-CA" sz="3200" u="sng" dirty="0">
                <a:solidFill>
                  <a:schemeClr val="tx1"/>
                </a:solidFill>
                <a:latin typeface="+mn-lt"/>
              </a:rPr>
              <a:t>Round 3</a:t>
            </a:r>
          </a:p>
          <a:p>
            <a:r>
              <a:rPr lang="en-CA" sz="3200" dirty="0">
                <a:solidFill>
                  <a:schemeClr val="tx1"/>
                </a:solidFill>
                <a:latin typeface="+mn-lt"/>
              </a:rPr>
              <a:t> Step 1: Each group has a selection of 4 photos. Your goal is to review 		each of the photos as a group, paying close attention to all the 			small details. </a:t>
            </a:r>
          </a:p>
          <a:p>
            <a:endParaRPr lang="en-CA" sz="3200" dirty="0">
              <a:solidFill>
                <a:schemeClr val="tx1"/>
              </a:solidFill>
              <a:latin typeface="+mn-lt"/>
            </a:endParaRPr>
          </a:p>
          <a:p>
            <a:pPr lvl="0" defTabSz="914400">
              <a:spcBef>
                <a:spcPts val="0"/>
              </a:spcBef>
            </a:pPr>
            <a:r>
              <a:rPr lang="en-CA" sz="3200" dirty="0">
                <a:solidFill>
                  <a:schemeClr val="tx1"/>
                </a:solidFill>
                <a:latin typeface="+mn-lt"/>
              </a:rPr>
              <a:t> Step 2: </a:t>
            </a:r>
            <a:r>
              <a:rPr lang="en-CA" sz="3200" dirty="0">
                <a:solidFill>
                  <a:prstClr val="black"/>
                </a:solidFill>
                <a:latin typeface="Calibri" panose="020F0502020204030204"/>
                <a:ea typeface="+mn-ea"/>
                <a:cs typeface="+mn-cs"/>
              </a:rPr>
              <a:t>Select one photo that shows a scene that you think is safer 	than the other two </a:t>
            </a:r>
            <a:r>
              <a:rPr lang="en-CA" sz="3200" dirty="0">
                <a:solidFill>
                  <a:schemeClr val="tx1"/>
                </a:solidFill>
                <a:latin typeface="+mn-lt"/>
              </a:rPr>
              <a:t>and using </a:t>
            </a:r>
            <a:r>
              <a:rPr lang="en-CA" sz="3200" b="1" dirty="0">
                <a:solidFill>
                  <a:schemeClr val="tx1"/>
                </a:solidFill>
                <a:latin typeface="+mn-lt"/>
              </a:rPr>
              <a:t>Handout 3</a:t>
            </a:r>
            <a:r>
              <a:rPr lang="en-CA" sz="3200" dirty="0">
                <a:solidFill>
                  <a:schemeClr val="tx1"/>
                </a:solidFill>
                <a:latin typeface="+mn-lt"/>
              </a:rPr>
              <a:t>, you must provide at 	least 3 reasons why your selection is the safer scene.</a:t>
            </a:r>
          </a:p>
          <a:p>
            <a:pPr lvl="0" defTabSz="914400">
              <a:spcBef>
                <a:spcPts val="0"/>
              </a:spcBef>
            </a:pPr>
            <a:endParaRPr lang="en-CA" sz="1600" dirty="0">
              <a:solidFill>
                <a:schemeClr val="tx1"/>
              </a:solidFill>
              <a:latin typeface="+mn-lt"/>
            </a:endParaRPr>
          </a:p>
          <a:p>
            <a:r>
              <a:rPr lang="en-CA" sz="600" dirty="0">
                <a:solidFill>
                  <a:schemeClr val="tx1"/>
                </a:solidFill>
                <a:latin typeface="+mn-lt"/>
              </a:rPr>
              <a:t> </a:t>
            </a:r>
          </a:p>
          <a:p>
            <a:pPr algn="ctr"/>
            <a:r>
              <a:rPr lang="en-CA" sz="3200" b="1" dirty="0">
                <a:solidFill>
                  <a:schemeClr val="tx1"/>
                </a:solidFill>
                <a:latin typeface="+mn-lt"/>
              </a:rPr>
              <a:t>You have </a:t>
            </a:r>
            <a:r>
              <a:rPr lang="en-CA" sz="3200" b="1" u="sng" dirty="0">
                <a:solidFill>
                  <a:schemeClr val="tx1"/>
                </a:solidFill>
                <a:latin typeface="+mn-lt"/>
              </a:rPr>
              <a:t>5 minutes </a:t>
            </a:r>
            <a:r>
              <a:rPr lang="en-CA" sz="3200" b="1" dirty="0">
                <a:solidFill>
                  <a:schemeClr val="tx1"/>
                </a:solidFill>
                <a:latin typeface="+mn-lt"/>
              </a:rPr>
              <a:t>to complete round 3!</a:t>
            </a:r>
            <a:endParaRPr lang="en-CA" sz="3200" dirty="0">
              <a:solidFill>
                <a:schemeClr val="tx1"/>
              </a:solidFill>
              <a:latin typeface="+mn-lt"/>
            </a:endParaRPr>
          </a:p>
        </p:txBody>
      </p:sp>
    </p:spTree>
    <p:extLst>
      <p:ext uri="{BB962C8B-B14F-4D97-AF65-F5344CB8AC3E}">
        <p14:creationId xmlns:p14="http://schemas.microsoft.com/office/powerpoint/2010/main" val="110106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9BB44A-EE70-4358-BEE9-0C3E23A18B45}"/>
              </a:ext>
            </a:extLst>
          </p:cNvPr>
          <p:cNvSpPr txBox="1">
            <a:spLocks/>
          </p:cNvSpPr>
          <p:nvPr/>
        </p:nvSpPr>
        <p:spPr>
          <a:xfrm>
            <a:off x="1028700" y="739547"/>
            <a:ext cx="10628242" cy="52578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600" dirty="0">
                <a:solidFill>
                  <a:schemeClr val="tx1"/>
                </a:solidFill>
                <a:latin typeface="+mn-lt"/>
              </a:rPr>
              <a:t>Thinking of Round 1 and 2, what did you find the most difficult? Why?</a:t>
            </a:r>
          </a:p>
          <a:p>
            <a:endParaRPr lang="en-CA" sz="1800" dirty="0">
              <a:solidFill>
                <a:schemeClr val="tx1"/>
              </a:solidFill>
              <a:latin typeface="+mn-lt"/>
            </a:endParaRPr>
          </a:p>
          <a:p>
            <a:pPr lvl="0" defTabSz="914400">
              <a:spcBef>
                <a:spcPts val="0"/>
              </a:spcBef>
            </a:pPr>
            <a:r>
              <a:rPr lang="en-CA" sz="3600" dirty="0">
                <a:solidFill>
                  <a:prstClr val="black"/>
                </a:solidFill>
                <a:latin typeface="Calibri" panose="020F0502020204030204"/>
                <a:ea typeface="+mn-ea"/>
                <a:cs typeface="+mn-cs"/>
              </a:rPr>
              <a:t>Thinking of Round 3, what did you find the most difficult? Why?</a:t>
            </a:r>
          </a:p>
          <a:p>
            <a:endParaRPr lang="en-CA" sz="1800" dirty="0">
              <a:solidFill>
                <a:schemeClr val="tx1"/>
              </a:solidFill>
              <a:latin typeface="+mn-lt"/>
            </a:endParaRPr>
          </a:p>
          <a:p>
            <a:r>
              <a:rPr lang="en-CA" sz="3600" dirty="0">
                <a:solidFill>
                  <a:schemeClr val="tx1"/>
                </a:solidFill>
                <a:latin typeface="+mn-lt"/>
              </a:rPr>
              <a:t>Describe how your group worked together to complete the tasks.</a:t>
            </a:r>
          </a:p>
          <a:p>
            <a:endParaRPr lang="en-CA" sz="2000" dirty="0">
              <a:solidFill>
                <a:schemeClr val="tx1"/>
              </a:solidFill>
              <a:latin typeface="+mn-lt"/>
            </a:endParaRPr>
          </a:p>
          <a:p>
            <a:r>
              <a:rPr lang="en-CA" sz="3600" dirty="0">
                <a:solidFill>
                  <a:schemeClr val="tx1"/>
                </a:solidFill>
                <a:latin typeface="+mn-lt"/>
              </a:rPr>
              <a:t>Suggest some ideas for training people requiring high degrees of situational awareness.</a:t>
            </a:r>
          </a:p>
          <a:p>
            <a:endParaRPr lang="en-CA" sz="1400" dirty="0">
              <a:solidFill>
                <a:schemeClr val="tx1"/>
              </a:solidFill>
              <a:latin typeface="+mn-lt"/>
            </a:endParaRPr>
          </a:p>
        </p:txBody>
      </p:sp>
      <p:sp>
        <p:nvSpPr>
          <p:cNvPr id="5" name="Title 1">
            <a:extLst>
              <a:ext uri="{FF2B5EF4-FFF2-40B4-BE49-F238E27FC236}">
                <a16:creationId xmlns:a16="http://schemas.microsoft.com/office/drawing/2014/main" id="{B3FF72C4-65A8-48AB-9674-0B509DFE8F5E}"/>
              </a:ext>
            </a:extLst>
          </p:cNvPr>
          <p:cNvSpPr txBox="1">
            <a:spLocks/>
          </p:cNvSpPr>
          <p:nvPr/>
        </p:nvSpPr>
        <p:spPr>
          <a:xfrm>
            <a:off x="0" y="6172200"/>
            <a:ext cx="2057400" cy="685800"/>
          </a:xfrm>
          <a:prstGeom prst="rect">
            <a:avLst/>
          </a:prstGeom>
        </p:spPr>
        <p:txBody>
          <a:bodyPr vert="horz" lIns="91440" tIns="45720" rIns="91440" bIns="45720" rtlCol="0" anchor="ctr" anchorCtr="0">
            <a:normAutofit fontScale="92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t>Debrief</a:t>
            </a:r>
            <a:endParaRPr lang="en-CA" b="1" dirty="0"/>
          </a:p>
        </p:txBody>
      </p:sp>
      <p:pic>
        <p:nvPicPr>
          <p:cNvPr id="4" name="Picture 3">
            <a:extLst>
              <a:ext uri="{FF2B5EF4-FFF2-40B4-BE49-F238E27FC236}">
                <a16:creationId xmlns:a16="http://schemas.microsoft.com/office/drawing/2014/main" id="{D0003932-4CDC-421B-9B04-D6C8FD05C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1861546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24A7B-15C1-4463-8FD1-D10A7DFE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568" y="2032013"/>
            <a:ext cx="7300864" cy="2793974"/>
          </a:xfrm>
          <a:prstGeom prst="rect">
            <a:avLst/>
          </a:prstGeom>
        </p:spPr>
      </p:pic>
    </p:spTree>
    <p:extLst>
      <p:ext uri="{BB962C8B-B14F-4D97-AF65-F5344CB8AC3E}">
        <p14:creationId xmlns:p14="http://schemas.microsoft.com/office/powerpoint/2010/main" val="102734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148290" y="-28575"/>
            <a:ext cx="3895420" cy="701319"/>
          </a:xfrm>
        </p:spPr>
        <p:txBody>
          <a:bodyPr>
            <a:noAutofit/>
          </a:bodyPr>
          <a:lstStyle/>
          <a:p>
            <a:r>
              <a:rPr lang="en-CA" sz="4000" b="1" dirty="0">
                <a:solidFill>
                  <a:schemeClr val="accent1">
                    <a:lumMod val="75000"/>
                  </a:schemeClr>
                </a:solidFill>
              </a:rPr>
              <a:t>Deserts and Fields</a:t>
            </a:r>
          </a:p>
        </p:txBody>
      </p:sp>
      <p:pic>
        <p:nvPicPr>
          <p:cNvPr id="5" name="Picture 4">
            <a:extLst>
              <a:ext uri="{FF2B5EF4-FFF2-40B4-BE49-F238E27FC236}">
                <a16:creationId xmlns:a16="http://schemas.microsoft.com/office/drawing/2014/main" id="{12CFA8F6-896E-442B-BCAE-D5F86341758D}"/>
              </a:ext>
            </a:extLst>
          </p:cNvPr>
          <p:cNvPicPr>
            <a:picLocks noChangeAspect="1"/>
          </p:cNvPicPr>
          <p:nvPr/>
        </p:nvPicPr>
        <p:blipFill rotWithShape="1">
          <a:blip r:embed="rId3">
            <a:extLst>
              <a:ext uri="{28A0092B-C50C-407E-A947-70E740481C1C}">
                <a14:useLocalDpi xmlns:a14="http://schemas.microsoft.com/office/drawing/2010/main" val="0"/>
              </a:ext>
            </a:extLst>
          </a:blip>
          <a:srcRect l="14606" r="9191"/>
          <a:stretch/>
        </p:blipFill>
        <p:spPr>
          <a:xfrm>
            <a:off x="5824872" y="615324"/>
            <a:ext cx="6342759" cy="6242676"/>
          </a:xfrm>
          <a:prstGeom prst="rect">
            <a:avLst/>
          </a:prstGeom>
          <a:ln w="25400">
            <a:solidFill>
              <a:srgbClr val="C00000"/>
            </a:solidFill>
          </a:ln>
        </p:spPr>
      </p:pic>
      <p:pic>
        <p:nvPicPr>
          <p:cNvPr id="6" name="Picture 5">
            <a:extLst>
              <a:ext uri="{FF2B5EF4-FFF2-40B4-BE49-F238E27FC236}">
                <a16:creationId xmlns:a16="http://schemas.microsoft.com/office/drawing/2014/main" id="{079AAA5E-1FBD-4961-AA8E-0A39DDD8495C}"/>
              </a:ext>
            </a:extLst>
          </p:cNvPr>
          <p:cNvPicPr>
            <a:picLocks noChangeAspect="1"/>
          </p:cNvPicPr>
          <p:nvPr/>
        </p:nvPicPr>
        <p:blipFill rotWithShape="1">
          <a:blip r:embed="rId4">
            <a:extLst>
              <a:ext uri="{28A0092B-C50C-407E-A947-70E740481C1C}">
                <a14:useLocalDpi xmlns:a14="http://schemas.microsoft.com/office/drawing/2010/main" val="0"/>
              </a:ext>
            </a:extLst>
          </a:blip>
          <a:srcRect l="30710"/>
          <a:stretch/>
        </p:blipFill>
        <p:spPr>
          <a:xfrm>
            <a:off x="1" y="615324"/>
            <a:ext cx="5767478" cy="6242676"/>
          </a:xfrm>
          <a:prstGeom prst="rect">
            <a:avLst/>
          </a:prstGeom>
          <a:ln w="25400">
            <a:solidFill>
              <a:srgbClr val="C00000"/>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69" y="54426"/>
            <a:ext cx="2278883" cy="477898"/>
          </a:xfrm>
          <a:prstGeom prst="rect">
            <a:avLst/>
          </a:prstGeom>
        </p:spPr>
      </p:pic>
      <p:sp>
        <p:nvSpPr>
          <p:cNvPr id="7" name="TextBox 6">
            <a:extLst>
              <a:ext uri="{FF2B5EF4-FFF2-40B4-BE49-F238E27FC236}">
                <a16:creationId xmlns:a16="http://schemas.microsoft.com/office/drawing/2014/main" id="{00FFBF60-CAFE-4839-B761-7F87BAC64D30}"/>
              </a:ext>
            </a:extLst>
          </p:cNvPr>
          <p:cNvSpPr txBox="1"/>
          <p:nvPr/>
        </p:nvSpPr>
        <p:spPr>
          <a:xfrm>
            <a:off x="0" y="615324"/>
            <a:ext cx="3107732" cy="523220"/>
          </a:xfrm>
          <a:prstGeom prst="rect">
            <a:avLst/>
          </a:prstGeom>
          <a:solidFill>
            <a:schemeClr val="bg1"/>
          </a:solidFill>
          <a:ln>
            <a:solidFill>
              <a:srgbClr val="C00000"/>
            </a:solidFill>
          </a:ln>
        </p:spPr>
        <p:txBody>
          <a:bodyPr wrap="square" rtlCol="0">
            <a:spAutoFit/>
          </a:bodyPr>
          <a:lstStyle/>
          <a:p>
            <a:pPr algn="ctr"/>
            <a:r>
              <a:rPr lang="en-CA" sz="2800" dirty="0" err="1"/>
              <a:t>Khandahar</a:t>
            </a:r>
            <a:r>
              <a:rPr lang="en-CA" sz="2800" dirty="0"/>
              <a:t> Province</a:t>
            </a:r>
          </a:p>
        </p:txBody>
      </p:sp>
      <p:sp>
        <p:nvSpPr>
          <p:cNvPr id="8" name="TextBox 7">
            <a:extLst>
              <a:ext uri="{FF2B5EF4-FFF2-40B4-BE49-F238E27FC236}">
                <a16:creationId xmlns:a16="http://schemas.microsoft.com/office/drawing/2014/main" id="{8F972787-213E-4D57-8924-C0EDEB5A9CD6}"/>
              </a:ext>
            </a:extLst>
          </p:cNvPr>
          <p:cNvSpPr txBox="1"/>
          <p:nvPr/>
        </p:nvSpPr>
        <p:spPr>
          <a:xfrm>
            <a:off x="9506606" y="615324"/>
            <a:ext cx="2655787" cy="523220"/>
          </a:xfrm>
          <a:prstGeom prst="rect">
            <a:avLst/>
          </a:prstGeom>
          <a:solidFill>
            <a:schemeClr val="bg1"/>
          </a:solidFill>
          <a:ln>
            <a:solidFill>
              <a:srgbClr val="C00000"/>
            </a:solidFill>
          </a:ln>
        </p:spPr>
        <p:txBody>
          <a:bodyPr wrap="square" rtlCol="0">
            <a:spAutoFit/>
          </a:bodyPr>
          <a:lstStyle/>
          <a:p>
            <a:pPr algn="ctr"/>
            <a:r>
              <a:rPr lang="en-CA" sz="2800" dirty="0"/>
              <a:t>Wardak Province</a:t>
            </a:r>
          </a:p>
        </p:txBody>
      </p:sp>
    </p:spTree>
    <p:extLst>
      <p:ext uri="{BB962C8B-B14F-4D97-AF65-F5344CB8AC3E}">
        <p14:creationId xmlns:p14="http://schemas.microsoft.com/office/powerpoint/2010/main" val="187292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98145" y="0"/>
            <a:ext cx="4995710" cy="644034"/>
          </a:xfrm>
        </p:spPr>
        <p:txBody>
          <a:bodyPr>
            <a:noAutofit/>
          </a:bodyPr>
          <a:lstStyle/>
          <a:p>
            <a:r>
              <a:rPr lang="en-CA" sz="4000" b="1" dirty="0">
                <a:solidFill>
                  <a:schemeClr val="accent1">
                    <a:lumMod val="75000"/>
                  </a:schemeClr>
                </a:solidFill>
              </a:rPr>
              <a:t>Mountains and Climate</a:t>
            </a:r>
          </a:p>
        </p:txBody>
      </p:sp>
      <p:pic>
        <p:nvPicPr>
          <p:cNvPr id="5" name="Picture 4">
            <a:extLst>
              <a:ext uri="{FF2B5EF4-FFF2-40B4-BE49-F238E27FC236}">
                <a16:creationId xmlns:a16="http://schemas.microsoft.com/office/drawing/2014/main" id="{12CFA8F6-896E-442B-BCAE-D5F86341758D}"/>
              </a:ext>
            </a:extLst>
          </p:cNvPr>
          <p:cNvPicPr>
            <a:picLocks noChangeAspect="1"/>
          </p:cNvPicPr>
          <p:nvPr/>
        </p:nvPicPr>
        <p:blipFill rotWithShape="1">
          <a:blip r:embed="rId3">
            <a:extLst>
              <a:ext uri="{28A0092B-C50C-407E-A947-70E740481C1C}">
                <a14:useLocalDpi xmlns:a14="http://schemas.microsoft.com/office/drawing/2010/main" val="0"/>
              </a:ext>
            </a:extLst>
          </a:blip>
          <a:srcRect l="1412" r="2273"/>
          <a:stretch/>
        </p:blipFill>
        <p:spPr>
          <a:xfrm>
            <a:off x="5823966" y="684679"/>
            <a:ext cx="6316802" cy="5488642"/>
          </a:xfrm>
          <a:prstGeom prst="rect">
            <a:avLst/>
          </a:prstGeom>
          <a:ln w="25400">
            <a:solidFill>
              <a:srgbClr val="C00000"/>
            </a:solidFill>
          </a:ln>
        </p:spPr>
      </p:pic>
      <p:pic>
        <p:nvPicPr>
          <p:cNvPr id="6" name="Picture 5">
            <a:extLst>
              <a:ext uri="{FF2B5EF4-FFF2-40B4-BE49-F238E27FC236}">
                <a16:creationId xmlns:a16="http://schemas.microsoft.com/office/drawing/2014/main" id="{079AAA5E-1FBD-4961-AA8E-0A39DDD8495C}"/>
              </a:ext>
            </a:extLst>
          </p:cNvPr>
          <p:cNvPicPr>
            <a:picLocks noChangeAspect="1"/>
          </p:cNvPicPr>
          <p:nvPr/>
        </p:nvPicPr>
        <p:blipFill rotWithShape="1">
          <a:blip r:embed="rId4">
            <a:extLst>
              <a:ext uri="{28A0092B-C50C-407E-A947-70E740481C1C}">
                <a14:useLocalDpi xmlns:a14="http://schemas.microsoft.com/office/drawing/2010/main" val="0"/>
              </a:ext>
            </a:extLst>
          </a:blip>
          <a:srcRect r="2187"/>
          <a:stretch/>
        </p:blipFill>
        <p:spPr>
          <a:xfrm>
            <a:off x="51232" y="684679"/>
            <a:ext cx="5772734" cy="5488642"/>
          </a:xfrm>
          <a:prstGeom prst="rect">
            <a:avLst/>
          </a:prstGeom>
          <a:ln w="25400">
            <a:solidFill>
              <a:srgbClr val="C00000"/>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69" y="54426"/>
            <a:ext cx="2278883" cy="477898"/>
          </a:xfrm>
          <a:prstGeom prst="rect">
            <a:avLst/>
          </a:prstGeom>
        </p:spPr>
      </p:pic>
    </p:spTree>
    <p:extLst>
      <p:ext uri="{BB962C8B-B14F-4D97-AF65-F5344CB8AC3E}">
        <p14:creationId xmlns:p14="http://schemas.microsoft.com/office/powerpoint/2010/main" val="44983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CFA8F6-896E-442B-BCAE-D5F86341758D}"/>
              </a:ext>
            </a:extLst>
          </p:cNvPr>
          <p:cNvPicPr>
            <a:picLocks noChangeAspect="1"/>
          </p:cNvPicPr>
          <p:nvPr/>
        </p:nvPicPr>
        <p:blipFill rotWithShape="1">
          <a:blip r:embed="rId3">
            <a:extLst>
              <a:ext uri="{28A0092B-C50C-407E-A947-70E740481C1C}">
                <a14:useLocalDpi xmlns:a14="http://schemas.microsoft.com/office/drawing/2010/main" val="0"/>
              </a:ext>
            </a:extLst>
          </a:blip>
          <a:srcRect t="17235"/>
          <a:stretch/>
        </p:blipFill>
        <p:spPr>
          <a:xfrm>
            <a:off x="484669" y="35125"/>
            <a:ext cx="11222662" cy="6787750"/>
          </a:xfrm>
          <a:prstGeom prst="rect">
            <a:avLst/>
          </a:prstGeom>
          <a:ln w="25400">
            <a:solidFill>
              <a:srgbClr val="C00000"/>
            </a:solidFill>
          </a:ln>
        </p:spPr>
      </p:pic>
      <p:sp>
        <p:nvSpPr>
          <p:cNvPr id="9" name="Title 1"/>
          <p:cNvSpPr>
            <a:spLocks noGrp="1"/>
          </p:cNvSpPr>
          <p:nvPr>
            <p:ph type="title"/>
          </p:nvPr>
        </p:nvSpPr>
        <p:spPr>
          <a:xfrm>
            <a:off x="2743200" y="35125"/>
            <a:ext cx="3172931" cy="542391"/>
          </a:xfrm>
          <a:solidFill>
            <a:schemeClr val="bg1">
              <a:lumMod val="85000"/>
            </a:schemeClr>
          </a:solidFill>
        </p:spPr>
        <p:txBody>
          <a:bodyPr>
            <a:noAutofit/>
          </a:bodyPr>
          <a:lstStyle/>
          <a:p>
            <a:r>
              <a:rPr lang="en-CA" b="1" dirty="0">
                <a:solidFill>
                  <a:schemeClr val="accent1">
                    <a:lumMod val="75000"/>
                  </a:schemeClr>
                </a:solidFill>
              </a:rPr>
              <a:t>The Silk Road</a:t>
            </a:r>
          </a:p>
        </p:txBody>
      </p:sp>
    </p:spTree>
    <p:extLst>
      <p:ext uri="{BB962C8B-B14F-4D97-AF65-F5344CB8AC3E}">
        <p14:creationId xmlns:p14="http://schemas.microsoft.com/office/powerpoint/2010/main" val="128951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122901" y="813305"/>
            <a:ext cx="5746956" cy="597309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CA" sz="3000" dirty="0"/>
              <a:t>Darius 1 (Babylon)	</a:t>
            </a:r>
          </a:p>
          <a:p>
            <a:pPr marL="0" indent="0">
              <a:lnSpc>
                <a:spcPct val="100000"/>
              </a:lnSpc>
              <a:spcBef>
                <a:spcPts val="0"/>
              </a:spcBef>
              <a:buNone/>
            </a:pPr>
            <a:r>
              <a:rPr lang="en-CA" sz="3000" dirty="0"/>
              <a:t>		2,500 B.P.</a:t>
            </a:r>
          </a:p>
          <a:p>
            <a:pPr marL="0" indent="0">
              <a:lnSpc>
                <a:spcPct val="100000"/>
              </a:lnSpc>
              <a:spcBef>
                <a:spcPts val="0"/>
              </a:spcBef>
              <a:buNone/>
            </a:pPr>
            <a:endParaRPr lang="en-CA" sz="1800" dirty="0"/>
          </a:p>
          <a:p>
            <a:pPr>
              <a:lnSpc>
                <a:spcPct val="100000"/>
              </a:lnSpc>
              <a:spcBef>
                <a:spcPts val="0"/>
              </a:spcBef>
            </a:pPr>
            <a:r>
              <a:rPr lang="en-CA" sz="3000" dirty="0"/>
              <a:t>Alexander the Great (Macedonia)</a:t>
            </a:r>
          </a:p>
          <a:p>
            <a:pPr marL="0" indent="0">
              <a:lnSpc>
                <a:spcPct val="100000"/>
              </a:lnSpc>
              <a:spcBef>
                <a:spcPts val="0"/>
              </a:spcBef>
              <a:buNone/>
            </a:pPr>
            <a:r>
              <a:rPr lang="en-CA" sz="3000" dirty="0"/>
              <a:t>		2,300 B.P.</a:t>
            </a:r>
          </a:p>
          <a:p>
            <a:pPr marL="0" indent="0">
              <a:lnSpc>
                <a:spcPct val="100000"/>
              </a:lnSpc>
              <a:spcBef>
                <a:spcPts val="0"/>
              </a:spcBef>
              <a:buNone/>
            </a:pPr>
            <a:endParaRPr lang="en-CA" sz="1800" dirty="0"/>
          </a:p>
          <a:p>
            <a:pPr>
              <a:lnSpc>
                <a:spcPct val="100000"/>
              </a:lnSpc>
              <a:spcBef>
                <a:spcPts val="0"/>
              </a:spcBef>
            </a:pPr>
            <a:r>
              <a:rPr lang="en-CA" sz="3000" dirty="0"/>
              <a:t>Mahmud (</a:t>
            </a:r>
            <a:r>
              <a:rPr lang="en-CA" sz="3000" dirty="0" err="1"/>
              <a:t>Ghazni</a:t>
            </a:r>
            <a:r>
              <a:rPr lang="en-CA" sz="3000" dirty="0"/>
              <a:t>)	</a:t>
            </a:r>
          </a:p>
          <a:p>
            <a:pPr marL="0" indent="0">
              <a:lnSpc>
                <a:spcPct val="100000"/>
              </a:lnSpc>
              <a:spcBef>
                <a:spcPts val="0"/>
              </a:spcBef>
              <a:buNone/>
            </a:pPr>
            <a:r>
              <a:rPr lang="en-CA" sz="3000" dirty="0"/>
              <a:t>		1,000 B.P.</a:t>
            </a:r>
          </a:p>
          <a:p>
            <a:pPr marL="0" indent="0">
              <a:lnSpc>
                <a:spcPct val="100000"/>
              </a:lnSpc>
              <a:spcBef>
                <a:spcPts val="0"/>
              </a:spcBef>
              <a:buNone/>
            </a:pPr>
            <a:endParaRPr lang="en-CA" sz="1800" dirty="0"/>
          </a:p>
          <a:p>
            <a:pPr>
              <a:lnSpc>
                <a:spcPct val="100000"/>
              </a:lnSpc>
              <a:spcBef>
                <a:spcPts val="0"/>
              </a:spcBef>
            </a:pPr>
            <a:r>
              <a:rPr lang="en-CA" sz="3000" dirty="0"/>
              <a:t>Genghis Khan (Mongolia)	</a:t>
            </a:r>
          </a:p>
          <a:p>
            <a:pPr marL="0" indent="0">
              <a:lnSpc>
                <a:spcPct val="100000"/>
              </a:lnSpc>
              <a:spcBef>
                <a:spcPts val="0"/>
              </a:spcBef>
              <a:buNone/>
            </a:pPr>
            <a:r>
              <a:rPr lang="en-CA" sz="3000" dirty="0"/>
              <a:t>		800 B.P.</a:t>
            </a:r>
          </a:p>
          <a:p>
            <a:pPr marL="0" indent="0">
              <a:lnSpc>
                <a:spcPct val="100000"/>
              </a:lnSpc>
              <a:spcBef>
                <a:spcPts val="0"/>
              </a:spcBef>
              <a:buNone/>
            </a:pPr>
            <a:endParaRPr lang="en-CA" sz="1800" dirty="0"/>
          </a:p>
          <a:p>
            <a:pPr>
              <a:lnSpc>
                <a:spcPct val="100000"/>
              </a:lnSpc>
              <a:spcBef>
                <a:spcPts val="0"/>
              </a:spcBef>
            </a:pPr>
            <a:r>
              <a:rPr lang="en-CA" sz="3000" dirty="0"/>
              <a:t>Anglo-Afghan Wars (Britain)</a:t>
            </a:r>
          </a:p>
          <a:p>
            <a:pPr marL="0" indent="0">
              <a:lnSpc>
                <a:spcPct val="100000"/>
              </a:lnSpc>
              <a:spcBef>
                <a:spcPts val="0"/>
              </a:spcBef>
              <a:buNone/>
            </a:pPr>
            <a:r>
              <a:rPr lang="en-CA" sz="3000" dirty="0"/>
              <a:t>		1839 - 1919</a:t>
            </a:r>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2691572" y="78292"/>
            <a:ext cx="6808856"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History of Afghanistan = Conflict</a:t>
            </a:r>
            <a:endParaRPr lang="en-CA" sz="4000" dirty="0">
              <a:solidFill>
                <a:schemeClr val="accent1">
                  <a:lumMod val="75000"/>
                </a:schemeClr>
              </a:solidFill>
              <a:latin typeface="+mj-lt"/>
            </a:endParaRPr>
          </a:p>
        </p:txBody>
      </p:sp>
      <p:pic>
        <p:nvPicPr>
          <p:cNvPr id="7" name="Picture 6">
            <a:extLst>
              <a:ext uri="{FF2B5EF4-FFF2-40B4-BE49-F238E27FC236}">
                <a16:creationId xmlns:a16="http://schemas.microsoft.com/office/drawing/2014/main" id="{00DEF23E-2E11-4F2B-90B0-0F97D17C55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69857" y="813306"/>
            <a:ext cx="5973097" cy="5973097"/>
          </a:xfrm>
          <a:prstGeom prst="rect">
            <a:avLst/>
          </a:prstGeom>
          <a:ln w="31750">
            <a:solidFill>
              <a:srgbClr val="C00000"/>
            </a:solidFill>
          </a:ln>
        </p:spPr>
      </p:pic>
    </p:spTree>
    <p:extLst>
      <p:ext uri="{BB962C8B-B14F-4D97-AF65-F5344CB8AC3E}">
        <p14:creationId xmlns:p14="http://schemas.microsoft.com/office/powerpoint/2010/main" val="104775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0" y="926326"/>
            <a:ext cx="2574772" cy="576397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CA" sz="3000" dirty="0"/>
              <a:t>Soviet -Afghan War</a:t>
            </a:r>
          </a:p>
          <a:p>
            <a:pPr marL="0" indent="0">
              <a:lnSpc>
                <a:spcPct val="100000"/>
              </a:lnSpc>
              <a:spcBef>
                <a:spcPts val="0"/>
              </a:spcBef>
              <a:buNone/>
            </a:pPr>
            <a:r>
              <a:rPr lang="en-CA" sz="3000" dirty="0"/>
              <a:t>  1979 – 1989</a:t>
            </a:r>
          </a:p>
          <a:p>
            <a:pPr marL="0" indent="0">
              <a:lnSpc>
                <a:spcPct val="100000"/>
              </a:lnSpc>
              <a:spcBef>
                <a:spcPts val="0"/>
              </a:spcBef>
              <a:buNone/>
            </a:pPr>
            <a:r>
              <a:rPr lang="en-CA" sz="3000" dirty="0"/>
              <a:t>    </a:t>
            </a:r>
            <a:r>
              <a:rPr lang="en-CA" sz="3000" dirty="0" err="1"/>
              <a:t>PDPA</a:t>
            </a:r>
            <a:r>
              <a:rPr lang="en-CA" sz="3000" dirty="0"/>
              <a:t>  vs.</a:t>
            </a:r>
          </a:p>
          <a:p>
            <a:pPr marL="0" indent="0">
              <a:lnSpc>
                <a:spcPct val="100000"/>
              </a:lnSpc>
              <a:spcBef>
                <a:spcPts val="0"/>
              </a:spcBef>
              <a:buNone/>
            </a:pPr>
            <a:r>
              <a:rPr lang="en-CA" sz="3000" dirty="0"/>
              <a:t>    Mujahideen</a:t>
            </a:r>
          </a:p>
          <a:p>
            <a:pPr marL="0" indent="0">
              <a:lnSpc>
                <a:spcPct val="100000"/>
              </a:lnSpc>
              <a:spcBef>
                <a:spcPts val="0"/>
              </a:spcBef>
              <a:buNone/>
            </a:pPr>
            <a:r>
              <a:rPr lang="en-CA" sz="2400" dirty="0"/>
              <a:t>       (CIA backed)</a:t>
            </a:r>
          </a:p>
          <a:p>
            <a:pPr marL="0" indent="0">
              <a:lnSpc>
                <a:spcPct val="100000"/>
              </a:lnSpc>
              <a:spcBef>
                <a:spcPts val="0"/>
              </a:spcBef>
              <a:buNone/>
            </a:pPr>
            <a:endParaRPr lang="en-CA" sz="1800" dirty="0"/>
          </a:p>
          <a:p>
            <a:pPr>
              <a:lnSpc>
                <a:spcPct val="100000"/>
              </a:lnSpc>
              <a:spcBef>
                <a:spcPts val="0"/>
              </a:spcBef>
            </a:pPr>
            <a:r>
              <a:rPr lang="en-CA" sz="3000" dirty="0">
                <a:solidFill>
                  <a:prstClr val="black"/>
                </a:solidFill>
              </a:rPr>
              <a:t>Afghan Civil War 	    </a:t>
            </a:r>
          </a:p>
          <a:p>
            <a:pPr marL="0" indent="0">
              <a:lnSpc>
                <a:spcPct val="100000"/>
              </a:lnSpc>
              <a:spcBef>
                <a:spcPts val="0"/>
              </a:spcBef>
              <a:buNone/>
            </a:pPr>
            <a:r>
              <a:rPr lang="en-CA" sz="3000" dirty="0">
                <a:solidFill>
                  <a:prstClr val="black"/>
                </a:solidFill>
              </a:rPr>
              <a:t>  1992 – 1995</a:t>
            </a:r>
          </a:p>
          <a:p>
            <a:pPr marL="0" indent="0">
              <a:lnSpc>
                <a:spcPct val="100000"/>
              </a:lnSpc>
              <a:spcBef>
                <a:spcPts val="0"/>
              </a:spcBef>
              <a:buNone/>
            </a:pPr>
            <a:endParaRPr lang="en-CA" sz="1800" dirty="0">
              <a:solidFill>
                <a:prstClr val="black"/>
              </a:solidFill>
            </a:endParaRPr>
          </a:p>
          <a:p>
            <a:pPr>
              <a:lnSpc>
                <a:spcPct val="100000"/>
              </a:lnSpc>
              <a:spcBef>
                <a:spcPts val="0"/>
              </a:spcBef>
            </a:pPr>
            <a:r>
              <a:rPr lang="en-CA" sz="3000" dirty="0">
                <a:solidFill>
                  <a:prstClr val="black"/>
                </a:solidFill>
              </a:rPr>
              <a:t>Taliban Rule</a:t>
            </a:r>
          </a:p>
          <a:p>
            <a:pPr marL="0" indent="0">
              <a:lnSpc>
                <a:spcPct val="100000"/>
              </a:lnSpc>
              <a:spcBef>
                <a:spcPts val="0"/>
              </a:spcBef>
              <a:buNone/>
            </a:pPr>
            <a:r>
              <a:rPr lang="en-CA" sz="3000" dirty="0">
                <a:solidFill>
                  <a:prstClr val="black"/>
                </a:solidFill>
              </a:rPr>
              <a:t>  1996 – 2001</a:t>
            </a:r>
            <a:endParaRPr lang="en-CA" sz="3000" dirty="0"/>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2691572" y="78292"/>
            <a:ext cx="6808856"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History of Afghanistan = Conflict</a:t>
            </a:r>
            <a:endParaRPr lang="en-CA" sz="4000" dirty="0">
              <a:solidFill>
                <a:schemeClr val="accent1">
                  <a:lumMod val="75000"/>
                </a:schemeClr>
              </a:solidFill>
              <a:latin typeface="+mj-lt"/>
            </a:endParaRPr>
          </a:p>
        </p:txBody>
      </p:sp>
      <p:pic>
        <p:nvPicPr>
          <p:cNvPr id="6" name="Picture 5">
            <a:extLst>
              <a:ext uri="{FF2B5EF4-FFF2-40B4-BE49-F238E27FC236}">
                <a16:creationId xmlns:a16="http://schemas.microsoft.com/office/drawing/2014/main" id="{5DEBFBF5-5CDC-44A8-BBF9-49D093E4E4BF}"/>
              </a:ext>
            </a:extLst>
          </p:cNvPr>
          <p:cNvPicPr>
            <a:picLocks noChangeAspect="1"/>
          </p:cNvPicPr>
          <p:nvPr/>
        </p:nvPicPr>
        <p:blipFill rotWithShape="1">
          <a:blip r:embed="rId4">
            <a:extLst>
              <a:ext uri="{28A0092B-C50C-407E-A947-70E740481C1C}">
                <a14:useLocalDpi xmlns:a14="http://schemas.microsoft.com/office/drawing/2010/main" val="0"/>
              </a:ext>
            </a:extLst>
          </a:blip>
          <a:srcRect l="614" r="2997"/>
          <a:stretch/>
        </p:blipFill>
        <p:spPr>
          <a:xfrm>
            <a:off x="2691572" y="926326"/>
            <a:ext cx="9498101" cy="5763969"/>
          </a:xfrm>
          <a:prstGeom prst="rect">
            <a:avLst/>
          </a:prstGeom>
          <a:ln w="31750">
            <a:solidFill>
              <a:srgbClr val="C00000"/>
            </a:solidFill>
          </a:ln>
        </p:spPr>
      </p:pic>
    </p:spTree>
    <p:extLst>
      <p:ext uri="{BB962C8B-B14F-4D97-AF65-F5344CB8AC3E}">
        <p14:creationId xmlns:p14="http://schemas.microsoft.com/office/powerpoint/2010/main" val="261958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r="16034"/>
          <a:stretch/>
        </p:blipFill>
        <p:spPr>
          <a:xfrm>
            <a:off x="5892339" y="763448"/>
            <a:ext cx="5886373" cy="5982266"/>
          </a:xfrm>
          <a:prstGeom prst="rect">
            <a:avLst/>
          </a:prstGeom>
          <a:ln w="31750">
            <a:solidFill>
              <a:srgbClr val="C00000"/>
            </a:solidFill>
          </a:ln>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157099" y="763448"/>
            <a:ext cx="5735240" cy="598226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200" dirty="0"/>
              <a:t>• al Qaeda = responsible for the 9-11 attacks</a:t>
            </a:r>
            <a:r>
              <a:rPr lang="en-CA" dirty="0"/>
              <a:t> (Sep. 11, 2001) </a:t>
            </a:r>
            <a:endParaRPr lang="en-CA" sz="3200" dirty="0"/>
          </a:p>
          <a:p>
            <a:pPr marL="0" indent="0">
              <a:lnSpc>
                <a:spcPct val="100000"/>
              </a:lnSpc>
              <a:spcBef>
                <a:spcPts val="0"/>
              </a:spcBef>
              <a:buNone/>
            </a:pPr>
            <a:endParaRPr lang="en-CA" sz="1400" dirty="0"/>
          </a:p>
          <a:p>
            <a:pPr marL="0" indent="0">
              <a:lnSpc>
                <a:spcPct val="100000"/>
              </a:lnSpc>
              <a:spcBef>
                <a:spcPts val="0"/>
              </a:spcBef>
              <a:buNone/>
            </a:pPr>
            <a:r>
              <a:rPr lang="en-CA" sz="3200" dirty="0"/>
              <a:t>• Osama bin Laden (Saudi) is their leader. He was created by the CIA to fight against Soviets.</a:t>
            </a:r>
          </a:p>
          <a:p>
            <a:pPr marL="0" indent="0">
              <a:lnSpc>
                <a:spcPct val="100000"/>
              </a:lnSpc>
              <a:spcBef>
                <a:spcPts val="0"/>
              </a:spcBef>
              <a:buNone/>
            </a:pPr>
            <a:r>
              <a:rPr lang="en-CA" sz="3200" dirty="0"/>
              <a:t>	   --  </a:t>
            </a:r>
            <a:r>
              <a:rPr lang="en-CA" sz="3200" b="1" dirty="0"/>
              <a:t>Blowback</a:t>
            </a:r>
            <a:r>
              <a:rPr lang="en-CA" sz="3200" dirty="0"/>
              <a:t> --   </a:t>
            </a:r>
          </a:p>
          <a:p>
            <a:pPr marL="0" indent="0">
              <a:lnSpc>
                <a:spcPct val="100000"/>
              </a:lnSpc>
              <a:spcBef>
                <a:spcPts val="0"/>
              </a:spcBef>
              <a:buNone/>
            </a:pPr>
            <a:endParaRPr lang="en-CA" sz="1400" dirty="0"/>
          </a:p>
          <a:p>
            <a:pPr marL="0" indent="0">
              <a:lnSpc>
                <a:spcPct val="100000"/>
              </a:lnSpc>
              <a:spcBef>
                <a:spcPts val="0"/>
              </a:spcBef>
              <a:buNone/>
            </a:pPr>
            <a:r>
              <a:rPr lang="en-CA" sz="3200" dirty="0"/>
              <a:t>• U.S. demands Taliban turn over bin Laden. No response. </a:t>
            </a:r>
          </a:p>
          <a:p>
            <a:pPr marL="0" indent="0">
              <a:lnSpc>
                <a:spcPct val="100000"/>
              </a:lnSpc>
              <a:spcBef>
                <a:spcPts val="0"/>
              </a:spcBef>
              <a:buNone/>
            </a:pPr>
            <a:endParaRPr lang="en-CA" sz="1400" dirty="0"/>
          </a:p>
          <a:p>
            <a:pPr marL="0" indent="0">
              <a:lnSpc>
                <a:spcPct val="100000"/>
              </a:lnSpc>
              <a:spcBef>
                <a:spcPts val="0"/>
              </a:spcBef>
              <a:buNone/>
            </a:pPr>
            <a:r>
              <a:rPr lang="en-CA" sz="3200" dirty="0"/>
              <a:t>• Oct. – UN/NATO take action: Operation ENDURING FREEDOM</a:t>
            </a:r>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3024719" y="29234"/>
            <a:ext cx="8349934"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2001: Operation ENDURING  FREEDOM</a:t>
            </a:r>
            <a:endParaRPr lang="en-CA" sz="4000" dirty="0">
              <a:solidFill>
                <a:schemeClr val="accent1">
                  <a:lumMod val="75000"/>
                </a:schemeClr>
              </a:solidFill>
              <a:latin typeface="+mj-lt"/>
            </a:endParaRPr>
          </a:p>
        </p:txBody>
      </p:sp>
    </p:spTree>
    <p:extLst>
      <p:ext uri="{BB962C8B-B14F-4D97-AF65-F5344CB8AC3E}">
        <p14:creationId xmlns:p14="http://schemas.microsoft.com/office/powerpoint/2010/main" val="286696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l="25232" t="14504" r="24212" b="11798"/>
          <a:stretch/>
        </p:blipFill>
        <p:spPr>
          <a:xfrm>
            <a:off x="7212314" y="2210965"/>
            <a:ext cx="4458532" cy="4182844"/>
          </a:xfrm>
          <a:prstGeom prst="rect">
            <a:avLst/>
          </a:prstGeom>
          <a:ln w="31750">
            <a:solidFill>
              <a:srgbClr val="C00000"/>
            </a:solidFill>
          </a:ln>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0" y="763448"/>
            <a:ext cx="12192000" cy="13436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200" dirty="0"/>
              <a:t>• Militant Sunni Islamists, pro-Sharia, and desire </a:t>
            </a:r>
            <a:r>
              <a:rPr lang="en-CA" sz="3200" u="sng" dirty="0"/>
              <a:t>physical</a:t>
            </a:r>
            <a:r>
              <a:rPr lang="en-CA" sz="3200" dirty="0"/>
              <a:t> Jihad</a:t>
            </a:r>
          </a:p>
          <a:p>
            <a:pPr marL="0" indent="0">
              <a:lnSpc>
                <a:spcPct val="100000"/>
              </a:lnSpc>
              <a:spcBef>
                <a:spcPts val="0"/>
              </a:spcBef>
              <a:buNone/>
            </a:pPr>
            <a:endParaRPr lang="en-CA" sz="1200" dirty="0"/>
          </a:p>
          <a:p>
            <a:pPr marL="0" indent="0">
              <a:lnSpc>
                <a:spcPct val="100000"/>
              </a:lnSpc>
              <a:spcBef>
                <a:spcPts val="0"/>
              </a:spcBef>
              <a:buNone/>
            </a:pPr>
            <a:r>
              <a:rPr lang="en-CA" sz="3200" dirty="0"/>
              <a:t>• 2011: bin Laden caught + killed. Ayman al-Zawahiri now leads</a:t>
            </a:r>
          </a:p>
          <a:p>
            <a:pPr marL="0" indent="0">
              <a:lnSpc>
                <a:spcPct val="100000"/>
              </a:lnSpc>
              <a:spcBef>
                <a:spcPts val="0"/>
              </a:spcBef>
              <a:buNone/>
            </a:pPr>
            <a:endParaRPr lang="en-CA" sz="3200" dirty="0"/>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3202614" y="8441"/>
            <a:ext cx="5786772"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The Taliban and al Qaeda</a:t>
            </a:r>
            <a:endParaRPr lang="en-CA" sz="4000" dirty="0">
              <a:solidFill>
                <a:schemeClr val="accent1">
                  <a:lumMod val="75000"/>
                </a:schemeClr>
              </a:solidFill>
              <a:latin typeface="+mj-lt"/>
            </a:endParaRPr>
          </a:p>
        </p:txBody>
      </p:sp>
      <p:pic>
        <p:nvPicPr>
          <p:cNvPr id="6" name="Picture 5">
            <a:extLst>
              <a:ext uri="{FF2B5EF4-FFF2-40B4-BE49-F238E27FC236}">
                <a16:creationId xmlns:a16="http://schemas.microsoft.com/office/drawing/2014/main" id="{D44BA793-A891-44F6-817C-8C0EDD3F41D0}"/>
              </a:ext>
            </a:extLst>
          </p:cNvPr>
          <p:cNvPicPr>
            <a:picLocks noChangeAspect="1"/>
          </p:cNvPicPr>
          <p:nvPr/>
        </p:nvPicPr>
        <p:blipFill rotWithShape="1">
          <a:blip r:embed="rId5">
            <a:extLst>
              <a:ext uri="{28A0092B-C50C-407E-A947-70E740481C1C}">
                <a14:useLocalDpi xmlns:a14="http://schemas.microsoft.com/office/drawing/2010/main" val="0"/>
              </a:ext>
            </a:extLst>
          </a:blip>
          <a:srcRect l="2824" r="5792" b="8070"/>
          <a:stretch/>
        </p:blipFill>
        <p:spPr>
          <a:xfrm>
            <a:off x="420562" y="2219406"/>
            <a:ext cx="6586632" cy="4174403"/>
          </a:xfrm>
          <a:prstGeom prst="rect">
            <a:avLst/>
          </a:prstGeom>
          <a:ln w="31750">
            <a:solidFill>
              <a:srgbClr val="C00000"/>
            </a:solidFill>
          </a:ln>
        </p:spPr>
      </p:pic>
    </p:spTree>
    <p:extLst>
      <p:ext uri="{BB962C8B-B14F-4D97-AF65-F5344CB8AC3E}">
        <p14:creationId xmlns:p14="http://schemas.microsoft.com/office/powerpoint/2010/main" val="2036103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E0534F3AD0864CB7941310AFCC6F71" ma:contentTypeVersion="12" ma:contentTypeDescription="Create a new document." ma:contentTypeScope="" ma:versionID="0a3a8d3fba2988ffa96884630b8f048b">
  <xsd:schema xmlns:xsd="http://www.w3.org/2001/XMLSchema" xmlns:xs="http://www.w3.org/2001/XMLSchema" xmlns:p="http://schemas.microsoft.com/office/2006/metadata/properties" xmlns:ns2="d613c392-4471-480c-bc9b-ac3ed924c449" xmlns:ns3="a426c755-6ee2-40e2-9243-0b3cad262ef6" targetNamespace="http://schemas.microsoft.com/office/2006/metadata/properties" ma:root="true" ma:fieldsID="3006d007e2d83121175a8918a9b1a9a9" ns2:_="" ns3:_="">
    <xsd:import namespace="d613c392-4471-480c-bc9b-ac3ed924c449"/>
    <xsd:import namespace="a426c755-6ee2-40e2-9243-0b3cad262e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3c392-4471-480c-bc9b-ac3ed924c4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26c755-6ee2-40e2-9243-0b3cad262ef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F6C084-FCF8-4D91-AEA4-A49D7F35F3F0}"/>
</file>

<file path=customXml/itemProps2.xml><?xml version="1.0" encoding="utf-8"?>
<ds:datastoreItem xmlns:ds="http://schemas.openxmlformats.org/officeDocument/2006/customXml" ds:itemID="{02B95FDE-B065-4029-9E52-DE0B4F728D0D}">
  <ds:schemaRefs>
    <ds:schemaRef ds:uri="http://schemas.microsoft.com/sharepoint/v3/contenttype/forms"/>
  </ds:schemaRefs>
</ds:datastoreItem>
</file>

<file path=customXml/itemProps3.xml><?xml version="1.0" encoding="utf-8"?>
<ds:datastoreItem xmlns:ds="http://schemas.openxmlformats.org/officeDocument/2006/customXml" ds:itemID="{C277CFC4-C587-4AE0-A5C1-46ABA18DEC42}">
  <ds:schemaRefs>
    <ds:schemaRef ds:uri="http://schemas.microsoft.com/office/infopath/2007/PartnerControls"/>
    <ds:schemaRef ds:uri="http://schemas.microsoft.com/office/2006/metadata/properties"/>
    <ds:schemaRef ds:uri="http://purl.org/dc/terms/"/>
    <ds:schemaRef ds:uri="a426c755-6ee2-40e2-9243-0b3cad262ef6"/>
    <ds:schemaRef ds:uri="http://schemas.microsoft.com/office/2006/documentManagement/types"/>
    <ds:schemaRef ds:uri="d613c392-4471-480c-bc9b-ac3ed924c449"/>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10086</TotalTime>
  <Words>2767</Words>
  <Application>Microsoft Office PowerPoint</Application>
  <PresentationFormat>Widescreen</PresentationFormat>
  <Paragraphs>267</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Rivers and Caves</vt:lpstr>
      <vt:lpstr>Deserts and Fields</vt:lpstr>
      <vt:lpstr>Mountains and Climate</vt:lpstr>
      <vt:lpstr>The Silk Road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Valour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Valour Canada - PPT Template</dc:title>
  <dc:creator>Peter J. Boyle</dc:creator>
  <cp:lastModifiedBy>CMMS</cp:lastModifiedBy>
  <cp:revision>148</cp:revision>
  <cp:lastPrinted>2016-04-18T21:19:02Z</cp:lastPrinted>
  <dcterms:created xsi:type="dcterms:W3CDTF">2016-01-26T15:27:35Z</dcterms:created>
  <dcterms:modified xsi:type="dcterms:W3CDTF">2020-02-28T22:14:07Z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0x010100C7E0534F3AD0864CB7941310AFCC6F71</vt:lpwstr>
  </property>
</Properties>
</file>